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65" r:id="rId5"/>
    <p:sldId id="268" r:id="rId6"/>
    <p:sldId id="272" r:id="rId7"/>
    <p:sldId id="263" r:id="rId8"/>
    <p:sldId id="260" r:id="rId9"/>
    <p:sldId id="269" r:id="rId10"/>
    <p:sldId id="258" r:id="rId11"/>
    <p:sldId id="264" r:id="rId12"/>
    <p:sldId id="259" r:id="rId13"/>
    <p:sldId id="270"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1C8358E7-E967-474C-892C-D132B9D473C9}" type="datetimeFigureOut">
              <a:rPr lang="en-US"/>
              <a:pPr>
                <a:defRPr/>
              </a:pPr>
              <a:t>5/18/2010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6F8566C-BB37-4FBA-935B-28B6DE5EB900}"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AFE90E4-0DBC-4B93-AB5C-2B09C2316617}" type="datetimeFigureOut">
              <a:rPr lang="en-US"/>
              <a:pPr>
                <a:defRPr/>
              </a:pPr>
              <a:t>5/18/2010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53C7BFF-F291-4B3E-8257-D63D76475A16}"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C614028-C5D5-469D-9072-E7AB8D20A135}" type="datetimeFigureOut">
              <a:rPr lang="en-US"/>
              <a:pPr>
                <a:defRPr/>
              </a:pPr>
              <a:t>5/18/2010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8051AE3-C2A4-471A-B881-A06EBE74846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33FA517-8088-4E30-9561-F85AB9404FD5}" type="datetimeFigureOut">
              <a:rPr lang="en-US"/>
              <a:pPr>
                <a:defRPr/>
              </a:pPr>
              <a:t>5/18/2010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4194C48-52F6-41F0-AA12-0EA64A4C9D40}"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776DCF2-49E7-4416-9223-9B0B176F28F9}" type="datetimeFigureOut">
              <a:rPr lang="en-US"/>
              <a:pPr>
                <a:defRPr/>
              </a:pPr>
              <a:t>5/18/2010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3ACE45A-EDA8-4909-9B2C-F91652E34237}"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6317151E-D0EC-4F01-99AC-22EFEE6B4598}" type="datetimeFigureOut">
              <a:rPr lang="en-US"/>
              <a:pPr>
                <a:defRPr/>
              </a:pPr>
              <a:t>5/18/2010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FC3970C-FD13-4192-AC23-3BDE9CAA2BA7}"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46AD9843-832C-47EA-B6B0-AE56B6758058}" type="datetimeFigureOut">
              <a:rPr lang="en-US"/>
              <a:pPr>
                <a:defRPr/>
              </a:pPr>
              <a:t>5/18/2010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8804386E-4A55-4AC4-80AC-D80708D8985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5498A2A-5E41-42B9-AB80-F570357B9C87}" type="datetimeFigureOut">
              <a:rPr lang="en-US"/>
              <a:pPr>
                <a:defRPr/>
              </a:pPr>
              <a:t>5/18/2010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E8D570AA-0DA2-4F11-91D2-CE18E4AF9614}"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B32635-EC83-456B-A7BC-632AB36D7E0F}" type="datetimeFigureOut">
              <a:rPr lang="en-US"/>
              <a:pPr>
                <a:defRPr/>
              </a:pPr>
              <a:t>5/18/2010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1E48692F-271D-4234-AD63-FAE085671EC7}"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B7185F7-9C5C-4E0E-8520-D48E61E0322D}" type="datetimeFigureOut">
              <a:rPr lang="en-US"/>
              <a:pPr>
                <a:defRPr/>
              </a:pPr>
              <a:t>5/18/2010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94DACD0-51F8-43E4-9C74-F1D519FB30E0}"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A3F26AC-5491-4BEA-999D-BC4570CE53F1}" type="datetimeFigureOut">
              <a:rPr lang="en-US"/>
              <a:pPr>
                <a:defRPr/>
              </a:pPr>
              <a:t>5/18/2010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DE6028E-8138-4FAF-9DA4-A6BD5FEB76D1}"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ED0C9752-E813-4F21-84F6-82514F9AF716}" type="datetimeFigureOut">
              <a:rPr lang="en-US"/>
              <a:pPr>
                <a:defRPr/>
              </a:pPr>
              <a:t>5/18/2010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C4B7DCEE-EFD6-4B5E-B083-26AD5DD075DA}"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uk/imgres?imgurl=http://bp1.blogger.com/_IobBa-1jCew/RsqEKHfVMeI/AAAAAAAAAfk/g0J3q2XRwLw/s1600/BrazilianFlagEye.jpg&amp;imgrefurl=http://martadouglass.blogspot.com/2008_02_01_archive.html&amp;usg=__uUd0OG8gbL7tef41j9hs4g_199M=&amp;h=332&amp;w=500&amp;sz=28&amp;hl=en&amp;start=35&amp;itbs=1&amp;tbnid=svIEMDOoMk-2JM:&amp;tbnh=86&amp;tbnw=130&amp;prev=/images?q=brazilian+culture&amp;start=20&amp;hl=en&amp;safe=active&amp;sa=N&amp;gbv=2&amp;ndsp=20&amp;tbs=isch: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appliedlanguage.com/flags_of_the_world/large_flag_of_brazil.gif"/>
          <p:cNvPicPr>
            <a:picLocks noChangeAspect="1" noChangeArrowheads="1"/>
          </p:cNvPicPr>
          <p:nvPr/>
        </p:nvPicPr>
        <p:blipFill>
          <a:blip r:embed="rId2" cstate="print"/>
          <a:srcRect/>
          <a:stretch>
            <a:fillRect/>
          </a:stretch>
        </p:blipFill>
        <p:spPr bwMode="auto">
          <a:xfrm>
            <a:off x="0" y="0"/>
            <a:ext cx="9144000" cy="7143750"/>
          </a:xfrm>
          <a:prstGeom prst="rect">
            <a:avLst/>
          </a:prstGeom>
          <a:noFill/>
          <a:ln w="9525">
            <a:noFill/>
            <a:miter lim="800000"/>
            <a:headEnd/>
            <a:tailEnd/>
          </a:ln>
        </p:spPr>
      </p:pic>
      <p:sp>
        <p:nvSpPr>
          <p:cNvPr id="2" name="Title 1"/>
          <p:cNvSpPr>
            <a:spLocks noGrp="1"/>
          </p:cNvSpPr>
          <p:nvPr>
            <p:ph type="ctrTitle"/>
          </p:nvPr>
        </p:nvSpPr>
        <p:spPr>
          <a:xfrm>
            <a:off x="785813" y="-214313"/>
            <a:ext cx="7772400" cy="1470026"/>
          </a:xfrm>
        </p:spPr>
        <p:txBody>
          <a:bodyPr/>
          <a:lstStyle/>
          <a:p>
            <a:r>
              <a:rPr lang="en-GB" smtClean="0">
                <a:solidFill>
                  <a:srgbClr val="FFFF00"/>
                </a:solidFill>
              </a:rPr>
              <a:t>Welcome to 7LE’s assembly!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diamond(in)">
                                      <p:cBhvr>
                                        <p:cTn id="7" dur="2000"/>
                                        <p:tgtEl>
                                          <p:spTgt spid="102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000" fill="hold"/>
                                        <p:tgtEl>
                                          <p:spTgt spid="2"/>
                                        </p:tgtEl>
                                        <p:attrNameLst>
                                          <p:attrName>ppt_x</p:attrName>
                                        </p:attrNameLst>
                                      </p:cBhvr>
                                      <p:tavLst>
                                        <p:tav tm="0">
                                          <p:val>
                                            <p:strVal val="#ppt_x"/>
                                          </p:val>
                                        </p:tav>
                                        <p:tav tm="100000">
                                          <p:val>
                                            <p:strVal val="#ppt_x"/>
                                          </p:val>
                                        </p:tav>
                                      </p:tavLst>
                                    </p:anim>
                                    <p:anim calcmode="lin" valueType="num">
                                      <p:cBhvr additive="base">
                                        <p:cTn id="13"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0"/>
            <a:ext cx="8229600" cy="1143000"/>
          </a:xfrm>
        </p:spPr>
        <p:txBody>
          <a:bodyPr/>
          <a:lstStyle/>
          <a:p>
            <a:r>
              <a:rPr lang="en-GB" b="1" u="sng" smtClean="0">
                <a:solidFill>
                  <a:srgbClr val="FFFF00"/>
                </a:solidFill>
                <a:latin typeface="Bradley Hand ITC" pitchFamily="66" charset="0"/>
              </a:rPr>
              <a:t>World records and accruement</a:t>
            </a:r>
          </a:p>
        </p:txBody>
      </p:sp>
      <p:sp>
        <p:nvSpPr>
          <p:cNvPr id="25602" name="Content Placeholder 2"/>
          <p:cNvSpPr>
            <a:spLocks noGrp="1"/>
          </p:cNvSpPr>
          <p:nvPr>
            <p:ph idx="1"/>
          </p:nvPr>
        </p:nvSpPr>
        <p:spPr>
          <a:xfrm>
            <a:off x="468313" y="836613"/>
            <a:ext cx="8229600" cy="4525962"/>
          </a:xfrm>
        </p:spPr>
        <p:txBody>
          <a:bodyPr/>
          <a:lstStyle/>
          <a:p>
            <a:r>
              <a:rPr lang="en-GB" u="sng" smtClean="0">
                <a:latin typeface="Berlin Sans FB Demi" pitchFamily="34" charset="0"/>
              </a:rPr>
              <a:t>FIFA WORLD CUP:</a:t>
            </a:r>
          </a:p>
          <a:p>
            <a:r>
              <a:rPr lang="en-GB" smtClean="0">
                <a:latin typeface="Berlin Sans FB Demi" pitchFamily="34" charset="0"/>
              </a:rPr>
              <a:t>Winners (5) :1958, 1962, 1970, 1994, 2002 </a:t>
            </a:r>
          </a:p>
          <a:p>
            <a:r>
              <a:rPr lang="en-GB" smtClean="0">
                <a:latin typeface="Berlin Sans FB Demi" pitchFamily="34" charset="0"/>
              </a:rPr>
              <a:t>Runners up (2) : 1950,1998</a:t>
            </a:r>
          </a:p>
          <a:p>
            <a:r>
              <a:rPr lang="en-GB" smtClean="0">
                <a:latin typeface="Berlin Sans FB Demi" pitchFamily="34" charset="0"/>
              </a:rPr>
              <a:t>3</a:t>
            </a:r>
            <a:r>
              <a:rPr lang="en-GB" baseline="30000" smtClean="0">
                <a:latin typeface="Berlin Sans FB Demi" pitchFamily="34" charset="0"/>
              </a:rPr>
              <a:t>rd</a:t>
            </a:r>
            <a:r>
              <a:rPr lang="en-GB" smtClean="0">
                <a:latin typeface="Berlin Sans FB Demi" pitchFamily="34" charset="0"/>
              </a:rPr>
              <a:t> place (2) : 1938, 1978</a:t>
            </a:r>
          </a:p>
          <a:p>
            <a:r>
              <a:rPr lang="en-GB" smtClean="0">
                <a:latin typeface="Berlin Sans FB Demi" pitchFamily="34" charset="0"/>
              </a:rPr>
              <a:t>4</a:t>
            </a:r>
            <a:r>
              <a:rPr lang="en-GB" baseline="30000" smtClean="0">
                <a:latin typeface="Berlin Sans FB Demi" pitchFamily="34" charset="0"/>
              </a:rPr>
              <a:t>th</a:t>
            </a:r>
            <a:r>
              <a:rPr lang="en-GB" smtClean="0">
                <a:latin typeface="Berlin Sans FB Demi" pitchFamily="34" charset="0"/>
              </a:rPr>
              <a:t> place (1) : 1974</a:t>
            </a:r>
          </a:p>
          <a:p>
            <a:r>
              <a:rPr lang="en-GB" smtClean="0">
                <a:latin typeface="Berlin Sans FB Demi" pitchFamily="34" charset="0"/>
              </a:rPr>
              <a:t>The oldest football player is Tercio mariano de Rezende (born 31</a:t>
            </a:r>
            <a:r>
              <a:rPr lang="en-GB" baseline="30000" smtClean="0">
                <a:latin typeface="Berlin Sans FB Demi" pitchFamily="34" charset="0"/>
              </a:rPr>
              <a:t>st</a:t>
            </a:r>
            <a:r>
              <a:rPr lang="en-GB" smtClean="0">
                <a:latin typeface="Berlin Sans FB Demi" pitchFamily="34" charset="0"/>
              </a:rPr>
              <a:t> December 1921) is currently the world’s oldest regular football player. He is a right winner in Brazil.</a:t>
            </a:r>
            <a:r>
              <a:rPr lang="en-GB" smtClean="0"/>
              <a:t> </a:t>
            </a:r>
          </a:p>
          <a:p>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0"/>
            <a:ext cx="8229600" cy="1143000"/>
          </a:xfrm>
        </p:spPr>
        <p:txBody>
          <a:bodyPr/>
          <a:lstStyle/>
          <a:p>
            <a:r>
              <a:rPr lang="en-GB" b="1" u="sng" smtClean="0">
                <a:solidFill>
                  <a:srgbClr val="FFFF00"/>
                </a:solidFill>
                <a:latin typeface="Bradley Hand ITC" pitchFamily="66" charset="0"/>
              </a:rPr>
              <a:t>National sports </a:t>
            </a:r>
          </a:p>
        </p:txBody>
      </p:sp>
      <p:sp>
        <p:nvSpPr>
          <p:cNvPr id="23554" name="Content Placeholder 2"/>
          <p:cNvSpPr>
            <a:spLocks noGrp="1"/>
          </p:cNvSpPr>
          <p:nvPr>
            <p:ph idx="1"/>
          </p:nvPr>
        </p:nvSpPr>
        <p:spPr>
          <a:xfrm>
            <a:off x="395288" y="908050"/>
            <a:ext cx="8229600" cy="4525963"/>
          </a:xfrm>
        </p:spPr>
        <p:txBody>
          <a:bodyPr/>
          <a:lstStyle/>
          <a:p>
            <a:r>
              <a:rPr lang="en-GB" smtClean="0">
                <a:latin typeface="Berlin Sans FB Demi" pitchFamily="34" charset="0"/>
              </a:rPr>
              <a:t>The national sport of brazil if football. Brazil have the most successful football team in the world many great players come from Brazil.</a:t>
            </a:r>
          </a:p>
          <a:p>
            <a:r>
              <a:rPr lang="en-GB" smtClean="0">
                <a:latin typeface="Berlin Sans FB Demi" pitchFamily="34" charset="0"/>
              </a:rPr>
              <a:t>Sailing, swimming, judo and athletics are traditional sports in Brazil which have earn them Olympic medals in the past.</a:t>
            </a:r>
          </a:p>
          <a:p>
            <a:r>
              <a:rPr lang="en-GB" smtClean="0">
                <a:latin typeface="Berlin Sans FB Demi" pitchFamily="34" charset="0"/>
              </a:rPr>
              <a:t>Currently Brazil is the most successful country at Volleyball. Capoeira is an afro Brazilian Martial arts.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14313"/>
            <a:ext cx="8229600" cy="1143000"/>
          </a:xfrm>
        </p:spPr>
        <p:txBody>
          <a:bodyPr rtlCol="0">
            <a:normAutofit fontScale="90000"/>
          </a:bodyPr>
          <a:lstStyle/>
          <a:p>
            <a:pPr fontAlgn="auto">
              <a:spcAft>
                <a:spcPts val="0"/>
              </a:spcAft>
              <a:defRPr/>
            </a:pPr>
            <a:r>
              <a:rPr lang="en-GB" b="1" u="sng" dirty="0" smtClean="0">
                <a:solidFill>
                  <a:schemeClr val="bg1">
                    <a:lumMod val="95000"/>
                  </a:schemeClr>
                </a:solidFill>
                <a:latin typeface="Cooper Black" pitchFamily="18" charset="0"/>
              </a:rPr>
              <a:t>National football heroes and performance</a:t>
            </a:r>
            <a:endParaRPr lang="en-GB" b="1" u="sng" dirty="0">
              <a:solidFill>
                <a:schemeClr val="bg1">
                  <a:lumMod val="95000"/>
                </a:schemeClr>
              </a:solidFill>
              <a:latin typeface="Cooper Black" pitchFamily="18" charset="0"/>
            </a:endParaRPr>
          </a:p>
        </p:txBody>
      </p:sp>
      <p:sp>
        <p:nvSpPr>
          <p:cNvPr id="22530" name="Content Placeholder 2"/>
          <p:cNvSpPr>
            <a:spLocks noGrp="1"/>
          </p:cNvSpPr>
          <p:nvPr>
            <p:ph idx="1"/>
          </p:nvPr>
        </p:nvSpPr>
        <p:spPr/>
        <p:txBody>
          <a:bodyPr/>
          <a:lstStyle/>
          <a:p>
            <a:r>
              <a:rPr lang="en-GB" sz="2400" smtClean="0">
                <a:latin typeface="Cooper Black" pitchFamily="18" charset="0"/>
              </a:rPr>
              <a:t>Brazil have won the world cup 5 times.</a:t>
            </a:r>
          </a:p>
          <a:p>
            <a:r>
              <a:rPr lang="en-GB" sz="2400" smtClean="0">
                <a:latin typeface="Cooper Black" pitchFamily="18" charset="0"/>
              </a:rPr>
              <a:t>Some of brazils football heroes are Kaka, Ronaldinho, The Ronaldo and pele.</a:t>
            </a:r>
          </a:p>
          <a:p>
            <a:r>
              <a:rPr lang="en-GB" sz="2400" smtClean="0">
                <a:latin typeface="Cooper Black" pitchFamily="18" charset="0"/>
              </a:rPr>
              <a:t>Brazils top scorer is pele he has scored 77 goals.</a:t>
            </a:r>
          </a:p>
          <a:p>
            <a:r>
              <a:rPr lang="en-GB" sz="2400" smtClean="0">
                <a:latin typeface="Cooper Black" pitchFamily="18" charset="0"/>
              </a:rPr>
              <a:t>They won the world cup in 1958 in Sweeden, 1962in Chile, 1970 in Mexico, 1994 in the U.S.A and 2002 in Japan and south korea.</a:t>
            </a:r>
          </a:p>
          <a:p>
            <a:r>
              <a:rPr lang="en-GB" sz="2400" smtClean="0">
                <a:latin typeface="Cooper Black" pitchFamily="18" charset="0"/>
              </a:rPr>
              <a:t>There fifa rating is number 1 in the world.</a:t>
            </a:r>
          </a:p>
        </p:txBody>
      </p:sp>
      <p:pic>
        <p:nvPicPr>
          <p:cNvPr id="22531" name="Picture 2" descr="http://vincenthofmann.com/files/2009/06/confederaions_cup_champions_brazil.jpg"/>
          <p:cNvPicPr>
            <a:picLocks noChangeAspect="1" noChangeArrowheads="1"/>
          </p:cNvPicPr>
          <p:nvPr/>
        </p:nvPicPr>
        <p:blipFill>
          <a:blip r:embed="rId2" cstate="print"/>
          <a:srcRect/>
          <a:stretch>
            <a:fillRect/>
          </a:stretch>
        </p:blipFill>
        <p:spPr bwMode="auto">
          <a:xfrm>
            <a:off x="1571625" y="4857750"/>
            <a:ext cx="3929063" cy="2000250"/>
          </a:xfrm>
          <a:prstGeom prst="rect">
            <a:avLst/>
          </a:prstGeom>
          <a:noFill/>
          <a:ln w="9525">
            <a:noFill/>
            <a:miter lim="800000"/>
            <a:headEnd/>
            <a:tailEnd/>
          </a:ln>
        </p:spPr>
      </p:pic>
      <p:pic>
        <p:nvPicPr>
          <p:cNvPr id="22532" name="Picture 4" descr="http://en.academic.ru/pictures/enwiki/67/CBF_logo.png"/>
          <p:cNvPicPr>
            <a:picLocks noChangeAspect="1" noChangeArrowheads="1"/>
          </p:cNvPicPr>
          <p:nvPr/>
        </p:nvPicPr>
        <p:blipFill>
          <a:blip r:embed="rId3" cstate="print"/>
          <a:srcRect/>
          <a:stretch>
            <a:fillRect/>
          </a:stretch>
        </p:blipFill>
        <p:spPr bwMode="auto">
          <a:xfrm>
            <a:off x="7500938" y="4286250"/>
            <a:ext cx="1643062" cy="257175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71604" y="1643050"/>
            <a:ext cx="5732652" cy="2800767"/>
          </a:xfrm>
          <a:prstGeom prst="rect">
            <a:avLst/>
          </a:prstGeom>
          <a:noFill/>
        </p:spPr>
        <p:txBody>
          <a:bodyPr>
            <a:spAutoFit/>
          </a:bodyPr>
          <a:lstStyle/>
          <a:p>
            <a:pPr algn="ctr" fontAlgn="auto">
              <a:spcBef>
                <a:spcPts val="0"/>
              </a:spcBef>
              <a:spcAft>
                <a:spcPts val="0"/>
              </a:spcAft>
              <a:defRPr/>
            </a:pPr>
            <a:r>
              <a:rPr lang="en-US" sz="88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n-lt"/>
                <a:cs typeface="+mn-cs"/>
              </a:rPr>
              <a:t>Thanks for listening!!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14313"/>
            <a:ext cx="8229600" cy="1143000"/>
          </a:xfrm>
        </p:spPr>
        <p:txBody>
          <a:bodyPr/>
          <a:lstStyle/>
          <a:p>
            <a:r>
              <a:rPr lang="en-GB" b="1" u="sng" smtClean="0">
                <a:solidFill>
                  <a:srgbClr val="FFFF00"/>
                </a:solidFill>
                <a:latin typeface="Bradley Hand ITC" pitchFamily="66" charset="0"/>
              </a:rPr>
              <a:t>Flag, location and climate maps </a:t>
            </a:r>
          </a:p>
        </p:txBody>
      </p:sp>
      <p:sp>
        <p:nvSpPr>
          <p:cNvPr id="14338" name="Content Placeholder 2"/>
          <p:cNvSpPr>
            <a:spLocks noGrp="1"/>
          </p:cNvSpPr>
          <p:nvPr>
            <p:ph idx="1"/>
          </p:nvPr>
        </p:nvSpPr>
        <p:spPr>
          <a:xfrm>
            <a:off x="395288" y="1341438"/>
            <a:ext cx="8229600" cy="4525962"/>
          </a:xfrm>
        </p:spPr>
        <p:txBody>
          <a:bodyPr/>
          <a:lstStyle/>
          <a:p>
            <a:r>
              <a:rPr lang="en-GB" smtClean="0">
                <a:latin typeface="Berlin Sans FB Demi" pitchFamily="34" charset="0"/>
              </a:rPr>
              <a:t>Brazil is the largest country in Latin America and one of the largest in the world.</a:t>
            </a:r>
          </a:p>
          <a:p>
            <a:r>
              <a:rPr lang="en-GB" smtClean="0">
                <a:latin typeface="Berlin Sans FB Demi" pitchFamily="34" charset="0"/>
              </a:rPr>
              <a:t>The river Amazon is largest in the world with a total river flow greater than the next to largest rivers combined.</a:t>
            </a:r>
          </a:p>
          <a:p>
            <a:r>
              <a:rPr lang="en-GB" smtClean="0">
                <a:latin typeface="Berlin Sans FB Demi" pitchFamily="34" charset="0"/>
              </a:rPr>
              <a:t>The Amazon accounts for approximately one fifth of the worlds total river flow.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rtlCol="0">
            <a:normAutofit/>
          </a:bodyPr>
          <a:lstStyle/>
          <a:p>
            <a:pPr fontAlgn="auto">
              <a:spcAft>
                <a:spcPts val="0"/>
              </a:spcAft>
              <a:defRPr/>
            </a:pPr>
            <a:r>
              <a:rPr lang="en-GB" b="1" u="sng"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Bradley Hand ITC" pitchFamily="66" charset="0"/>
              </a:rPr>
              <a:t>Brazilian culture !</a:t>
            </a:r>
            <a:endParaRPr lang="en-GB" b="1" u="sng" dirty="0">
              <a:solidFill>
                <a:sysClr val="windowText" lastClr="000000"/>
              </a:solidFill>
              <a:latin typeface="Bradley Hand ITC" pitchFamily="66" charset="0"/>
            </a:endParaRPr>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GB" sz="2400" dirty="0" smtClean="0">
                <a:solidFill>
                  <a:schemeClr val="bg2">
                    <a:lumMod val="50000"/>
                  </a:schemeClr>
                </a:solidFill>
                <a:latin typeface="Berlin Sans FB Demi" pitchFamily="34" charset="0"/>
              </a:rPr>
              <a:t>Brazil is the largest catholic county in the world.</a:t>
            </a:r>
          </a:p>
          <a:p>
            <a:pPr fontAlgn="auto">
              <a:spcAft>
                <a:spcPts val="0"/>
              </a:spcAft>
              <a:buFont typeface="Arial" pitchFamily="34" charset="0"/>
              <a:buChar char="•"/>
              <a:defRPr/>
            </a:pPr>
            <a:r>
              <a:rPr lang="en-GB" sz="2400" dirty="0" smtClean="0">
                <a:solidFill>
                  <a:schemeClr val="bg2">
                    <a:lumMod val="50000"/>
                  </a:schemeClr>
                </a:solidFill>
                <a:latin typeface="Berlin Sans FB Demi" pitchFamily="34" charset="0"/>
              </a:rPr>
              <a:t>Brazil was a colony of Portugal for 3 centuries.</a:t>
            </a:r>
          </a:p>
          <a:p>
            <a:pPr fontAlgn="auto">
              <a:spcAft>
                <a:spcPts val="0"/>
              </a:spcAft>
              <a:buFont typeface="Arial" pitchFamily="34" charset="0"/>
              <a:buChar char="•"/>
              <a:defRPr/>
            </a:pPr>
            <a:r>
              <a:rPr lang="en-GB" sz="2400" dirty="0" smtClean="0">
                <a:solidFill>
                  <a:schemeClr val="bg2">
                    <a:lumMod val="50000"/>
                  </a:schemeClr>
                </a:solidFill>
                <a:latin typeface="Berlin Sans FB Demi" pitchFamily="34" charset="0"/>
              </a:rPr>
              <a:t>Brazilian culture is very diverse.</a:t>
            </a:r>
          </a:p>
          <a:p>
            <a:pPr fontAlgn="auto">
              <a:spcAft>
                <a:spcPts val="0"/>
              </a:spcAft>
              <a:buFont typeface="Arial" pitchFamily="34" charset="0"/>
              <a:buChar char="•"/>
              <a:defRPr/>
            </a:pPr>
            <a:r>
              <a:rPr lang="en-GB" sz="2400" dirty="0" smtClean="0">
                <a:solidFill>
                  <a:schemeClr val="bg2">
                    <a:lumMod val="50000"/>
                  </a:schemeClr>
                </a:solidFill>
                <a:latin typeface="Berlin Sans FB Demi" pitchFamily="34" charset="0"/>
              </a:rPr>
              <a:t>The religion of most Brazilians is Catholicism.</a:t>
            </a:r>
          </a:p>
          <a:p>
            <a:pPr fontAlgn="auto">
              <a:spcAft>
                <a:spcPts val="0"/>
              </a:spcAft>
              <a:buFont typeface="Arial" pitchFamily="34" charset="0"/>
              <a:buChar char="•"/>
              <a:defRPr/>
            </a:pPr>
            <a:r>
              <a:rPr lang="en-GB" sz="2400" dirty="0" smtClean="0">
                <a:solidFill>
                  <a:schemeClr val="bg2">
                    <a:lumMod val="50000"/>
                  </a:schemeClr>
                </a:solidFill>
                <a:latin typeface="Berlin Sans FB Demi" pitchFamily="34" charset="0"/>
              </a:rPr>
              <a:t>Black Africans who were brought to brazil also played a role in the formation of the culture. </a:t>
            </a:r>
            <a:endParaRPr lang="en-GB" sz="2400" dirty="0">
              <a:solidFill>
                <a:schemeClr val="bg2">
                  <a:lumMod val="50000"/>
                </a:schemeClr>
              </a:solidFill>
              <a:latin typeface="Berlin Sans FB Demi" pitchFamily="34" charset="0"/>
            </a:endParaRPr>
          </a:p>
        </p:txBody>
      </p:sp>
      <p:pic>
        <p:nvPicPr>
          <p:cNvPr id="15363" name="Picture 2" descr="http://t0.gstatic.com/images?q=tbn:svIEMDOoMk-2JM:http://bp1.blogger.com/_IobBa-1jCew/RsqEKHfVMeI/AAAAAAAAAfk/g0J3q2XRwLw/s1600/BrazilianFlagEye.jpg">
            <a:hlinkClick r:id="rId2"/>
          </p:cNvPr>
          <p:cNvPicPr>
            <a:picLocks noChangeAspect="1" noChangeArrowheads="1"/>
          </p:cNvPicPr>
          <p:nvPr/>
        </p:nvPicPr>
        <p:blipFill>
          <a:blip r:embed="rId3" cstate="print"/>
          <a:srcRect/>
          <a:stretch>
            <a:fillRect/>
          </a:stretch>
        </p:blipFill>
        <p:spPr bwMode="auto">
          <a:xfrm>
            <a:off x="2286000" y="4643438"/>
            <a:ext cx="3857625" cy="22145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smtClean="0">
                <a:solidFill>
                  <a:srgbClr val="FFFF00"/>
                </a:solidFill>
                <a:latin typeface="Bradley Hand ITC" pitchFamily="66" charset="0"/>
              </a:rPr>
              <a:t>History of Brazil</a:t>
            </a:r>
          </a:p>
        </p:txBody>
      </p:sp>
      <p:sp>
        <p:nvSpPr>
          <p:cNvPr id="16386" name="Content Placeholder 2"/>
          <p:cNvSpPr>
            <a:spLocks noGrp="1"/>
          </p:cNvSpPr>
          <p:nvPr>
            <p:ph idx="1"/>
          </p:nvPr>
        </p:nvSpPr>
        <p:spPr>
          <a:xfrm>
            <a:off x="395288" y="1412875"/>
            <a:ext cx="8229600" cy="4525963"/>
          </a:xfrm>
        </p:spPr>
        <p:txBody>
          <a:bodyPr/>
          <a:lstStyle/>
          <a:p>
            <a:r>
              <a:rPr lang="en-GB" smtClean="0">
                <a:latin typeface="Berlin Sans FB Demi" pitchFamily="34" charset="0"/>
              </a:rPr>
              <a:t>Brazil was discovered on the 22</a:t>
            </a:r>
            <a:r>
              <a:rPr lang="en-GB" baseline="30000" smtClean="0">
                <a:latin typeface="Berlin Sans FB Demi" pitchFamily="34" charset="0"/>
              </a:rPr>
              <a:t>nd</a:t>
            </a:r>
            <a:r>
              <a:rPr lang="en-GB" smtClean="0">
                <a:latin typeface="Berlin Sans FB Demi" pitchFamily="34" charset="0"/>
              </a:rPr>
              <a:t> April 1500, by Pedro Alrares Cabral.</a:t>
            </a:r>
          </a:p>
          <a:p>
            <a:r>
              <a:rPr lang="en-GB" smtClean="0">
                <a:latin typeface="Berlin Sans FB Demi" pitchFamily="34" charset="0"/>
              </a:rPr>
              <a:t>In 1578 the King of Portugal died.</a:t>
            </a:r>
          </a:p>
          <a:p>
            <a:r>
              <a:rPr lang="en-GB" smtClean="0">
                <a:latin typeface="Berlin Sans FB Demi" pitchFamily="34" charset="0"/>
              </a:rPr>
              <a:t>Brazil was named after “brazil wood” a tree which is found along the Brazilian coastline.</a:t>
            </a:r>
          </a:p>
          <a:p>
            <a:r>
              <a:rPr lang="en-GB" smtClean="0">
                <a:latin typeface="Berlin Sans FB Demi" pitchFamily="34" charset="0"/>
              </a:rPr>
              <a:t>Portugal remained under the rule of King Philip II from 1580 to 1640.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0"/>
            <a:ext cx="8229600" cy="1143000"/>
          </a:xfrm>
        </p:spPr>
        <p:txBody>
          <a:bodyPr/>
          <a:lstStyle/>
          <a:p>
            <a:r>
              <a:rPr lang="en-GB" b="1" u="sng" smtClean="0">
                <a:solidFill>
                  <a:srgbClr val="FFFF00"/>
                </a:solidFill>
                <a:latin typeface="Bradley Hand ITC" pitchFamily="66" charset="0"/>
              </a:rPr>
              <a:t>Geography</a:t>
            </a:r>
            <a:r>
              <a:rPr lang="en-GB" smtClean="0">
                <a:solidFill>
                  <a:srgbClr val="FFFF00"/>
                </a:solidFill>
              </a:rPr>
              <a:t> </a:t>
            </a:r>
          </a:p>
        </p:txBody>
      </p:sp>
      <p:sp>
        <p:nvSpPr>
          <p:cNvPr id="3" name="Content Placeholder 2"/>
          <p:cNvSpPr>
            <a:spLocks noGrp="1"/>
          </p:cNvSpPr>
          <p:nvPr>
            <p:ph idx="1"/>
          </p:nvPr>
        </p:nvSpPr>
        <p:spPr/>
        <p:txBody>
          <a:bodyPr>
            <a:normAutofit fontScale="92500" lnSpcReduction="10000"/>
          </a:bodyPr>
          <a:lstStyle/>
          <a:p>
            <a:pPr>
              <a:lnSpc>
                <a:spcPct val="80000"/>
              </a:lnSpc>
            </a:pPr>
            <a:r>
              <a:rPr lang="en-GB" sz="2000" smtClean="0">
                <a:latin typeface="Berlin Sans FB Demi" pitchFamily="34" charset="0"/>
              </a:rPr>
              <a:t>Brazils natural resources:</a:t>
            </a:r>
          </a:p>
          <a:p>
            <a:pPr>
              <a:lnSpc>
                <a:spcPct val="80000"/>
              </a:lnSpc>
            </a:pPr>
            <a:r>
              <a:rPr lang="en-GB" sz="2000" smtClean="0">
                <a:latin typeface="Berlin Sans FB Demi" pitchFamily="34" charset="0"/>
              </a:rPr>
              <a:t>Bauxite                                                                    </a:t>
            </a:r>
          </a:p>
          <a:p>
            <a:pPr>
              <a:lnSpc>
                <a:spcPct val="80000"/>
              </a:lnSpc>
            </a:pPr>
            <a:r>
              <a:rPr lang="en-GB" sz="2000" smtClean="0">
                <a:latin typeface="Berlin Sans FB Demi" pitchFamily="34" charset="0"/>
              </a:rPr>
              <a:t>Gold</a:t>
            </a:r>
          </a:p>
          <a:p>
            <a:pPr>
              <a:lnSpc>
                <a:spcPct val="80000"/>
              </a:lnSpc>
            </a:pPr>
            <a:r>
              <a:rPr lang="en-GB" sz="2000" smtClean="0">
                <a:latin typeface="Berlin Sans FB Demi" pitchFamily="34" charset="0"/>
              </a:rPr>
              <a:t>Iron ore</a:t>
            </a:r>
          </a:p>
          <a:p>
            <a:pPr>
              <a:lnSpc>
                <a:spcPct val="80000"/>
              </a:lnSpc>
            </a:pPr>
            <a:r>
              <a:rPr lang="en-GB" sz="2000" smtClean="0">
                <a:latin typeface="Berlin Sans FB Demi" pitchFamily="34" charset="0"/>
              </a:rPr>
              <a:t>Manganese</a:t>
            </a:r>
          </a:p>
          <a:p>
            <a:pPr>
              <a:lnSpc>
                <a:spcPct val="80000"/>
              </a:lnSpc>
            </a:pPr>
            <a:r>
              <a:rPr lang="en-GB" sz="2000" smtClean="0">
                <a:latin typeface="Berlin Sans FB Demi" pitchFamily="34" charset="0"/>
              </a:rPr>
              <a:t>Nickel</a:t>
            </a:r>
          </a:p>
          <a:p>
            <a:pPr>
              <a:lnSpc>
                <a:spcPct val="80000"/>
              </a:lnSpc>
            </a:pPr>
            <a:r>
              <a:rPr lang="en-GB" sz="2000" smtClean="0">
                <a:latin typeface="Berlin Sans FB Demi" pitchFamily="34" charset="0"/>
              </a:rPr>
              <a:t>Phosphates</a:t>
            </a:r>
          </a:p>
          <a:p>
            <a:pPr>
              <a:lnSpc>
                <a:spcPct val="80000"/>
              </a:lnSpc>
            </a:pPr>
            <a:r>
              <a:rPr lang="en-GB" sz="2000" smtClean="0">
                <a:latin typeface="Berlin Sans FB Demi" pitchFamily="34" charset="0"/>
              </a:rPr>
              <a:t>Platinum</a:t>
            </a:r>
          </a:p>
          <a:p>
            <a:pPr>
              <a:lnSpc>
                <a:spcPct val="80000"/>
              </a:lnSpc>
            </a:pPr>
            <a:r>
              <a:rPr lang="en-GB" sz="2000" smtClean="0">
                <a:latin typeface="Berlin Sans FB Demi" pitchFamily="34" charset="0"/>
              </a:rPr>
              <a:t>Tin</a:t>
            </a:r>
          </a:p>
          <a:p>
            <a:pPr>
              <a:lnSpc>
                <a:spcPct val="80000"/>
              </a:lnSpc>
            </a:pPr>
            <a:r>
              <a:rPr lang="en-GB" sz="2000" smtClean="0">
                <a:latin typeface="Berlin Sans FB Demi" pitchFamily="34" charset="0"/>
              </a:rPr>
              <a:t>Petrol </a:t>
            </a:r>
          </a:p>
          <a:p>
            <a:pPr>
              <a:lnSpc>
                <a:spcPct val="80000"/>
              </a:lnSpc>
            </a:pPr>
            <a:r>
              <a:rPr lang="en-GB" sz="2000" smtClean="0">
                <a:latin typeface="Berlin Sans FB Demi" pitchFamily="34" charset="0"/>
              </a:rPr>
              <a:t>Hydropower</a:t>
            </a:r>
          </a:p>
          <a:p>
            <a:pPr>
              <a:lnSpc>
                <a:spcPct val="80000"/>
              </a:lnSpc>
            </a:pPr>
            <a:r>
              <a:rPr lang="en-GB" sz="2000" smtClean="0">
                <a:latin typeface="Berlin Sans FB Demi" pitchFamily="34" charset="0"/>
              </a:rPr>
              <a:t>Timber</a:t>
            </a:r>
          </a:p>
          <a:p>
            <a:pPr>
              <a:lnSpc>
                <a:spcPct val="80000"/>
              </a:lnSpc>
            </a:pPr>
            <a:r>
              <a:rPr lang="en-GB" sz="2000" smtClean="0">
                <a:latin typeface="Berlin Sans FB Demi" pitchFamily="34" charset="0"/>
              </a:rPr>
              <a:t>The most prominent geographical features of brazil are the Brazilian highlands or the Brazilian plateau and the basin of the Amazon river. </a:t>
            </a:r>
          </a:p>
          <a:p>
            <a:pPr>
              <a:lnSpc>
                <a:spcPct val="80000"/>
              </a:lnSpc>
            </a:pPr>
            <a:r>
              <a:rPr lang="en-GB" sz="2000" smtClean="0">
                <a:latin typeface="Berlin Sans FB Demi" pitchFamily="34" charset="0"/>
              </a:rPr>
              <a:t>Serra means mountains.</a:t>
            </a:r>
          </a:p>
          <a:p>
            <a:pPr>
              <a:lnSpc>
                <a:spcPct val="80000"/>
              </a:lnSpc>
            </a:pPr>
            <a:r>
              <a:rPr lang="en-GB" sz="2000" smtClean="0">
                <a:latin typeface="Berlin Sans FB Demi" pitchFamily="34" charset="0"/>
              </a:rPr>
              <a:t>The basin of the Amazon river takes up almost 1/3 of brazil!</a:t>
            </a:r>
          </a:p>
          <a:p>
            <a:pPr algn="r">
              <a:lnSpc>
                <a:spcPct val="80000"/>
              </a:lnSpc>
            </a:pPr>
            <a:endParaRPr lang="en-GB" sz="2000" smtClean="0">
              <a:latin typeface="Berlin Sans FB Dem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36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solidFill>
                  <a:srgbClr val="FFFF00"/>
                </a:solidFill>
                <a:latin typeface="Bradley Hand ITC" pitchFamily="66" charset="0"/>
              </a:rPr>
              <a:t>Brasilia</a:t>
            </a:r>
            <a:endParaRPr lang="en-GB" b="1" u="sng" dirty="0" smtClean="0">
              <a:solidFill>
                <a:srgbClr val="FFFF00"/>
              </a:solidFill>
              <a:latin typeface="Bradley Hand ITC" pitchFamily="66" charset="0"/>
            </a:endParaRPr>
          </a:p>
        </p:txBody>
      </p:sp>
      <p:sp>
        <p:nvSpPr>
          <p:cNvPr id="20482" name="Content Placeholder 2"/>
          <p:cNvSpPr>
            <a:spLocks noGrp="1"/>
          </p:cNvSpPr>
          <p:nvPr>
            <p:ph idx="1"/>
          </p:nvPr>
        </p:nvSpPr>
        <p:spPr>
          <a:xfrm>
            <a:off x="468313" y="1412875"/>
            <a:ext cx="8229600" cy="4525963"/>
          </a:xfrm>
        </p:spPr>
        <p:txBody>
          <a:bodyPr/>
          <a:lstStyle/>
          <a:p>
            <a:endParaRPr lang="en-GB" dirty="0" smtClean="0"/>
          </a:p>
          <a:p>
            <a:r>
              <a:rPr lang="en-GB" b="1" dirty="0" smtClean="0"/>
              <a:t> Brasilia is the capital City of Brazil</a:t>
            </a:r>
          </a:p>
          <a:p>
            <a:pPr>
              <a:buNone/>
            </a:pPr>
            <a:r>
              <a:rPr lang="en-GB" b="1" dirty="0" smtClean="0"/>
              <a:t> </a:t>
            </a:r>
          </a:p>
          <a:p>
            <a:r>
              <a:rPr lang="en-GB" b="1" dirty="0" smtClean="0"/>
              <a:t>There </a:t>
            </a:r>
            <a:r>
              <a:rPr lang="en-GB" b="1" dirty="0" smtClean="0"/>
              <a:t>were 2,606,885 people living in Brasilia in 2009</a:t>
            </a:r>
          </a:p>
          <a:p>
            <a:endParaRPr lang="en-GB" b="1" dirty="0" smtClean="0">
              <a:latin typeface="Berlin Sans FB Dem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0"/>
            <a:ext cx="8229600" cy="1143000"/>
          </a:xfrm>
        </p:spPr>
        <p:txBody>
          <a:bodyPr/>
          <a:lstStyle/>
          <a:p>
            <a:r>
              <a:rPr lang="en-GB" b="1" u="sng" smtClean="0">
                <a:solidFill>
                  <a:srgbClr val="FFFF00"/>
                </a:solidFill>
                <a:latin typeface="Bradley Hand ITC" pitchFamily="66" charset="0"/>
              </a:rPr>
              <a:t>Language </a:t>
            </a:r>
          </a:p>
        </p:txBody>
      </p:sp>
      <p:sp>
        <p:nvSpPr>
          <p:cNvPr id="19458" name="Content Placeholder 2"/>
          <p:cNvSpPr>
            <a:spLocks noGrp="1"/>
          </p:cNvSpPr>
          <p:nvPr>
            <p:ph idx="1"/>
          </p:nvPr>
        </p:nvSpPr>
        <p:spPr>
          <a:xfrm>
            <a:off x="539750" y="981075"/>
            <a:ext cx="8229600" cy="4525963"/>
          </a:xfrm>
        </p:spPr>
        <p:txBody>
          <a:bodyPr/>
          <a:lstStyle/>
          <a:p>
            <a:r>
              <a:rPr lang="en-GB" sz="4000" smtClean="0">
                <a:solidFill>
                  <a:schemeClr val="hlink"/>
                </a:solidFill>
                <a:latin typeface="Berlin Sans FB Demi" pitchFamily="34" charset="0"/>
              </a:rPr>
              <a:t>Hello=</a:t>
            </a:r>
            <a:r>
              <a:rPr lang="en-GB" sz="4000" smtClean="0">
                <a:latin typeface="Berlin Sans FB Demi" pitchFamily="34" charset="0"/>
              </a:rPr>
              <a:t> </a:t>
            </a:r>
            <a:r>
              <a:rPr lang="en-GB" sz="4000" smtClean="0">
                <a:solidFill>
                  <a:srgbClr val="FF3399"/>
                </a:solidFill>
                <a:latin typeface="Berlin Sans FB Demi" pitchFamily="34" charset="0"/>
              </a:rPr>
              <a:t>Ola </a:t>
            </a:r>
          </a:p>
          <a:p>
            <a:r>
              <a:rPr lang="en-GB" sz="4000" smtClean="0">
                <a:solidFill>
                  <a:schemeClr val="hlink"/>
                </a:solidFill>
                <a:latin typeface="Berlin Sans FB Demi" pitchFamily="34" charset="0"/>
              </a:rPr>
              <a:t>Good morning=</a:t>
            </a:r>
            <a:r>
              <a:rPr lang="en-GB" sz="4000" smtClean="0">
                <a:latin typeface="Berlin Sans FB Demi" pitchFamily="34" charset="0"/>
              </a:rPr>
              <a:t> </a:t>
            </a:r>
            <a:r>
              <a:rPr lang="en-GB" sz="4000" smtClean="0">
                <a:solidFill>
                  <a:srgbClr val="FF3399"/>
                </a:solidFill>
                <a:latin typeface="Berlin Sans FB Demi" pitchFamily="34" charset="0"/>
              </a:rPr>
              <a:t>Bomdia</a:t>
            </a:r>
            <a:r>
              <a:rPr lang="en-GB" sz="4000" smtClean="0">
                <a:latin typeface="Berlin Sans FB Demi" pitchFamily="34" charset="0"/>
              </a:rPr>
              <a:t> </a:t>
            </a:r>
          </a:p>
          <a:p>
            <a:r>
              <a:rPr lang="en-GB" sz="4000" smtClean="0">
                <a:solidFill>
                  <a:schemeClr val="hlink"/>
                </a:solidFill>
                <a:latin typeface="Berlin Sans FB Demi" pitchFamily="34" charset="0"/>
              </a:rPr>
              <a:t>Good afternoon=</a:t>
            </a:r>
            <a:r>
              <a:rPr lang="en-GB" sz="4000" smtClean="0">
                <a:latin typeface="Berlin Sans FB Demi" pitchFamily="34" charset="0"/>
              </a:rPr>
              <a:t> </a:t>
            </a:r>
            <a:r>
              <a:rPr lang="en-GB" sz="4000" smtClean="0">
                <a:solidFill>
                  <a:srgbClr val="FF3399"/>
                </a:solidFill>
                <a:latin typeface="Berlin Sans FB Demi" pitchFamily="34" charset="0"/>
              </a:rPr>
              <a:t>Boatarde</a:t>
            </a:r>
          </a:p>
          <a:p>
            <a:r>
              <a:rPr lang="en-GB" sz="4000" smtClean="0">
                <a:solidFill>
                  <a:schemeClr val="hlink"/>
                </a:solidFill>
                <a:latin typeface="Berlin Sans FB Demi" pitchFamily="34" charset="0"/>
              </a:rPr>
              <a:t>How are you?=</a:t>
            </a:r>
            <a:r>
              <a:rPr lang="en-GB" sz="4000" smtClean="0">
                <a:latin typeface="Berlin Sans FB Demi" pitchFamily="34" charset="0"/>
              </a:rPr>
              <a:t> </a:t>
            </a:r>
            <a:r>
              <a:rPr lang="en-GB" sz="4000" smtClean="0">
                <a:solidFill>
                  <a:srgbClr val="FF3399"/>
                </a:solidFill>
                <a:latin typeface="Berlin Sans FB Demi" pitchFamily="34" charset="0"/>
              </a:rPr>
              <a:t>Como voce esta?</a:t>
            </a:r>
          </a:p>
          <a:p>
            <a:r>
              <a:rPr lang="en-GB" sz="4000" smtClean="0">
                <a:solidFill>
                  <a:schemeClr val="hlink"/>
                </a:solidFill>
                <a:latin typeface="Berlin Sans FB Demi" pitchFamily="34" charset="0"/>
              </a:rPr>
              <a:t>Good=</a:t>
            </a:r>
            <a:r>
              <a:rPr lang="en-GB" sz="4000" smtClean="0">
                <a:latin typeface="Berlin Sans FB Demi" pitchFamily="34" charset="0"/>
              </a:rPr>
              <a:t> </a:t>
            </a:r>
            <a:r>
              <a:rPr lang="en-GB" sz="4000" smtClean="0">
                <a:solidFill>
                  <a:srgbClr val="FF3399"/>
                </a:solidFill>
                <a:latin typeface="Berlin Sans FB Demi" pitchFamily="34" charset="0"/>
              </a:rPr>
              <a:t>Bom</a:t>
            </a:r>
            <a:r>
              <a:rPr lang="en-GB" sz="4000" smtClean="0">
                <a:latin typeface="Berlin Sans FB Demi" pitchFamily="34" charset="0"/>
              </a:rPr>
              <a:t> </a:t>
            </a:r>
          </a:p>
          <a:p>
            <a:r>
              <a:rPr lang="en-GB" sz="4000" smtClean="0">
                <a:solidFill>
                  <a:schemeClr val="hlink"/>
                </a:solidFill>
                <a:latin typeface="Berlin Sans FB Demi" pitchFamily="34" charset="0"/>
              </a:rPr>
              <a:t>Bad=</a:t>
            </a:r>
            <a:r>
              <a:rPr lang="en-GB" sz="4000" smtClean="0">
                <a:latin typeface="Berlin Sans FB Demi" pitchFamily="34" charset="0"/>
              </a:rPr>
              <a:t> </a:t>
            </a:r>
            <a:r>
              <a:rPr lang="en-GB" sz="4000" smtClean="0">
                <a:solidFill>
                  <a:srgbClr val="FF3399"/>
                </a:solidFill>
                <a:latin typeface="Berlin Sans FB Demi" pitchFamily="34" charset="0"/>
              </a:rPr>
              <a:t>Ruim</a:t>
            </a:r>
            <a:r>
              <a:rPr lang="en-GB" sz="4000" smtClean="0">
                <a:latin typeface="Berlin Sans FB Demi" pitchFamily="34" charset="0"/>
              </a:rPr>
              <a:t> </a:t>
            </a:r>
          </a:p>
          <a:p>
            <a:r>
              <a:rPr lang="en-GB" sz="4000" smtClean="0">
                <a:solidFill>
                  <a:schemeClr val="hlink"/>
                </a:solidFill>
                <a:latin typeface="Berlin Sans FB Demi" pitchFamily="34" charset="0"/>
              </a:rPr>
              <a:t>Bye Bye=</a:t>
            </a:r>
            <a:r>
              <a:rPr lang="en-GB" sz="4000" smtClean="0">
                <a:latin typeface="Berlin Sans FB Demi" pitchFamily="34" charset="0"/>
              </a:rPr>
              <a:t> </a:t>
            </a:r>
            <a:r>
              <a:rPr lang="en-GB" sz="4000" smtClean="0">
                <a:solidFill>
                  <a:srgbClr val="FF3399"/>
                </a:solidFill>
                <a:latin typeface="Berlin Sans FB Demi" pitchFamily="34" charset="0"/>
              </a:rPr>
              <a:t>Tchau Tchau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smtClean="0">
                <a:solidFill>
                  <a:srgbClr val="FFFF00"/>
                </a:solidFill>
                <a:latin typeface="Bradley Hand ITC" pitchFamily="66" charset="0"/>
              </a:rPr>
              <a:t>Brazilian Food  </a:t>
            </a:r>
          </a:p>
        </p:txBody>
      </p:sp>
      <p:sp>
        <p:nvSpPr>
          <p:cNvPr id="20482" name="Content Placeholder 2"/>
          <p:cNvSpPr>
            <a:spLocks noGrp="1"/>
          </p:cNvSpPr>
          <p:nvPr>
            <p:ph idx="1"/>
          </p:nvPr>
        </p:nvSpPr>
        <p:spPr>
          <a:xfrm>
            <a:off x="468313" y="1412875"/>
            <a:ext cx="8229600" cy="4525963"/>
          </a:xfrm>
        </p:spPr>
        <p:txBody>
          <a:bodyPr/>
          <a:lstStyle/>
          <a:p>
            <a:pPr>
              <a:buFont typeface="Arial" charset="0"/>
              <a:buNone/>
            </a:pPr>
            <a:r>
              <a:rPr lang="en-GB" smtClean="0"/>
              <a:t>   </a:t>
            </a:r>
            <a:r>
              <a:rPr lang="en-GB" smtClean="0">
                <a:latin typeface="Berlin Sans FB Demi" pitchFamily="34" charset="0"/>
              </a:rPr>
              <a:t>Here are a few popular food dishes: Barreado, Carangueijada, Carura, Cozido and Feijoada which is their national dish. All of these include meat, vegetables or both.</a:t>
            </a:r>
          </a:p>
          <a:p>
            <a:pPr>
              <a:buFont typeface="Arial" charset="0"/>
              <a:buNone/>
            </a:pPr>
            <a:r>
              <a:rPr lang="en-GB" smtClean="0">
                <a:latin typeface="Berlin Sans FB Demi" pitchFamily="34" charset="0"/>
              </a:rPr>
              <a:t>    Some good food places in Brazil are snack bars, pizzerias and steak houses.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0"/>
            <a:ext cx="8229600" cy="1143000"/>
          </a:xfrm>
        </p:spPr>
        <p:txBody>
          <a:bodyPr/>
          <a:lstStyle/>
          <a:p>
            <a:r>
              <a:rPr lang="en-GB" b="1" u="sng" smtClean="0">
                <a:solidFill>
                  <a:srgbClr val="FFFF00"/>
                </a:solidFill>
                <a:latin typeface="Bradley Hand ITC" pitchFamily="66" charset="0"/>
              </a:rPr>
              <a:t>Music and typical dances</a:t>
            </a:r>
          </a:p>
        </p:txBody>
      </p:sp>
      <p:sp>
        <p:nvSpPr>
          <p:cNvPr id="21506" name="Content Placeholder 2"/>
          <p:cNvSpPr>
            <a:spLocks noGrp="1"/>
          </p:cNvSpPr>
          <p:nvPr>
            <p:ph idx="1"/>
          </p:nvPr>
        </p:nvSpPr>
        <p:spPr>
          <a:xfrm>
            <a:off x="468313" y="1196975"/>
            <a:ext cx="8229600" cy="4525963"/>
          </a:xfrm>
        </p:spPr>
        <p:txBody>
          <a:bodyPr/>
          <a:lstStyle/>
          <a:p>
            <a:r>
              <a:rPr lang="en-GB" sz="2800" smtClean="0">
                <a:latin typeface="Berlin Sans FB Demi" pitchFamily="34" charset="0"/>
              </a:rPr>
              <a:t>Brazilian dance is made up from a mix of African and Portuguese parts this reflects the origins of the people of the country. The Samba is the national dance of brazil. The Samba has been danced in Brazil since it’s beginning in the late 19</a:t>
            </a:r>
            <a:r>
              <a:rPr lang="en-GB" sz="2800" baseline="30000" smtClean="0">
                <a:latin typeface="Berlin Sans FB Demi" pitchFamily="34" charset="0"/>
              </a:rPr>
              <a:t>th</a:t>
            </a:r>
            <a:r>
              <a:rPr lang="en-GB" sz="2800" smtClean="0">
                <a:latin typeface="Berlin Sans FB Demi" pitchFamily="34" charset="0"/>
              </a:rPr>
              <a:t> century.</a:t>
            </a:r>
          </a:p>
          <a:p>
            <a:r>
              <a:rPr lang="en-GB" sz="2800" smtClean="0">
                <a:latin typeface="Berlin Sans FB Demi" pitchFamily="34" charset="0"/>
              </a:rPr>
              <a:t>Brazilian music is full of passion and joy. It is a mix of Indian, Portuguese and African music. Popular music includes instruments like: cucas, tambouranies, frying pans, guitars and the piano.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811</TotalTime>
  <Words>654</Words>
  <Application>Microsoft Office PowerPoint</Application>
  <PresentationFormat>On-screen Show (4:3)</PresentationFormat>
  <Paragraphs>69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Welcome to 7LE’s assembly!</vt:lpstr>
      <vt:lpstr>Flag, location and climate maps </vt:lpstr>
      <vt:lpstr>Brazilian culture !</vt:lpstr>
      <vt:lpstr>History of Brazil</vt:lpstr>
      <vt:lpstr>Geography </vt:lpstr>
      <vt:lpstr>Brasilia</vt:lpstr>
      <vt:lpstr>Language </vt:lpstr>
      <vt:lpstr>Brazilian Food  </vt:lpstr>
      <vt:lpstr>Music and typical dances</vt:lpstr>
      <vt:lpstr>World records and accruement</vt:lpstr>
      <vt:lpstr>National sports </vt:lpstr>
      <vt:lpstr>National football heroes and performance</vt:lpstr>
      <vt:lpstr>Slide 13</vt:lpstr>
    </vt:vector>
  </TitlesOfParts>
  <Company>Ashton on Mersey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7LE’s assemble!</dc:title>
  <dc:creator>Ashton on Mersey</dc:creator>
  <cp:lastModifiedBy>lellis</cp:lastModifiedBy>
  <cp:revision>26</cp:revision>
  <dcterms:created xsi:type="dcterms:W3CDTF">2010-05-06T07:47:07Z</dcterms:created>
  <dcterms:modified xsi:type="dcterms:W3CDTF">2010-05-18T08:34:56Z</dcterms:modified>
</cp:coreProperties>
</file>