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59" r:id="rId4"/>
    <p:sldId id="260" r:id="rId5"/>
    <p:sldId id="261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2" autoAdjust="0"/>
    <p:restoredTop sz="94660"/>
  </p:normalViewPr>
  <p:slideViewPr>
    <p:cSldViewPr>
      <p:cViewPr varScale="1">
        <p:scale>
          <a:sx n="86" d="100"/>
          <a:sy n="86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B839AFA-1FB5-4656-8C69-5245B03F9662}" type="datetimeFigureOut">
              <a:rPr lang="en-US" smtClean="0"/>
              <a:pPr/>
              <a:t>12/24/2010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AE5FFD-FD83-4E5B-A3D2-9ECD4E19A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9AFA-1FB5-4656-8C69-5245B03F9662}" type="datetimeFigureOut">
              <a:rPr lang="en-US" smtClean="0"/>
              <a:pPr/>
              <a:t>12/24/2010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E5FFD-FD83-4E5B-A3D2-9ECD4E19A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9AFA-1FB5-4656-8C69-5245B03F9662}" type="datetimeFigureOut">
              <a:rPr lang="en-US" smtClean="0"/>
              <a:pPr/>
              <a:t>12/24/2010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E5FFD-FD83-4E5B-A3D2-9ECD4E19A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B839AFA-1FB5-4656-8C69-5245B03F9662}" type="datetimeFigureOut">
              <a:rPr lang="en-US" smtClean="0"/>
              <a:pPr/>
              <a:t>12/24/2010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E5FFD-FD83-4E5B-A3D2-9ECD4E19A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B839AFA-1FB5-4656-8C69-5245B03F9662}" type="datetimeFigureOut">
              <a:rPr lang="en-US" smtClean="0"/>
              <a:pPr/>
              <a:t>12/24/2010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AE5FFD-FD83-4E5B-A3D2-9ECD4E19A35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B839AFA-1FB5-4656-8C69-5245B03F9662}" type="datetimeFigureOut">
              <a:rPr lang="en-US" smtClean="0"/>
              <a:pPr/>
              <a:t>12/24/2010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AE5FFD-FD83-4E5B-A3D2-9ECD4E19A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B839AFA-1FB5-4656-8C69-5245B03F9662}" type="datetimeFigureOut">
              <a:rPr lang="en-US" smtClean="0"/>
              <a:pPr/>
              <a:t>12/24/2010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AE5FFD-FD83-4E5B-A3D2-9ECD4E19A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9AFA-1FB5-4656-8C69-5245B03F9662}" type="datetimeFigureOut">
              <a:rPr lang="en-US" smtClean="0"/>
              <a:pPr/>
              <a:t>12/24/2010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E5FFD-FD83-4E5B-A3D2-9ECD4E19A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B839AFA-1FB5-4656-8C69-5245B03F9662}" type="datetimeFigureOut">
              <a:rPr lang="en-US" smtClean="0"/>
              <a:pPr/>
              <a:t>12/24/2010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AE5FFD-FD83-4E5B-A3D2-9ECD4E19A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B839AFA-1FB5-4656-8C69-5245B03F9662}" type="datetimeFigureOut">
              <a:rPr lang="en-US" smtClean="0"/>
              <a:pPr/>
              <a:t>12/24/2010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AE5FFD-FD83-4E5B-A3D2-9ECD4E19A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B839AFA-1FB5-4656-8C69-5245B03F9662}" type="datetimeFigureOut">
              <a:rPr lang="en-US" smtClean="0"/>
              <a:pPr/>
              <a:t>12/24/2010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AE5FFD-FD83-4E5B-A3D2-9ECD4E19A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B839AFA-1FB5-4656-8C69-5245B03F9662}" type="datetimeFigureOut">
              <a:rPr lang="en-US" smtClean="0"/>
              <a:pPr/>
              <a:t>12/24/2010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AE5FFD-FD83-4E5B-A3D2-9ECD4E19A3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14422"/>
            <a:ext cx="8715404" cy="550072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     We  Georgians  </a:t>
            </a:r>
            <a:r>
              <a:rPr lang="en-US" dirty="0"/>
              <a:t>celebrate Christmas on the 7</a:t>
            </a:r>
            <a:r>
              <a:rPr lang="en-US" baseline="30000" dirty="0"/>
              <a:t>th</a:t>
            </a:r>
            <a:r>
              <a:rPr lang="en-US" dirty="0"/>
              <a:t> of January. It is traditional in Georgia to go on “</a:t>
            </a:r>
            <a:r>
              <a:rPr lang="en-US" dirty="0" err="1"/>
              <a:t>Alilo</a:t>
            </a:r>
            <a:r>
              <a:rPr lang="en-US" dirty="0"/>
              <a:t>” (a modified pronunciation of alleluia)  a mass walk in the streets dressed in special clothing to celebrate and Congratulate each other.  Most </a:t>
            </a:r>
            <a:r>
              <a:rPr lang="en-US" dirty="0" smtClean="0"/>
              <a:t>members </a:t>
            </a:r>
            <a:r>
              <a:rPr lang="en-US" dirty="0"/>
              <a:t>of the </a:t>
            </a:r>
            <a:r>
              <a:rPr lang="en-US" dirty="0" err="1" smtClean="0"/>
              <a:t>Alilo</a:t>
            </a:r>
            <a:r>
              <a:rPr lang="en-US" dirty="0" smtClean="0"/>
              <a:t> </a:t>
            </a:r>
            <a:r>
              <a:rPr lang="en-US" dirty="0"/>
              <a:t>march are children and they are given sweets by the adults. The </a:t>
            </a:r>
            <a:r>
              <a:rPr lang="en-US" dirty="0" err="1"/>
              <a:t>alilo</a:t>
            </a:r>
            <a:r>
              <a:rPr lang="en-US" dirty="0"/>
              <a:t>  carols vary across the provinces of Georgia. In most songs these words are used: “on the 25</a:t>
            </a:r>
            <a:r>
              <a:rPr lang="en-US" baseline="30000" dirty="0"/>
              <a:t>th</a:t>
            </a:r>
            <a:r>
              <a:rPr lang="en-US" dirty="0"/>
              <a:t> of </a:t>
            </a:r>
            <a:r>
              <a:rPr lang="en-US" dirty="0" smtClean="0"/>
              <a:t>December </a:t>
            </a:r>
            <a:r>
              <a:rPr lang="en-US" dirty="0" err="1" smtClean="0"/>
              <a:t>Chirst</a:t>
            </a:r>
            <a:r>
              <a:rPr lang="en-US" dirty="0" smtClean="0"/>
              <a:t>  </a:t>
            </a:r>
            <a:r>
              <a:rPr lang="en-US" dirty="0"/>
              <a:t>was  born in </a:t>
            </a:r>
            <a:r>
              <a:rPr lang="en-US" dirty="0" err="1"/>
              <a:t>Bathlehem</a:t>
            </a:r>
            <a:r>
              <a:rPr lang="en-US" dirty="0"/>
              <a:t>.” A local variant of the Christmas tree, called </a:t>
            </a:r>
            <a:r>
              <a:rPr lang="en-US" dirty="0" smtClean="0"/>
              <a:t>“</a:t>
            </a:r>
            <a:r>
              <a:rPr lang="en-US" dirty="0" err="1" smtClean="0"/>
              <a:t>Chichilaki</a:t>
            </a:r>
            <a:r>
              <a:rPr lang="en-US" dirty="0"/>
              <a:t>” is made of soft wooden material with  Curled branches. Sometimes it is hazelnut branch  which is Curved in to a tree of life-like shape and decorated with fruits and  s</a:t>
            </a:r>
            <a:r>
              <a:rPr lang="en-US" dirty="0" smtClean="0"/>
              <a:t>weets</a:t>
            </a:r>
            <a:r>
              <a:rPr lang="en-US" dirty="0"/>
              <a:t>. The western custom of a Christmas tree is also popular and has been imported </a:t>
            </a:r>
            <a:r>
              <a:rPr lang="en-US" dirty="0" smtClean="0"/>
              <a:t>from Russia</a:t>
            </a:r>
            <a:r>
              <a:rPr lang="en-US" dirty="0"/>
              <a:t>. The  Georgian equivalent of </a:t>
            </a:r>
            <a:r>
              <a:rPr lang="en-US" dirty="0" smtClean="0"/>
              <a:t>“</a:t>
            </a:r>
            <a:r>
              <a:rPr lang="en-US" dirty="0"/>
              <a:t>S</a:t>
            </a:r>
            <a:r>
              <a:rPr lang="en-US" dirty="0" smtClean="0"/>
              <a:t>anta </a:t>
            </a:r>
            <a:r>
              <a:rPr lang="en-US" dirty="0"/>
              <a:t>C</a:t>
            </a:r>
            <a:r>
              <a:rPr lang="en-US" dirty="0" smtClean="0"/>
              <a:t>laus</a:t>
            </a:r>
            <a:r>
              <a:rPr lang="en-US" dirty="0"/>
              <a:t>” is known as “</a:t>
            </a:r>
            <a:r>
              <a:rPr lang="en-US" dirty="0" err="1"/>
              <a:t>Tovlis</a:t>
            </a:r>
            <a:r>
              <a:rPr lang="en-US" dirty="0"/>
              <a:t> Papa” l</a:t>
            </a:r>
            <a:r>
              <a:rPr lang="en-US" dirty="0" smtClean="0"/>
              <a:t>iterally </a:t>
            </a:r>
            <a:r>
              <a:rPr lang="en-US" dirty="0"/>
              <a:t>m</a:t>
            </a:r>
            <a:r>
              <a:rPr lang="en-US" dirty="0" smtClean="0"/>
              <a:t>eaning ”Snow </a:t>
            </a:r>
            <a:r>
              <a:rPr lang="en-US" dirty="0"/>
              <a:t>G</a:t>
            </a:r>
            <a:r>
              <a:rPr lang="en-US" dirty="0" smtClean="0"/>
              <a:t>randfather</a:t>
            </a:r>
            <a:r>
              <a:rPr lang="en-US" dirty="0"/>
              <a:t>” and is traditionally portrayed with long white beard, dressed in national Costume “</a:t>
            </a:r>
            <a:r>
              <a:rPr lang="en-US" dirty="0" err="1"/>
              <a:t>Chokha</a:t>
            </a:r>
            <a:r>
              <a:rPr lang="en-US" dirty="0"/>
              <a:t>” and  wearing a fur </a:t>
            </a:r>
            <a:r>
              <a:rPr lang="en-US" dirty="0" smtClean="0"/>
              <a:t>cloak called </a:t>
            </a:r>
            <a:r>
              <a:rPr lang="en-US" dirty="0"/>
              <a:t>“</a:t>
            </a:r>
            <a:r>
              <a:rPr lang="en-US" dirty="0" err="1"/>
              <a:t>Nabadi</a:t>
            </a:r>
            <a:r>
              <a:rPr lang="en-US" dirty="0" smtClean="0"/>
              <a:t>”</a:t>
            </a:r>
          </a:p>
          <a:p>
            <a:pPr>
              <a:buNone/>
            </a:pPr>
            <a:r>
              <a:rPr lang="en-US" dirty="0" smtClean="0"/>
              <a:t> 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85852" y="142852"/>
            <a:ext cx="719459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  <a:reflection blurRad="6350" stA="55000" endA="50" endPos="85000" dir="5400000" sy="-100000" algn="bl" rotWithShape="0"/>
                </a:effectLst>
              </a:rPr>
              <a:t>Christmas in Georgia</a:t>
            </a:r>
          </a:p>
          <a:p>
            <a:pPr algn="ctr"/>
            <a:endParaRPr lang="en-US" sz="5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  <a:reflection blurRad="6350" stA="55000" endA="50" endPos="85000" dir="5400000" sy="-100000" algn="bl" rotWithShape="0"/>
              </a:effectLst>
            </a:endParaRPr>
          </a:p>
        </p:txBody>
      </p:sp>
    </p:spTree>
  </p:cSld>
  <p:clrMapOvr>
    <a:masterClrMapping/>
  </p:clrMapOvr>
  <p:transition advTm="60000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350091563_288d816eb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28662" y="1000108"/>
            <a:ext cx="7831406" cy="5857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4"/>
          <p:cNvSpPr/>
          <p:nvPr/>
        </p:nvSpPr>
        <p:spPr>
          <a:xfrm>
            <a:off x="1574113" y="214290"/>
            <a:ext cx="596188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 </a:t>
            </a:r>
            <a:r>
              <a:rPr lang="en-US" sz="54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C</a:t>
            </a:r>
            <a:r>
              <a:rPr lang="en-US" sz="5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hristmas “</a:t>
            </a:r>
            <a:r>
              <a:rPr lang="en-US" sz="5400" b="1" cap="none" spc="0" dirty="0" err="1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Alilo</a:t>
            </a:r>
            <a:r>
              <a:rPr lang="en-US" sz="5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”</a:t>
            </a:r>
          </a:p>
          <a:p>
            <a:pPr algn="ctr"/>
            <a:endParaRPr lang="en-US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</p:spTree>
  </p:cSld>
  <p:clrMapOvr>
    <a:masterClrMapping/>
  </p:clrMapOvr>
  <p:transition advTm="8000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lilo2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5984" y="857232"/>
            <a:ext cx="4236716" cy="6000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Rectangle 5"/>
          <p:cNvSpPr/>
          <p:nvPr/>
        </p:nvSpPr>
        <p:spPr>
          <a:xfrm>
            <a:off x="3500430" y="0"/>
            <a:ext cx="164179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Alilo</a:t>
            </a:r>
            <a:endParaRPr lang="en-US" sz="54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8000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5cb75c1178d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00100" y="1285861"/>
            <a:ext cx="7429520" cy="5572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Rectangle 7"/>
          <p:cNvSpPr/>
          <p:nvPr/>
        </p:nvSpPr>
        <p:spPr>
          <a:xfrm>
            <a:off x="2786050" y="285728"/>
            <a:ext cx="34163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Alilo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walk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8000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350075864_b7886dae5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71538" y="1357298"/>
            <a:ext cx="7334268" cy="55007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4"/>
          <p:cNvSpPr/>
          <p:nvPr/>
        </p:nvSpPr>
        <p:spPr>
          <a:xfrm>
            <a:off x="2071670" y="357166"/>
            <a:ext cx="48577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Alilo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in Tbilisi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8000"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ost-25-110478340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750051"/>
            <a:ext cx="8143932" cy="61079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4"/>
          <p:cNvSpPr/>
          <p:nvPr/>
        </p:nvSpPr>
        <p:spPr>
          <a:xfrm>
            <a:off x="2786050" y="0"/>
            <a:ext cx="345318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effectLst/>
              </a:rPr>
              <a:t>Christmas</a:t>
            </a:r>
          </a:p>
          <a:p>
            <a:pPr algn="ctr"/>
            <a:endParaRPr lang="en-US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>
                <a:reflection blurRad="6350" stA="50000" endA="300" endPos="50000" dist="60007" dir="5400000" sy="-100000" algn="bl" rotWithShape="0"/>
              </a:effectLst>
            </a:endParaRPr>
          </a:p>
        </p:txBody>
      </p:sp>
    </p:spTree>
  </p:cSld>
  <p:clrMapOvr>
    <a:masterClrMapping/>
  </p:clrMapOvr>
  <p:transition advTm="8000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gallery_94_7_11154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1071547"/>
            <a:ext cx="8893116" cy="5786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4"/>
          <p:cNvSpPr/>
          <p:nvPr/>
        </p:nvSpPr>
        <p:spPr>
          <a:xfrm>
            <a:off x="1357290" y="142852"/>
            <a:ext cx="69188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Christmas in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kakheti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8000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tsb0001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1125100"/>
            <a:ext cx="7643866" cy="5732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4"/>
          <p:cNvSpPr/>
          <p:nvPr/>
        </p:nvSpPr>
        <p:spPr>
          <a:xfrm>
            <a:off x="2214546" y="0"/>
            <a:ext cx="5200462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Christmas-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Alilo</a:t>
            </a:r>
            <a:endParaRPr lang="en-US" sz="54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endParaRPr lang="en-US" sz="54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8000"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80</TotalTime>
  <Words>219</Words>
  <Application>Microsoft Office PowerPoint</Application>
  <PresentationFormat>On-screen Show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Verve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vendeta</dc:creator>
  <cp:lastModifiedBy>vendeta</cp:lastModifiedBy>
  <cp:revision>11</cp:revision>
  <dcterms:created xsi:type="dcterms:W3CDTF">2010-12-20T18:41:46Z</dcterms:created>
  <dcterms:modified xsi:type="dcterms:W3CDTF">2010-12-24T08:09:43Z</dcterms:modified>
</cp:coreProperties>
</file>