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2" r:id="rId3"/>
    <p:sldId id="260" r:id="rId4"/>
    <p:sldId id="263" r:id="rId5"/>
    <p:sldId id="264" r:id="rId6"/>
    <p:sldId id="258" r:id="rId7"/>
    <p:sldId id="259" r:id="rId8"/>
    <p:sldId id="257" r:id="rId9"/>
    <p:sldId id="261" r:id="rId10"/>
    <p:sldId id="267"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4" d="100"/>
          <a:sy n="44" d="100"/>
        </p:scale>
        <p:origin x="-70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3B694-C866-472C-A586-EB4F9BAAE252}" type="datetimeFigureOut">
              <a:rPr lang="en-US" smtClean="0"/>
              <a:t>12/28/2010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9E0CE-E3CC-4852-9021-989B136FDC2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89E0CE-E3CC-4852-9021-989B136FDC21}"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B555F2-E379-4CB9-BF52-57263495A794}" type="datetimeFigureOut">
              <a:rPr lang="en-US" smtClean="0"/>
              <a:pPr/>
              <a:t>12/28/2010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FBF5E-1D16-4833-9AA4-801F9DBB4AF2}" type="slidenum">
              <a:rPr lang="en-US" smtClean="0"/>
              <a:pPr/>
              <a:t>‹#›</a:t>
            </a:fld>
            <a:endParaRPr lang="en-US"/>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B555F2-E379-4CB9-BF52-57263495A794}" type="datetimeFigureOut">
              <a:rPr lang="en-US" smtClean="0"/>
              <a:pPr/>
              <a:t>12/28/2010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FBF5E-1D16-4833-9AA4-801F9DBB4A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organic%20vegetables.jpg"/>
          <p:cNvPicPr>
            <a:picLocks noChangeAspect="1"/>
          </p:cNvPicPr>
          <p:nvPr/>
        </p:nvPicPr>
        <p:blipFill>
          <a:blip r:embed="rId2">
            <a:lum bright="-27000"/>
          </a:blip>
          <a:stretch>
            <a:fillRect/>
          </a:stretch>
        </p:blipFill>
        <p:spPr>
          <a:xfrm>
            <a:off x="0" y="0"/>
            <a:ext cx="9144000" cy="6858000"/>
          </a:xfrm>
          <a:prstGeom prst="rect">
            <a:avLst/>
          </a:prstGeom>
        </p:spPr>
      </p:pic>
      <p:sp>
        <p:nvSpPr>
          <p:cNvPr id="4" name="TextBox 3"/>
          <p:cNvSpPr txBox="1"/>
          <p:nvPr/>
        </p:nvSpPr>
        <p:spPr>
          <a:xfrm>
            <a:off x="685800" y="304800"/>
            <a:ext cx="7543800" cy="1815882"/>
          </a:xfrm>
          <a:prstGeom prst="rect">
            <a:avLst/>
          </a:prstGeom>
          <a:noFill/>
        </p:spPr>
        <p:txBody>
          <a:bodyPr wrap="square" rtlCol="0">
            <a:spAutoFit/>
          </a:bodyPr>
          <a:lstStyle/>
          <a:p>
            <a:r>
              <a:rPr lang="en-US" sz="2800" dirty="0" smtClean="0">
                <a:solidFill>
                  <a:schemeClr val="bg1"/>
                </a:solidFill>
                <a:latin typeface="Comic Sans MS" pitchFamily="66" charset="0"/>
              </a:rPr>
              <a:t>Healthy eating is about getting the right amounts of vitamins, minerals, protein and carbohydrates, as well as the right types of fats and sugars.</a:t>
            </a:r>
            <a:endParaRPr lang="en-US" sz="2800" dirty="0">
              <a:solidFill>
                <a:schemeClr val="bg1"/>
              </a:solidFill>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099" name="Picture 3" descr="C:\Users\admin\Desktop\rashika\veggies400.jpg"/>
          <p:cNvPicPr>
            <a:picLocks noChangeAspect="1" noChangeArrowheads="1"/>
          </p:cNvPicPr>
          <p:nvPr/>
        </p:nvPicPr>
        <p:blipFill>
          <a:blip r:embed="rId2">
            <a:lum bright="-63000"/>
          </a:blip>
          <a:srcRect/>
          <a:stretch>
            <a:fillRect/>
          </a:stretch>
        </p:blipFill>
        <p:spPr bwMode="auto">
          <a:xfrm>
            <a:off x="0" y="1"/>
            <a:ext cx="9144000" cy="6858000"/>
          </a:xfrm>
          <a:prstGeom prst="rect">
            <a:avLst/>
          </a:prstGeom>
          <a:noFill/>
        </p:spPr>
      </p:pic>
      <p:sp>
        <p:nvSpPr>
          <p:cNvPr id="3" name="Content Placeholder 2"/>
          <p:cNvSpPr>
            <a:spLocks noGrp="1"/>
          </p:cNvSpPr>
          <p:nvPr>
            <p:ph idx="1"/>
          </p:nvPr>
        </p:nvSpPr>
        <p:spPr>
          <a:xfrm>
            <a:off x="381000" y="685800"/>
            <a:ext cx="8229600" cy="4525963"/>
          </a:xfrm>
        </p:spPr>
        <p:txBody>
          <a:bodyPr>
            <a:noAutofit/>
          </a:bodyPr>
          <a:lstStyle/>
          <a:p>
            <a:pPr lvl="0">
              <a:buFont typeface="Wingdings" pitchFamily="2" charset="2"/>
              <a:buChar char="Ø"/>
            </a:pPr>
            <a:r>
              <a:rPr lang="en-US" sz="3600" b="1" dirty="0" smtClean="0">
                <a:solidFill>
                  <a:schemeClr val="accent1">
                    <a:lumMod val="40000"/>
                    <a:lumOff val="60000"/>
                  </a:schemeClr>
                </a:solidFill>
                <a:latin typeface="Comic Sans MS" pitchFamily="66" charset="0"/>
              </a:rPr>
              <a:t>Eat plenty of cereals (including breads, rice, pasta and noodles), preferably </a:t>
            </a:r>
            <a:r>
              <a:rPr lang="en-US" sz="3600" b="1" dirty="0" smtClean="0">
                <a:solidFill>
                  <a:schemeClr val="accent1">
                    <a:lumMod val="40000"/>
                    <a:lumOff val="60000"/>
                  </a:schemeClr>
                </a:solidFill>
                <a:latin typeface="Comic Sans MS" pitchFamily="66" charset="0"/>
              </a:rPr>
              <a:t>wholegrain.</a:t>
            </a:r>
            <a:endParaRPr lang="en-US" sz="3600" b="1" dirty="0" smtClean="0">
              <a:solidFill>
                <a:schemeClr val="accent1">
                  <a:lumMod val="40000"/>
                  <a:lumOff val="60000"/>
                </a:schemeClr>
              </a:solidFill>
              <a:latin typeface="Comic Sans MS" pitchFamily="66" charset="0"/>
            </a:endParaRPr>
          </a:p>
          <a:p>
            <a:pPr lvl="0">
              <a:buFont typeface="Wingdings" pitchFamily="2" charset="2"/>
              <a:buChar char="Ø"/>
            </a:pPr>
            <a:r>
              <a:rPr lang="en-US" sz="3600" b="1" dirty="0" smtClean="0">
                <a:solidFill>
                  <a:schemeClr val="accent1">
                    <a:lumMod val="40000"/>
                    <a:lumOff val="60000"/>
                  </a:schemeClr>
                </a:solidFill>
                <a:latin typeface="Comic Sans MS" pitchFamily="66" charset="0"/>
              </a:rPr>
              <a:t>Include lean meat, fish, poultry and/or </a:t>
            </a:r>
            <a:r>
              <a:rPr lang="en-US" sz="3600" b="1" dirty="0" smtClean="0">
                <a:solidFill>
                  <a:schemeClr val="accent1">
                    <a:lumMod val="40000"/>
                    <a:lumOff val="60000"/>
                  </a:schemeClr>
                </a:solidFill>
                <a:latin typeface="Comic Sans MS" pitchFamily="66" charset="0"/>
              </a:rPr>
              <a:t>alternatives. </a:t>
            </a:r>
            <a:endParaRPr lang="en-US" sz="3600" b="1" dirty="0" smtClean="0">
              <a:solidFill>
                <a:schemeClr val="accent1">
                  <a:lumMod val="40000"/>
                  <a:lumOff val="60000"/>
                </a:schemeClr>
              </a:solidFill>
              <a:latin typeface="Comic Sans MS" pitchFamily="66" charset="0"/>
            </a:endParaRPr>
          </a:p>
          <a:p>
            <a:pPr lvl="0">
              <a:buFont typeface="Wingdings" pitchFamily="2" charset="2"/>
              <a:buChar char="Ø"/>
            </a:pPr>
            <a:r>
              <a:rPr lang="en-US" sz="3600" b="1" dirty="0" smtClean="0">
                <a:solidFill>
                  <a:schemeClr val="accent1">
                    <a:lumMod val="40000"/>
                    <a:lumOff val="60000"/>
                  </a:schemeClr>
                </a:solidFill>
                <a:latin typeface="Comic Sans MS" pitchFamily="66" charset="0"/>
              </a:rPr>
              <a:t>Include milks, yoghurts, cheese and/or alternatives. Choose reduced-fat varieties. </a:t>
            </a:r>
          </a:p>
          <a:p>
            <a:pPr>
              <a:buFont typeface="Wingdings" pitchFamily="2" charset="2"/>
              <a:buChar char="Ø"/>
            </a:pPr>
            <a:r>
              <a:rPr lang="en-US" sz="3600" b="1" dirty="0" smtClean="0">
                <a:solidFill>
                  <a:schemeClr val="accent1">
                    <a:lumMod val="40000"/>
                    <a:lumOff val="60000"/>
                  </a:schemeClr>
                </a:solidFill>
                <a:latin typeface="Comic Sans MS" pitchFamily="66" charset="0"/>
              </a:rPr>
              <a:t>Choose water as a drink. Alcohol is not </a:t>
            </a:r>
            <a:r>
              <a:rPr lang="en-US" sz="3600" b="1" dirty="0" smtClean="0">
                <a:solidFill>
                  <a:schemeClr val="accent1">
                    <a:lumMod val="40000"/>
                    <a:lumOff val="60000"/>
                  </a:schemeClr>
                </a:solidFill>
                <a:latin typeface="Comic Sans MS" pitchFamily="66" charset="0"/>
              </a:rPr>
              <a:t>recommended.</a:t>
            </a:r>
            <a:endParaRPr lang="en-US" sz="3600" b="1" dirty="0" smtClean="0">
              <a:solidFill>
                <a:schemeClr val="accent1">
                  <a:lumMod val="40000"/>
                  <a:lumOff val="60000"/>
                </a:schemeClr>
              </a:solidFill>
              <a:latin typeface="Comic Sans MS" pitchFamily="66" charset="0"/>
            </a:endParaRPr>
          </a:p>
          <a:p>
            <a:endParaRPr lang="en-US" sz="3600" dirty="0">
              <a:solidFill>
                <a:schemeClr val="accent1">
                  <a:lumMod val="40000"/>
                  <a:lumOff val="60000"/>
                </a:schemeClr>
              </a:solidFill>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22" name="Picture 2" descr="C:\Users\admin\Desktop\rashika\UYCAUOEMWQCAV011DDCAEJ42CGCA9GQSGBCAREY8FRCAN3AX9WCAJNYZAFCADVNBL3CAPH9383CASTXB40CAD9IKF6CAUH2S71CA0CYALYCA9OPQPBCAW5KUDPCA7OOKC3CAL0FEROCAH0V4WZCAUUEAH6.jpg"/>
          <p:cNvPicPr>
            <a:picLocks noChangeAspect="1" noChangeArrowheads="1"/>
          </p:cNvPicPr>
          <p:nvPr/>
        </p:nvPicPr>
        <p:blipFill>
          <a:blip r:embed="rId2">
            <a:lum bright="-48000"/>
          </a:blip>
          <a:srcRect/>
          <a:stretch>
            <a:fillRect/>
          </a:stretch>
        </p:blipFill>
        <p:spPr bwMode="auto">
          <a:xfrm rot="20684534">
            <a:off x="1575500" y="1097437"/>
            <a:ext cx="6163532" cy="464049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extBox 3"/>
          <p:cNvSpPr txBox="1"/>
          <p:nvPr/>
        </p:nvSpPr>
        <p:spPr>
          <a:xfrm>
            <a:off x="0" y="457200"/>
            <a:ext cx="8534400" cy="1754326"/>
          </a:xfrm>
          <a:prstGeom prst="rect">
            <a:avLst/>
          </a:prstGeom>
          <a:noFill/>
        </p:spPr>
        <p:txBody>
          <a:bodyPr wrap="square" rtlCol="0">
            <a:spAutoFit/>
          </a:bodyPr>
          <a:lstStyle/>
          <a:p>
            <a:r>
              <a:rPr lang="en-US" sz="5400" dirty="0" smtClean="0">
                <a:solidFill>
                  <a:srgbClr val="FF0000"/>
                </a:solidFill>
                <a:effectLst>
                  <a:glow rad="63500">
                    <a:schemeClr val="accent2">
                      <a:satMod val="175000"/>
                      <a:alpha val="40000"/>
                    </a:schemeClr>
                  </a:glow>
                </a:effectLst>
              </a:rPr>
              <a:t>Care </a:t>
            </a:r>
            <a:r>
              <a:rPr lang="en-US" sz="5400" dirty="0" smtClean="0">
                <a:solidFill>
                  <a:srgbClr val="FF0000"/>
                </a:solidFill>
                <a:effectLst>
                  <a:glow rad="63500">
                    <a:schemeClr val="accent2">
                      <a:satMod val="175000"/>
                      <a:alpha val="40000"/>
                    </a:schemeClr>
                  </a:glow>
                </a:effectLst>
              </a:rPr>
              <a:t>should </a:t>
            </a:r>
            <a:r>
              <a:rPr lang="en-US" sz="5400" dirty="0" smtClean="0">
                <a:solidFill>
                  <a:srgbClr val="FF0000"/>
                </a:solidFill>
                <a:effectLst>
                  <a:glow rad="63500">
                    <a:schemeClr val="accent2">
                      <a:satMod val="175000"/>
                      <a:alpha val="40000"/>
                    </a:schemeClr>
                  </a:glow>
                </a:effectLst>
              </a:rPr>
              <a:t>be taken </a:t>
            </a:r>
            <a:r>
              <a:rPr lang="en-US" sz="5400" dirty="0" smtClean="0">
                <a:solidFill>
                  <a:srgbClr val="FF0000"/>
                </a:solidFill>
                <a:effectLst>
                  <a:glow rad="63500">
                    <a:schemeClr val="accent2">
                      <a:satMod val="175000"/>
                      <a:alpha val="40000"/>
                    </a:schemeClr>
                  </a:glow>
                </a:effectLst>
              </a:rPr>
              <a:t>to:</a:t>
            </a:r>
            <a:endParaRPr lang="en-US" sz="5400" dirty="0" smtClean="0">
              <a:solidFill>
                <a:srgbClr val="FF0000"/>
              </a:solidFill>
              <a:effectLst>
                <a:glow rad="63500">
                  <a:schemeClr val="accent2">
                    <a:satMod val="175000"/>
                    <a:alpha val="40000"/>
                  </a:schemeClr>
                </a:glow>
              </a:effectLst>
            </a:endParaRPr>
          </a:p>
          <a:p>
            <a:endParaRPr lang="en-US" sz="5400" dirty="0">
              <a:solidFill>
                <a:srgbClr val="FF0000"/>
              </a:solidFill>
              <a:effectLst>
                <a:glow rad="63500">
                  <a:schemeClr val="accent2">
                    <a:satMod val="175000"/>
                    <a:alpha val="40000"/>
                  </a:schemeClr>
                </a:glow>
              </a:effectLst>
            </a:endParaRPr>
          </a:p>
        </p:txBody>
      </p:sp>
      <p:sp>
        <p:nvSpPr>
          <p:cNvPr id="5" name="TextBox 4"/>
          <p:cNvSpPr txBox="1"/>
          <p:nvPr/>
        </p:nvSpPr>
        <p:spPr>
          <a:xfrm>
            <a:off x="0" y="1981200"/>
            <a:ext cx="8763000" cy="3970318"/>
          </a:xfrm>
          <a:prstGeom prst="rect">
            <a:avLst/>
          </a:prstGeom>
          <a:noFill/>
        </p:spPr>
        <p:txBody>
          <a:bodyPr wrap="square" rtlCol="0">
            <a:spAutoFit/>
          </a:bodyPr>
          <a:lstStyle/>
          <a:p>
            <a:pPr lvl="0">
              <a:buFont typeface="Wingdings" pitchFamily="2" charset="2"/>
              <a:buChar char="Ø"/>
            </a:pPr>
            <a:r>
              <a:rPr lang="en-US" sz="3600" dirty="0" smtClean="0">
                <a:solidFill>
                  <a:schemeClr val="bg1"/>
                </a:solidFill>
                <a:latin typeface="Comic Sans MS" pitchFamily="66" charset="0"/>
              </a:rPr>
              <a:t>Limit saturated fat and have a moderate total fat </a:t>
            </a:r>
            <a:r>
              <a:rPr lang="en-US" sz="3600" dirty="0" smtClean="0">
                <a:solidFill>
                  <a:schemeClr val="bg1"/>
                </a:solidFill>
                <a:latin typeface="Comic Sans MS" pitchFamily="66" charset="0"/>
              </a:rPr>
              <a:t>intake.</a:t>
            </a:r>
            <a:endParaRPr lang="en-US" sz="3600" dirty="0" smtClean="0">
              <a:solidFill>
                <a:schemeClr val="bg1"/>
              </a:solidFill>
              <a:latin typeface="Comic Sans MS" pitchFamily="66" charset="0"/>
            </a:endParaRPr>
          </a:p>
          <a:p>
            <a:pPr lvl="0">
              <a:buFont typeface="Wingdings" pitchFamily="2" charset="2"/>
              <a:buChar char="Ø"/>
            </a:pPr>
            <a:r>
              <a:rPr lang="en-US" sz="3600" dirty="0" smtClean="0">
                <a:solidFill>
                  <a:schemeClr val="bg1"/>
                </a:solidFill>
                <a:latin typeface="Comic Sans MS" pitchFamily="66" charset="0"/>
              </a:rPr>
              <a:t>Choose foods low </a:t>
            </a:r>
            <a:r>
              <a:rPr lang="en-US" sz="3600" dirty="0" smtClean="0">
                <a:solidFill>
                  <a:schemeClr val="bg1"/>
                </a:solidFill>
                <a:latin typeface="Comic Sans MS" pitchFamily="66" charset="0"/>
              </a:rPr>
              <a:t>in salt. </a:t>
            </a:r>
            <a:endParaRPr lang="en-US" sz="3600" dirty="0" smtClean="0">
              <a:solidFill>
                <a:schemeClr val="bg1"/>
              </a:solidFill>
              <a:latin typeface="Comic Sans MS" pitchFamily="66" charset="0"/>
            </a:endParaRPr>
          </a:p>
          <a:p>
            <a:pPr lvl="0">
              <a:buFont typeface="Wingdings" pitchFamily="2" charset="2"/>
              <a:buChar char="Ø"/>
            </a:pPr>
            <a:r>
              <a:rPr lang="en-US" sz="3600" dirty="0" smtClean="0">
                <a:solidFill>
                  <a:schemeClr val="bg1"/>
                </a:solidFill>
                <a:latin typeface="Comic Sans MS" pitchFamily="66" charset="0"/>
              </a:rPr>
              <a:t>Consume only moderate amounts of sugars and foods containing added sugars.</a:t>
            </a:r>
          </a:p>
          <a:p>
            <a:pPr>
              <a:buFont typeface="Wingdings" pitchFamily="2" charset="2"/>
              <a:buChar char="Ø"/>
            </a:pPr>
            <a:endParaRPr lang="en-US" sz="3600" dirty="0">
              <a:solidFill>
                <a:schemeClr val="bg1"/>
              </a:solidFill>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270926651_5c02de448f_o.jpg"/>
          <p:cNvPicPr>
            <a:picLocks noChangeAspect="1"/>
          </p:cNvPicPr>
          <p:nvPr/>
        </p:nvPicPr>
        <p:blipFill>
          <a:blip r:embed="rId2"/>
          <a:stretch>
            <a:fillRect/>
          </a:stretch>
        </p:blipFill>
        <p:spPr>
          <a:xfrm>
            <a:off x="1" y="0"/>
            <a:ext cx="9144000" cy="6858000"/>
          </a:xfrm>
          <a:prstGeom prst="rect">
            <a:avLst/>
          </a:prstGeom>
        </p:spPr>
      </p:pic>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alpha val="99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363915"/>
            <a:ext cx="4038600" cy="6494085"/>
          </a:xfrm>
          <a:prstGeom prst="rect">
            <a:avLst/>
          </a:prstGeom>
          <a:noFill/>
        </p:spPr>
        <p:txBody>
          <a:bodyPr wrap="square" rtlCol="0">
            <a:spAutoFit/>
          </a:bodyPr>
          <a:lstStyle/>
          <a:p>
            <a:r>
              <a:rPr lang="en-US" sz="3200" dirty="0" smtClean="0">
                <a:solidFill>
                  <a:schemeClr val="bg1"/>
                </a:solidFill>
                <a:latin typeface="Bradley Hand ITC" pitchFamily="66" charset="0"/>
              </a:rPr>
              <a:t>Young adults' bodies have very demanding nutritional requirements because of physical and mental development that they go through from about the age of 12. At this age they also have much more control over what they eat than  as a child. </a:t>
            </a:r>
          </a:p>
          <a:p>
            <a:endParaRPr lang="en-US" sz="3200" dirty="0">
              <a:solidFill>
                <a:schemeClr val="bg1"/>
              </a:solidFill>
              <a:latin typeface="Bradley Hand ITC" pitchFamily="66" charset="0"/>
            </a:endParaRPr>
          </a:p>
        </p:txBody>
      </p:sp>
      <p:pic>
        <p:nvPicPr>
          <p:cNvPr id="1026" name="Picture 2" descr="C:\Users\admin\Desktop\rashika\rt.jpg"/>
          <p:cNvPicPr>
            <a:picLocks noChangeAspect="1" noChangeArrowheads="1"/>
          </p:cNvPicPr>
          <p:nvPr/>
        </p:nvPicPr>
        <p:blipFill>
          <a:blip r:embed="rId2"/>
          <a:srcRect/>
          <a:stretch>
            <a:fillRect/>
          </a:stretch>
        </p:blipFill>
        <p:spPr bwMode="auto">
          <a:xfrm>
            <a:off x="4114800" y="50800"/>
            <a:ext cx="5029200" cy="6807200"/>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0" y="274638"/>
            <a:ext cx="8229600" cy="1143000"/>
          </a:xfrm>
        </p:spPr>
        <p:txBody>
          <a:bodyPr>
            <a:normAutofit/>
          </a:bodyPr>
          <a:lstStyle/>
          <a:p>
            <a:pPr eaLnBrk="1" hangingPunct="1"/>
            <a:r>
              <a:rPr lang="es-ES_tradnl" sz="4800" b="1" dirty="0" smtClean="0"/>
              <a:t>HEALTHY HABBITS…</a:t>
            </a:r>
            <a:endParaRPr lang="es-ES" sz="4800" b="1" dirty="0" smtClean="0"/>
          </a:p>
        </p:txBody>
      </p:sp>
      <p:pic>
        <p:nvPicPr>
          <p:cNvPr id="7171" name="Picture 5" descr="thumbnail"/>
          <p:cNvPicPr>
            <a:picLocks noChangeAspect="1" noChangeArrowheads="1"/>
          </p:cNvPicPr>
          <p:nvPr/>
        </p:nvPicPr>
        <p:blipFill>
          <a:blip r:embed="rId2"/>
          <a:srcRect/>
          <a:stretch>
            <a:fillRect/>
          </a:stretch>
        </p:blipFill>
        <p:spPr bwMode="auto">
          <a:xfrm rot="-292029">
            <a:off x="684213" y="1700213"/>
            <a:ext cx="1524000" cy="1457325"/>
          </a:xfrm>
          <a:prstGeom prst="rect">
            <a:avLst/>
          </a:prstGeom>
          <a:noFill/>
          <a:ln w="9525">
            <a:noFill/>
            <a:miter lim="800000"/>
            <a:headEnd/>
            <a:tailEnd/>
          </a:ln>
        </p:spPr>
      </p:pic>
      <p:pic>
        <p:nvPicPr>
          <p:cNvPr id="7172" name="Picture 7" descr="thumbnail"/>
          <p:cNvPicPr>
            <a:picLocks noChangeAspect="1" noChangeArrowheads="1"/>
          </p:cNvPicPr>
          <p:nvPr/>
        </p:nvPicPr>
        <p:blipFill>
          <a:blip r:embed="rId3"/>
          <a:srcRect/>
          <a:stretch>
            <a:fillRect/>
          </a:stretch>
        </p:blipFill>
        <p:spPr bwMode="auto">
          <a:xfrm>
            <a:off x="6732588" y="4976813"/>
            <a:ext cx="1668462" cy="1250950"/>
          </a:xfrm>
          <a:prstGeom prst="rect">
            <a:avLst/>
          </a:prstGeom>
          <a:noFill/>
          <a:ln w="9525">
            <a:noFill/>
            <a:miter lim="800000"/>
            <a:headEnd/>
            <a:tailEnd/>
          </a:ln>
        </p:spPr>
      </p:pic>
      <p:pic>
        <p:nvPicPr>
          <p:cNvPr id="7173" name="Picture 9" descr="thumbnail"/>
          <p:cNvPicPr>
            <a:picLocks noChangeAspect="1" noChangeArrowheads="1"/>
          </p:cNvPicPr>
          <p:nvPr/>
        </p:nvPicPr>
        <p:blipFill>
          <a:blip r:embed="rId4"/>
          <a:srcRect/>
          <a:stretch>
            <a:fillRect/>
          </a:stretch>
        </p:blipFill>
        <p:spPr bwMode="auto">
          <a:xfrm>
            <a:off x="323850" y="3789363"/>
            <a:ext cx="1878013" cy="2836862"/>
          </a:xfrm>
          <a:prstGeom prst="rect">
            <a:avLst/>
          </a:prstGeom>
          <a:noFill/>
          <a:ln w="9525">
            <a:noFill/>
            <a:miter lim="800000"/>
            <a:headEnd/>
            <a:tailEnd/>
          </a:ln>
        </p:spPr>
      </p:pic>
      <p:pic>
        <p:nvPicPr>
          <p:cNvPr id="7174" name="Picture 11" descr="thumbnail"/>
          <p:cNvPicPr>
            <a:picLocks noChangeAspect="1" noChangeArrowheads="1"/>
          </p:cNvPicPr>
          <p:nvPr/>
        </p:nvPicPr>
        <p:blipFill>
          <a:blip r:embed="rId5"/>
          <a:srcRect/>
          <a:stretch>
            <a:fillRect/>
          </a:stretch>
        </p:blipFill>
        <p:spPr bwMode="auto">
          <a:xfrm rot="1186439">
            <a:off x="6732588" y="1916113"/>
            <a:ext cx="1765300" cy="2017712"/>
          </a:xfrm>
          <a:prstGeom prst="rect">
            <a:avLst/>
          </a:prstGeom>
          <a:noFill/>
          <a:ln w="9525">
            <a:noFill/>
            <a:miter lim="800000"/>
            <a:headEnd/>
            <a:tailEnd/>
          </a:ln>
        </p:spPr>
      </p:pic>
      <p:pic>
        <p:nvPicPr>
          <p:cNvPr id="7175" name="Picture 13" descr="thumbnail"/>
          <p:cNvPicPr>
            <a:picLocks noChangeAspect="1" noChangeArrowheads="1"/>
          </p:cNvPicPr>
          <p:nvPr/>
        </p:nvPicPr>
        <p:blipFill>
          <a:blip r:embed="rId6"/>
          <a:srcRect/>
          <a:stretch>
            <a:fillRect/>
          </a:stretch>
        </p:blipFill>
        <p:spPr bwMode="auto">
          <a:xfrm>
            <a:off x="3563938" y="1052513"/>
            <a:ext cx="1689100" cy="2016125"/>
          </a:xfrm>
          <a:prstGeom prst="rect">
            <a:avLst/>
          </a:prstGeom>
          <a:noFill/>
          <a:ln w="9525">
            <a:noFill/>
            <a:miter lim="800000"/>
            <a:headEnd/>
            <a:tailEnd/>
          </a:ln>
        </p:spPr>
      </p:pic>
      <p:pic>
        <p:nvPicPr>
          <p:cNvPr id="7176" name="Picture 15" descr="thumbnail"/>
          <p:cNvPicPr>
            <a:picLocks noChangeAspect="1" noChangeArrowheads="1"/>
          </p:cNvPicPr>
          <p:nvPr/>
        </p:nvPicPr>
        <p:blipFill>
          <a:blip r:embed="rId7"/>
          <a:srcRect/>
          <a:stretch>
            <a:fillRect/>
          </a:stretch>
        </p:blipFill>
        <p:spPr bwMode="auto">
          <a:xfrm>
            <a:off x="4067175" y="5300663"/>
            <a:ext cx="1524000" cy="1143000"/>
          </a:xfrm>
          <a:prstGeom prst="rect">
            <a:avLst/>
          </a:prstGeom>
          <a:noFill/>
          <a:ln w="9525">
            <a:noFill/>
            <a:miter lim="800000"/>
            <a:headEnd/>
            <a:tailEnd/>
          </a:ln>
        </p:spPr>
      </p:pic>
      <p:pic>
        <p:nvPicPr>
          <p:cNvPr id="7177" name="Picture 17" descr="thumbnail"/>
          <p:cNvPicPr>
            <a:picLocks noChangeAspect="1" noChangeArrowheads="1"/>
          </p:cNvPicPr>
          <p:nvPr/>
        </p:nvPicPr>
        <p:blipFill>
          <a:blip r:embed="rId8"/>
          <a:srcRect/>
          <a:stretch>
            <a:fillRect/>
          </a:stretch>
        </p:blipFill>
        <p:spPr bwMode="auto">
          <a:xfrm>
            <a:off x="3059113" y="2852738"/>
            <a:ext cx="2590800" cy="2347912"/>
          </a:xfrm>
          <a:prstGeom prst="rect">
            <a:avLst/>
          </a:prstGeom>
          <a:noFill/>
          <a:ln w="9525">
            <a:noFill/>
            <a:miter lim="800000"/>
            <a:headEnd/>
            <a:tailEnd/>
          </a:ln>
        </p:spPr>
      </p:pic>
      <p:sp>
        <p:nvSpPr>
          <p:cNvPr id="7178" name="Line 18"/>
          <p:cNvSpPr>
            <a:spLocks noChangeShapeType="1"/>
          </p:cNvSpPr>
          <p:nvPr/>
        </p:nvSpPr>
        <p:spPr bwMode="auto">
          <a:xfrm flipH="1" flipV="1">
            <a:off x="2124075" y="3068638"/>
            <a:ext cx="1584325" cy="865187"/>
          </a:xfrm>
          <a:prstGeom prst="line">
            <a:avLst/>
          </a:prstGeom>
          <a:noFill/>
          <a:ln w="9525">
            <a:solidFill>
              <a:schemeClr val="tx1"/>
            </a:solidFill>
            <a:round/>
            <a:headEnd/>
            <a:tailEnd type="triangle" w="med" len="med"/>
          </a:ln>
        </p:spPr>
        <p:txBody>
          <a:bodyPr/>
          <a:lstStyle/>
          <a:p>
            <a:endParaRPr lang="en-US"/>
          </a:p>
        </p:txBody>
      </p:sp>
      <p:sp>
        <p:nvSpPr>
          <p:cNvPr id="7179" name="Line 19"/>
          <p:cNvSpPr>
            <a:spLocks noChangeShapeType="1"/>
          </p:cNvSpPr>
          <p:nvPr/>
        </p:nvSpPr>
        <p:spPr bwMode="auto">
          <a:xfrm flipV="1">
            <a:off x="5148263" y="3644900"/>
            <a:ext cx="1295400" cy="504825"/>
          </a:xfrm>
          <a:prstGeom prst="line">
            <a:avLst/>
          </a:prstGeom>
          <a:noFill/>
          <a:ln w="9525">
            <a:solidFill>
              <a:schemeClr val="tx1"/>
            </a:solidFill>
            <a:round/>
            <a:headEnd/>
            <a:tailEnd type="triangle" w="med" len="med"/>
          </a:ln>
        </p:spPr>
        <p:txBody>
          <a:bodyPr/>
          <a:lstStyle/>
          <a:p>
            <a:endParaRPr lang="en-US"/>
          </a:p>
        </p:txBody>
      </p:sp>
      <p:sp>
        <p:nvSpPr>
          <p:cNvPr id="7180" name="Line 20"/>
          <p:cNvSpPr>
            <a:spLocks noChangeShapeType="1"/>
          </p:cNvSpPr>
          <p:nvPr/>
        </p:nvSpPr>
        <p:spPr bwMode="auto">
          <a:xfrm flipH="1">
            <a:off x="2124075" y="5013325"/>
            <a:ext cx="1008063" cy="792163"/>
          </a:xfrm>
          <a:prstGeom prst="line">
            <a:avLst/>
          </a:prstGeom>
          <a:noFill/>
          <a:ln w="9525">
            <a:solidFill>
              <a:schemeClr val="tx1"/>
            </a:solidFill>
            <a:round/>
            <a:headEnd/>
            <a:tailEnd type="triangle" w="med" len="med"/>
          </a:ln>
        </p:spPr>
        <p:txBody>
          <a:bodyPr/>
          <a:lstStyle/>
          <a:p>
            <a:endParaRPr lang="en-US"/>
          </a:p>
        </p:txBody>
      </p:sp>
      <p:sp>
        <p:nvSpPr>
          <p:cNvPr id="7181" name="Line 21"/>
          <p:cNvSpPr>
            <a:spLocks noChangeShapeType="1"/>
          </p:cNvSpPr>
          <p:nvPr/>
        </p:nvSpPr>
        <p:spPr bwMode="auto">
          <a:xfrm>
            <a:off x="4284663" y="5013325"/>
            <a:ext cx="0" cy="215900"/>
          </a:xfrm>
          <a:prstGeom prst="line">
            <a:avLst/>
          </a:prstGeom>
          <a:noFill/>
          <a:ln w="9525">
            <a:solidFill>
              <a:schemeClr val="tx1"/>
            </a:solidFill>
            <a:round/>
            <a:headEnd/>
            <a:tailEnd/>
          </a:ln>
        </p:spPr>
        <p:txBody>
          <a:bodyPr/>
          <a:lstStyle/>
          <a:p>
            <a:endParaRPr lang="en-US"/>
          </a:p>
        </p:txBody>
      </p:sp>
      <p:sp>
        <p:nvSpPr>
          <p:cNvPr id="7182" name="Line 22"/>
          <p:cNvSpPr>
            <a:spLocks noChangeShapeType="1"/>
          </p:cNvSpPr>
          <p:nvPr/>
        </p:nvSpPr>
        <p:spPr bwMode="auto">
          <a:xfrm flipV="1">
            <a:off x="4427538" y="2852738"/>
            <a:ext cx="0" cy="288925"/>
          </a:xfrm>
          <a:prstGeom prst="line">
            <a:avLst/>
          </a:prstGeom>
          <a:noFill/>
          <a:ln w="9525">
            <a:solidFill>
              <a:schemeClr val="tx1"/>
            </a:solidFill>
            <a:round/>
            <a:headEnd/>
            <a:tailEnd type="triangle" w="med" len="med"/>
          </a:ln>
        </p:spPr>
        <p:txBody>
          <a:bodyPr/>
          <a:lstStyle/>
          <a:p>
            <a:endParaRPr lang="en-US"/>
          </a:p>
        </p:txBody>
      </p:sp>
      <p:sp>
        <p:nvSpPr>
          <p:cNvPr id="7183" name="Line 23"/>
          <p:cNvSpPr>
            <a:spLocks noChangeShapeType="1"/>
          </p:cNvSpPr>
          <p:nvPr/>
        </p:nvSpPr>
        <p:spPr bwMode="auto">
          <a:xfrm>
            <a:off x="5651500" y="5084763"/>
            <a:ext cx="865188" cy="504825"/>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dmin\Desktop\rashika\healthy-food.jpg"/>
          <p:cNvPicPr>
            <a:picLocks noChangeAspect="1" noChangeArrowheads="1"/>
          </p:cNvPicPr>
          <p:nvPr/>
        </p:nvPicPr>
        <p:blipFill>
          <a:blip r:embed="rId2">
            <a:lum bright="-52000" contrast="-33000"/>
          </a:blip>
          <a:srcRect/>
          <a:stretch>
            <a:fillRect/>
          </a:stretch>
        </p:blipFill>
        <p:spPr bwMode="auto">
          <a:xfrm>
            <a:off x="0" y="0"/>
            <a:ext cx="9144000" cy="6858000"/>
          </a:xfrm>
          <a:prstGeom prst="rect">
            <a:avLst/>
          </a:prstGeom>
          <a:noFill/>
        </p:spPr>
      </p:pic>
      <p:sp>
        <p:nvSpPr>
          <p:cNvPr id="4" name="Rectangle 3"/>
          <p:cNvSpPr/>
          <p:nvPr/>
        </p:nvSpPr>
        <p:spPr>
          <a:xfrm>
            <a:off x="0" y="0"/>
            <a:ext cx="842730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effectLst>
                  <a:glow rad="101600">
                    <a:schemeClr val="accent5">
                      <a:satMod val="175000"/>
                      <a:alpha val="40000"/>
                    </a:schemeClr>
                  </a:glow>
                  <a:outerShdw blurRad="50800" algn="tl" rotWithShape="0">
                    <a:srgbClr val="000000"/>
                  </a:outerShdw>
                </a:effectLst>
                <a:latin typeface="Comic Sans MS" pitchFamily="66" charset="0"/>
              </a:rPr>
              <a:t>Some health diets are:-</a:t>
            </a:r>
            <a:endParaRPr lang="en-US" sz="5400" b="1" cap="none" spc="0" dirty="0">
              <a:ln w="17780" cmpd="sng">
                <a:solidFill>
                  <a:srgbClr val="FFFFFF"/>
                </a:solidFill>
                <a:prstDash val="solid"/>
                <a:miter lim="800000"/>
              </a:ln>
              <a:effectLst>
                <a:glow rad="101600">
                  <a:schemeClr val="accent5">
                    <a:satMod val="175000"/>
                    <a:alpha val="40000"/>
                  </a:schemeClr>
                </a:glow>
                <a:outerShdw blurRad="50800" algn="tl" rotWithShape="0">
                  <a:srgbClr val="000000"/>
                </a:outerShdw>
              </a:effectLst>
              <a:latin typeface="Comic Sans MS" pitchFamily="66" charset="0"/>
            </a:endParaRPr>
          </a:p>
        </p:txBody>
      </p:sp>
      <p:sp>
        <p:nvSpPr>
          <p:cNvPr id="6" name="TextBox 5"/>
          <p:cNvSpPr txBox="1"/>
          <p:nvPr/>
        </p:nvSpPr>
        <p:spPr>
          <a:xfrm>
            <a:off x="304800" y="1828800"/>
            <a:ext cx="7543800" cy="5016758"/>
          </a:xfrm>
          <a:prstGeom prst="rect">
            <a:avLst/>
          </a:prstGeom>
          <a:noFill/>
        </p:spPr>
        <p:txBody>
          <a:bodyPr wrap="square" rtlCol="0">
            <a:spAutoFit/>
          </a:bodyPr>
          <a:lstStyle/>
          <a:p>
            <a:pPr lvl="0">
              <a:buFont typeface="Wingdings" pitchFamily="2" charset="2"/>
              <a:buChar char="Ø"/>
            </a:pPr>
            <a:r>
              <a:rPr lang="en-US" sz="3200" dirty="0" smtClean="0">
                <a:solidFill>
                  <a:schemeClr val="bg1"/>
                </a:solidFill>
                <a:effectLst>
                  <a:glow rad="63500">
                    <a:schemeClr val="accent2">
                      <a:satMod val="175000"/>
                      <a:alpha val="40000"/>
                    </a:schemeClr>
                  </a:glow>
                </a:effectLst>
                <a:latin typeface="Comic Sans MS" pitchFamily="66" charset="0"/>
              </a:rPr>
              <a:t>Increase the amount of cereals and starchy foods such as </a:t>
            </a:r>
            <a:r>
              <a:rPr lang="en-US" sz="3200" dirty="0" smtClean="0">
                <a:solidFill>
                  <a:schemeClr val="bg1"/>
                </a:solidFill>
                <a:effectLst>
                  <a:glow rad="63500">
                    <a:schemeClr val="accent2">
                      <a:satMod val="175000"/>
                      <a:alpha val="40000"/>
                    </a:schemeClr>
                  </a:glow>
                </a:effectLst>
                <a:latin typeface="Comic Sans MS" pitchFamily="66" charset="0"/>
              </a:rPr>
              <a:t>whole meal </a:t>
            </a:r>
            <a:r>
              <a:rPr lang="en-US" sz="3200" dirty="0" smtClean="0">
                <a:solidFill>
                  <a:schemeClr val="bg1"/>
                </a:solidFill>
                <a:effectLst>
                  <a:glow rad="63500">
                    <a:schemeClr val="accent2">
                      <a:satMod val="175000"/>
                      <a:alpha val="40000"/>
                    </a:schemeClr>
                  </a:glow>
                </a:effectLst>
                <a:latin typeface="Comic Sans MS" pitchFamily="66" charset="0"/>
              </a:rPr>
              <a:t>bread, rice, noodles, cereals, potatoes and </a:t>
            </a:r>
            <a:r>
              <a:rPr lang="en-US" sz="3200" dirty="0" smtClean="0">
                <a:solidFill>
                  <a:schemeClr val="bg1"/>
                </a:solidFill>
                <a:effectLst>
                  <a:glow rad="63500">
                    <a:schemeClr val="accent2">
                      <a:satMod val="175000"/>
                      <a:alpha val="40000"/>
                    </a:schemeClr>
                  </a:glow>
                </a:effectLst>
                <a:latin typeface="Comic Sans MS" pitchFamily="66" charset="0"/>
              </a:rPr>
              <a:t>pasta. </a:t>
            </a:r>
            <a:endParaRPr lang="en-US" sz="3200" dirty="0" smtClean="0">
              <a:solidFill>
                <a:schemeClr val="bg1"/>
              </a:solidFill>
              <a:effectLst>
                <a:glow rad="63500">
                  <a:schemeClr val="accent2">
                    <a:satMod val="175000"/>
                    <a:alpha val="40000"/>
                  </a:schemeClr>
                </a:glow>
              </a:effectLst>
              <a:latin typeface="Comic Sans MS" pitchFamily="66" charset="0"/>
            </a:endParaRPr>
          </a:p>
          <a:p>
            <a:pPr lvl="0">
              <a:buFont typeface="Wingdings" pitchFamily="2" charset="2"/>
              <a:buChar char="Ø"/>
            </a:pPr>
            <a:r>
              <a:rPr lang="en-US" sz="3200" dirty="0" smtClean="0">
                <a:solidFill>
                  <a:schemeClr val="bg1"/>
                </a:solidFill>
                <a:effectLst>
                  <a:glow rad="63500">
                    <a:schemeClr val="accent2">
                      <a:satMod val="175000"/>
                      <a:alpha val="40000"/>
                    </a:schemeClr>
                  </a:glow>
                </a:effectLst>
                <a:latin typeface="Comic Sans MS" pitchFamily="66" charset="0"/>
              </a:rPr>
              <a:t>Increase the amount of fruit and vegetables, i.e., eat five portions or more a </a:t>
            </a:r>
            <a:r>
              <a:rPr lang="en-US" sz="3200" dirty="0" smtClean="0">
                <a:solidFill>
                  <a:schemeClr val="bg1"/>
                </a:solidFill>
                <a:effectLst>
                  <a:glow rad="63500">
                    <a:schemeClr val="accent2">
                      <a:satMod val="175000"/>
                      <a:alpha val="40000"/>
                    </a:schemeClr>
                  </a:glow>
                </a:effectLst>
                <a:latin typeface="Comic Sans MS" pitchFamily="66" charset="0"/>
              </a:rPr>
              <a:t>day. </a:t>
            </a:r>
            <a:endParaRPr lang="en-US" sz="3200" dirty="0" smtClean="0">
              <a:solidFill>
                <a:schemeClr val="bg1"/>
              </a:solidFill>
              <a:effectLst>
                <a:glow rad="63500">
                  <a:schemeClr val="accent2">
                    <a:satMod val="175000"/>
                    <a:alpha val="40000"/>
                  </a:schemeClr>
                </a:glow>
              </a:effectLst>
              <a:latin typeface="Comic Sans MS" pitchFamily="66" charset="0"/>
            </a:endParaRPr>
          </a:p>
          <a:p>
            <a:pPr lvl="0">
              <a:buFont typeface="Wingdings" pitchFamily="2" charset="2"/>
              <a:buChar char="Ø"/>
            </a:pPr>
            <a:r>
              <a:rPr lang="en-US" sz="3200" dirty="0" smtClean="0">
                <a:solidFill>
                  <a:schemeClr val="bg1"/>
                </a:solidFill>
                <a:effectLst>
                  <a:glow rad="63500">
                    <a:schemeClr val="accent2">
                      <a:satMod val="175000"/>
                      <a:alpha val="40000"/>
                    </a:schemeClr>
                  </a:glow>
                </a:effectLst>
                <a:latin typeface="Comic Sans MS" pitchFamily="66" charset="0"/>
              </a:rPr>
              <a:t>Eat more regular, smaller meals rather than </a:t>
            </a:r>
            <a:r>
              <a:rPr lang="en-US" sz="3200" dirty="0" smtClean="0">
                <a:solidFill>
                  <a:schemeClr val="bg1"/>
                </a:solidFill>
                <a:effectLst>
                  <a:glow rad="63500">
                    <a:schemeClr val="accent2">
                      <a:satMod val="175000"/>
                      <a:alpha val="40000"/>
                    </a:schemeClr>
                  </a:glow>
                </a:effectLst>
                <a:latin typeface="Comic Sans MS" pitchFamily="66" charset="0"/>
              </a:rPr>
              <a:t>snacking.</a:t>
            </a:r>
            <a:endParaRPr lang="en-US" sz="3200" dirty="0" smtClean="0">
              <a:solidFill>
                <a:schemeClr val="bg1"/>
              </a:solidFill>
              <a:effectLst>
                <a:glow rad="63500">
                  <a:schemeClr val="accent2">
                    <a:satMod val="175000"/>
                    <a:alpha val="40000"/>
                  </a:schemeClr>
                </a:glow>
              </a:effectLst>
              <a:latin typeface="Comic Sans MS" pitchFamily="66" charset="0"/>
            </a:endParaRPr>
          </a:p>
          <a:p>
            <a:pPr>
              <a:buFont typeface="Wingdings" pitchFamily="2" charset="2"/>
              <a:buChar char="Ø"/>
            </a:pPr>
            <a:endParaRPr lang="en-US" sz="3200" dirty="0">
              <a:solidFill>
                <a:schemeClr val="bg1"/>
              </a:solidFill>
              <a:effectLst>
                <a:glow rad="63500">
                  <a:schemeClr val="accent2">
                    <a:satMod val="175000"/>
                    <a:alpha val="40000"/>
                  </a:schemeClr>
                </a:glow>
              </a:effectLst>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4" name="Picture 2" descr="C:\Users\admin\Desktop\rashika\healthy-eating-tips.jpg"/>
          <p:cNvPicPr>
            <a:picLocks noChangeAspect="1" noChangeArrowheads="1"/>
          </p:cNvPicPr>
          <p:nvPr/>
        </p:nvPicPr>
        <p:blipFill>
          <a:blip r:embed="rId2"/>
          <a:srcRect/>
          <a:stretch>
            <a:fillRect/>
          </a:stretch>
        </p:blipFill>
        <p:spPr bwMode="auto">
          <a:xfrm>
            <a:off x="4267200" y="0"/>
            <a:ext cx="4876800" cy="6858000"/>
          </a:xfrm>
          <a:prstGeom prst="rect">
            <a:avLst/>
          </a:prstGeom>
          <a:noFill/>
        </p:spPr>
      </p:pic>
      <p:sp>
        <p:nvSpPr>
          <p:cNvPr id="3" name="Content Placeholder 2"/>
          <p:cNvSpPr>
            <a:spLocks noGrp="1"/>
          </p:cNvSpPr>
          <p:nvPr>
            <p:ph idx="1"/>
          </p:nvPr>
        </p:nvSpPr>
        <p:spPr/>
        <p:txBody>
          <a:bodyPr/>
          <a:lstStyle/>
          <a:p>
            <a:pPr lvl="0">
              <a:buFont typeface="Wingdings" pitchFamily="2" charset="2"/>
              <a:buChar char="Ø"/>
            </a:pPr>
            <a:r>
              <a:rPr lang="en-US" dirty="0" smtClean="0">
                <a:latin typeface="Comic Sans MS" pitchFamily="66" charset="0"/>
              </a:rPr>
              <a:t>Reduce the amount of foods containing </a:t>
            </a:r>
            <a:r>
              <a:rPr lang="en-US" dirty="0" smtClean="0">
                <a:latin typeface="Comic Sans MS" pitchFamily="66" charset="0"/>
              </a:rPr>
              <a:t>fat.</a:t>
            </a:r>
            <a:endParaRPr lang="en-US" dirty="0" smtClean="0">
              <a:latin typeface="Comic Sans MS" pitchFamily="66" charset="0"/>
            </a:endParaRPr>
          </a:p>
          <a:p>
            <a:pPr lvl="0">
              <a:buFont typeface="Wingdings" pitchFamily="2" charset="2"/>
              <a:buChar char="Ø"/>
            </a:pPr>
            <a:r>
              <a:rPr lang="en-US" dirty="0" smtClean="0">
                <a:latin typeface="Comic Sans MS" pitchFamily="66" charset="0"/>
              </a:rPr>
              <a:t>Reduce the amount of foods and drinks containing </a:t>
            </a:r>
            <a:r>
              <a:rPr lang="en-US" dirty="0" smtClean="0">
                <a:latin typeface="Comic Sans MS" pitchFamily="66" charset="0"/>
              </a:rPr>
              <a:t>sugar. </a:t>
            </a:r>
            <a:endParaRPr lang="en-US" dirty="0" smtClean="0">
              <a:latin typeface="Comic Sans MS" pitchFamily="66" charset="0"/>
            </a:endParaRPr>
          </a:p>
          <a:p>
            <a:pPr lvl="0">
              <a:buFont typeface="Wingdings" pitchFamily="2" charset="2"/>
              <a:buChar char="Ø"/>
            </a:pPr>
            <a:r>
              <a:rPr lang="en-US" dirty="0" smtClean="0">
                <a:latin typeface="Comic Sans MS" pitchFamily="66" charset="0"/>
              </a:rPr>
              <a:t>Reduce the amount of foods containing </a:t>
            </a:r>
            <a:r>
              <a:rPr lang="en-US" dirty="0" smtClean="0">
                <a:latin typeface="Comic Sans MS" pitchFamily="66" charset="0"/>
              </a:rPr>
              <a:t>salt.</a:t>
            </a:r>
          </a:p>
          <a:p>
            <a:pPr lvl="0">
              <a:buFont typeface="Wingdings" pitchFamily="2" charset="2"/>
              <a:buChar char="Ø"/>
            </a:pPr>
            <a:r>
              <a:rPr lang="en-US" dirty="0" smtClean="0">
                <a:latin typeface="Comic Sans MS" pitchFamily="66" charset="0"/>
              </a:rPr>
              <a:t>Have 4-5 liters of water everyday.</a:t>
            </a:r>
            <a:endParaRPr lang="en-US" dirty="0" smtClean="0">
              <a:latin typeface="Comic Sans MS" pitchFamily="66" charset="0"/>
            </a:endParaRPr>
          </a:p>
          <a:p>
            <a:endParaRPr lang="en-US" dirty="0">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6" name="TextBox 5"/>
          <p:cNvSpPr txBox="1"/>
          <p:nvPr/>
        </p:nvSpPr>
        <p:spPr>
          <a:xfrm>
            <a:off x="0" y="0"/>
            <a:ext cx="8763000" cy="5262979"/>
          </a:xfrm>
          <a:prstGeom prst="rect">
            <a:avLst/>
          </a:prstGeom>
          <a:noFill/>
        </p:spPr>
        <p:txBody>
          <a:bodyPr wrap="square" rtlCol="0">
            <a:spAutoFit/>
          </a:bodyPr>
          <a:lstStyle/>
          <a:p>
            <a:r>
              <a:rPr lang="en-US" sz="3600" dirty="0" smtClean="0">
                <a:latin typeface="Andalus" pitchFamily="18" charset="-78"/>
                <a:ea typeface="Arial Unicode MS" pitchFamily="34" charset="-128"/>
                <a:cs typeface="Andalus" pitchFamily="18" charset="-78"/>
              </a:rPr>
              <a:t>.Scientific </a:t>
            </a:r>
            <a:r>
              <a:rPr lang="en-US" sz="3600" dirty="0" smtClean="0">
                <a:latin typeface="Andalus" pitchFamily="18" charset="-78"/>
                <a:ea typeface="Arial Unicode MS" pitchFamily="34" charset="-128"/>
                <a:cs typeface="Andalus" pitchFamily="18" charset="-78"/>
              </a:rPr>
              <a:t>evidence shows that a healthy diet can help you avoid diet-related diseases. These are diseases that usually develop when people are over the age of 40. For example</a:t>
            </a:r>
            <a:r>
              <a:rPr lang="en-US" sz="3600" dirty="0" smtClean="0">
                <a:latin typeface="Andalus" pitchFamily="18" charset="-78"/>
                <a:ea typeface="Arial Unicode MS" pitchFamily="34" charset="-128"/>
                <a:cs typeface="Andalus" pitchFamily="18" charset="-78"/>
              </a:rPr>
              <a:t>:</a:t>
            </a:r>
          </a:p>
          <a:p>
            <a:endParaRPr lang="en-US" sz="3600" dirty="0" smtClean="0">
              <a:latin typeface="Andalus" pitchFamily="18" charset="-78"/>
              <a:ea typeface="Arial Unicode MS" pitchFamily="34" charset="-128"/>
              <a:cs typeface="Andalus" pitchFamily="18" charset="-78"/>
            </a:endParaRPr>
          </a:p>
          <a:p>
            <a:pPr>
              <a:buFont typeface="Arial" pitchFamily="34" charset="0"/>
              <a:buChar char="•"/>
            </a:pPr>
            <a:r>
              <a:rPr lang="en-US" sz="4000" b="1" dirty="0" smtClean="0">
                <a:solidFill>
                  <a:srgbClr val="FF0000"/>
                </a:solidFill>
                <a:latin typeface="Andalus" pitchFamily="18" charset="-78"/>
                <a:ea typeface="Arial Unicode MS" pitchFamily="34" charset="-128"/>
                <a:cs typeface="Andalus" pitchFamily="18" charset="-78"/>
              </a:rPr>
              <a:t>Heart disease </a:t>
            </a:r>
          </a:p>
          <a:p>
            <a:pPr>
              <a:buFont typeface="Arial" pitchFamily="34" charset="0"/>
              <a:buChar char="•"/>
            </a:pPr>
            <a:r>
              <a:rPr lang="en-US" sz="4000" b="1" dirty="0" smtClean="0">
                <a:solidFill>
                  <a:srgbClr val="FF0000"/>
                </a:solidFill>
                <a:latin typeface="Andalus" pitchFamily="18" charset="-78"/>
                <a:ea typeface="Arial Unicode MS" pitchFamily="34" charset="-128"/>
                <a:cs typeface="Andalus" pitchFamily="18" charset="-78"/>
              </a:rPr>
              <a:t>High cholesterol </a:t>
            </a:r>
          </a:p>
          <a:p>
            <a:pPr>
              <a:buFont typeface="Arial" pitchFamily="34" charset="0"/>
              <a:buChar char="•"/>
            </a:pPr>
            <a:r>
              <a:rPr lang="en-US" sz="4000" b="1" dirty="0" smtClean="0">
                <a:solidFill>
                  <a:srgbClr val="FF0000"/>
                </a:solidFill>
                <a:latin typeface="Andalus" pitchFamily="18" charset="-78"/>
                <a:ea typeface="Arial Unicode MS" pitchFamily="34" charset="-128"/>
                <a:cs typeface="Andalus" pitchFamily="18" charset="-78"/>
              </a:rPr>
              <a:t>High blood pressure </a:t>
            </a:r>
          </a:p>
          <a:p>
            <a:endParaRPr lang="en-US" sz="2400" dirty="0">
              <a:latin typeface="Andalus" pitchFamily="18" charset="-78"/>
              <a:ea typeface="Arial Unicode MS" pitchFamily="34" charset="-128"/>
              <a:cs typeface="Andalus" pitchFamily="18" charset="-78"/>
            </a:endParaRPr>
          </a:p>
        </p:txBody>
      </p:sp>
      <p:pic>
        <p:nvPicPr>
          <p:cNvPr id="3" name="Picture 9" descr="thumbnail"/>
          <p:cNvPicPr>
            <a:picLocks noChangeAspect="1" noChangeArrowheads="1"/>
          </p:cNvPicPr>
          <p:nvPr/>
        </p:nvPicPr>
        <p:blipFill>
          <a:blip r:embed="rId2"/>
          <a:srcRect/>
          <a:stretch>
            <a:fillRect/>
          </a:stretch>
        </p:blipFill>
        <p:spPr bwMode="auto">
          <a:xfrm>
            <a:off x="6629400" y="4267200"/>
            <a:ext cx="2514600" cy="2590800"/>
          </a:xfrm>
          <a:prstGeom prst="rect">
            <a:avLst/>
          </a:prstGeom>
          <a:noFill/>
          <a:ln w="9525">
            <a:noFill/>
            <a:miter lim="800000"/>
            <a:headEnd/>
            <a:tailEnd/>
          </a:ln>
        </p:spPr>
      </p:pic>
      <p:pic>
        <p:nvPicPr>
          <p:cNvPr id="4" name="Picture 13" descr="thumbnail"/>
          <p:cNvPicPr>
            <a:picLocks noChangeAspect="1" noChangeArrowheads="1"/>
          </p:cNvPicPr>
          <p:nvPr/>
        </p:nvPicPr>
        <p:blipFill>
          <a:blip r:embed="rId3"/>
          <a:srcRect/>
          <a:stretch>
            <a:fillRect/>
          </a:stretch>
        </p:blipFill>
        <p:spPr bwMode="auto">
          <a:xfrm>
            <a:off x="0" y="4842343"/>
            <a:ext cx="2971800" cy="2015657"/>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95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838200"/>
            <a:ext cx="5105400" cy="4524315"/>
          </a:xfrm>
          <a:prstGeom prst="rect">
            <a:avLst/>
          </a:prstGeom>
          <a:noFill/>
        </p:spPr>
        <p:txBody>
          <a:bodyPr wrap="square" rtlCol="0">
            <a:spAutoFit/>
          </a:bodyPr>
          <a:lstStyle/>
          <a:p>
            <a:pPr>
              <a:buFont typeface="Arial" pitchFamily="34" charset="0"/>
              <a:buChar char="•"/>
            </a:pPr>
            <a:r>
              <a:rPr lang="en-US" sz="3200" b="1" dirty="0" smtClean="0">
                <a:solidFill>
                  <a:srgbClr val="FF0000"/>
                </a:solidFill>
                <a:latin typeface="Andalus" pitchFamily="18" charset="-78"/>
                <a:cs typeface="Andalus" pitchFamily="18" charset="-78"/>
              </a:rPr>
              <a:t>Strokes (brain damage due to blood supply problems) </a:t>
            </a:r>
          </a:p>
          <a:p>
            <a:pPr>
              <a:buFont typeface="Arial" pitchFamily="34" charset="0"/>
              <a:buChar char="•"/>
            </a:pPr>
            <a:r>
              <a:rPr lang="en-US" sz="3200" b="1" dirty="0" smtClean="0">
                <a:solidFill>
                  <a:srgbClr val="FF0000"/>
                </a:solidFill>
                <a:latin typeface="Andalus" pitchFamily="18" charset="-78"/>
                <a:cs typeface="Andalus" pitchFamily="18" charset="-78"/>
              </a:rPr>
              <a:t>Adult-onset diabetes (the most common form of diabetes) </a:t>
            </a:r>
          </a:p>
          <a:p>
            <a:pPr>
              <a:buFont typeface="Arial" pitchFamily="34" charset="0"/>
              <a:buChar char="•"/>
            </a:pPr>
            <a:r>
              <a:rPr lang="en-US" sz="3200" b="1" dirty="0" smtClean="0">
                <a:solidFill>
                  <a:srgbClr val="FF0000"/>
                </a:solidFill>
                <a:latin typeface="Andalus" pitchFamily="18" charset="-78"/>
                <a:cs typeface="Andalus" pitchFamily="18" charset="-78"/>
              </a:rPr>
              <a:t>Some cancers </a:t>
            </a:r>
          </a:p>
          <a:p>
            <a:pPr>
              <a:buFont typeface="Arial" pitchFamily="34" charset="0"/>
              <a:buChar char="•"/>
            </a:pPr>
            <a:r>
              <a:rPr lang="en-US" sz="3200" b="1" dirty="0" smtClean="0">
                <a:solidFill>
                  <a:srgbClr val="FF0000"/>
                </a:solidFill>
                <a:latin typeface="Andalus" pitchFamily="18" charset="-78"/>
                <a:cs typeface="Andalus" pitchFamily="18" charset="-78"/>
              </a:rPr>
              <a:t>Osteoporosis (thinning of the bones).</a:t>
            </a:r>
          </a:p>
          <a:p>
            <a:endParaRPr lang="en-US" sz="3200" b="1" dirty="0">
              <a:solidFill>
                <a:srgbClr val="FF0000"/>
              </a:solidFill>
              <a:latin typeface="Andalus" pitchFamily="18" charset="-78"/>
              <a:cs typeface="Andalus" pitchFamily="18" charset="-78"/>
            </a:endParaRPr>
          </a:p>
        </p:txBody>
      </p:sp>
      <p:pic>
        <p:nvPicPr>
          <p:cNvPr id="3" name="Picture 15" descr="obesidad"/>
          <p:cNvPicPr>
            <a:picLocks noChangeAspect="1" noChangeArrowheads="1"/>
          </p:cNvPicPr>
          <p:nvPr>
            <p:ph sz="quarter" idx="4294967295"/>
          </p:nvPr>
        </p:nvPicPr>
        <p:blipFill>
          <a:blip r:embed="rId3"/>
          <a:srcRect/>
          <a:stretch>
            <a:fillRect/>
          </a:stretch>
        </p:blipFill>
        <p:spPr>
          <a:xfrm>
            <a:off x="5257800" y="0"/>
            <a:ext cx="3886199" cy="6858000"/>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638_1_b.jpg"/>
          <p:cNvPicPr>
            <a:picLocks noChangeAspect="1"/>
          </p:cNvPicPr>
          <p:nvPr/>
        </p:nvPicPr>
        <p:blipFill>
          <a:blip r:embed="rId2">
            <a:lum bright="-48000" contrast="-32000"/>
          </a:blip>
          <a:stretch>
            <a:fillRect/>
          </a:stretch>
        </p:blipFill>
        <p:spPr>
          <a:xfrm>
            <a:off x="0" y="0"/>
            <a:ext cx="9144000" cy="6858000"/>
          </a:xfrm>
          <a:prstGeom prst="rect">
            <a:avLst/>
          </a:prstGeom>
        </p:spPr>
      </p:pic>
      <p:sp>
        <p:nvSpPr>
          <p:cNvPr id="3" name="TextBox 2"/>
          <p:cNvSpPr txBox="1"/>
          <p:nvPr/>
        </p:nvSpPr>
        <p:spPr>
          <a:xfrm>
            <a:off x="0" y="228600"/>
            <a:ext cx="8763000" cy="1261884"/>
          </a:xfrm>
          <a:prstGeom prst="rect">
            <a:avLst/>
          </a:prstGeom>
          <a:noFill/>
        </p:spPr>
        <p:txBody>
          <a:bodyPr wrap="square" rtlCol="0">
            <a:spAutoFit/>
          </a:bodyPr>
          <a:lstStyle/>
          <a:p>
            <a:r>
              <a:rPr lang="en-US" sz="4000" dirty="0" smtClean="0">
                <a:ln>
                  <a:solidFill>
                    <a:schemeClr val="bg1"/>
                  </a:solidFill>
                </a:ln>
                <a:solidFill>
                  <a:schemeClr val="accent2">
                    <a:lumMod val="40000"/>
                    <a:lumOff val="60000"/>
                  </a:schemeClr>
                </a:solidFill>
              </a:rPr>
              <a:t>There are some effects of healthy </a:t>
            </a:r>
            <a:r>
              <a:rPr lang="en-US" sz="4000" dirty="0" smtClean="0">
                <a:ln>
                  <a:solidFill>
                    <a:schemeClr val="bg1"/>
                  </a:solidFill>
                </a:ln>
                <a:solidFill>
                  <a:schemeClr val="accent2">
                    <a:lumMod val="40000"/>
                    <a:lumOff val="60000"/>
                  </a:schemeClr>
                </a:solidFill>
              </a:rPr>
              <a:t>eating:- </a:t>
            </a:r>
            <a:endParaRPr lang="en-US" sz="4000" dirty="0" smtClean="0">
              <a:ln>
                <a:solidFill>
                  <a:schemeClr val="bg1"/>
                </a:solidFill>
              </a:ln>
              <a:solidFill>
                <a:schemeClr val="accent2">
                  <a:lumMod val="40000"/>
                  <a:lumOff val="60000"/>
                </a:schemeClr>
              </a:solidFill>
            </a:endParaRPr>
          </a:p>
          <a:p>
            <a:endParaRPr lang="en-US" sz="3600" dirty="0">
              <a:ln>
                <a:solidFill>
                  <a:schemeClr val="bg1"/>
                </a:solidFill>
              </a:ln>
              <a:solidFill>
                <a:schemeClr val="accent2">
                  <a:lumMod val="40000"/>
                  <a:lumOff val="60000"/>
                </a:schemeClr>
              </a:solidFill>
            </a:endParaRPr>
          </a:p>
        </p:txBody>
      </p:sp>
      <p:sp>
        <p:nvSpPr>
          <p:cNvPr id="4" name="TextBox 3"/>
          <p:cNvSpPr txBox="1"/>
          <p:nvPr/>
        </p:nvSpPr>
        <p:spPr>
          <a:xfrm>
            <a:off x="381000" y="1981200"/>
            <a:ext cx="6934200" cy="1077218"/>
          </a:xfrm>
          <a:prstGeom prst="rect">
            <a:avLst/>
          </a:prstGeom>
          <a:noFill/>
        </p:spPr>
        <p:txBody>
          <a:bodyPr wrap="square" rtlCol="0">
            <a:spAutoFit/>
          </a:bodyPr>
          <a:lstStyle/>
          <a:p>
            <a:pPr>
              <a:buFont typeface="Wingdings" pitchFamily="2" charset="2"/>
              <a:buChar char="Ø"/>
            </a:pPr>
            <a:r>
              <a:rPr lang="en-US" sz="3200" dirty="0" smtClean="0">
                <a:ln>
                  <a:solidFill>
                    <a:schemeClr val="bg1"/>
                  </a:solidFill>
                </a:ln>
                <a:solidFill>
                  <a:schemeClr val="tx2">
                    <a:lumMod val="40000"/>
                    <a:lumOff val="60000"/>
                  </a:schemeClr>
                </a:solidFill>
              </a:rPr>
              <a:t>Help </a:t>
            </a:r>
            <a:r>
              <a:rPr lang="en-US" sz="3200" dirty="0" smtClean="0">
                <a:ln>
                  <a:solidFill>
                    <a:schemeClr val="bg1"/>
                  </a:solidFill>
                </a:ln>
                <a:solidFill>
                  <a:schemeClr val="tx2">
                    <a:lumMod val="40000"/>
                    <a:lumOff val="60000"/>
                  </a:schemeClr>
                </a:solidFill>
              </a:rPr>
              <a:t>to</a:t>
            </a:r>
            <a:r>
              <a:rPr lang="en-US" sz="3200" dirty="0" smtClean="0">
                <a:ln>
                  <a:solidFill>
                    <a:schemeClr val="bg1"/>
                  </a:solidFill>
                </a:ln>
                <a:solidFill>
                  <a:schemeClr val="tx2">
                    <a:lumMod val="40000"/>
                    <a:lumOff val="60000"/>
                  </a:schemeClr>
                </a:solidFill>
              </a:rPr>
              <a:t> </a:t>
            </a:r>
            <a:r>
              <a:rPr lang="en-US" sz="3200" dirty="0" smtClean="0">
                <a:ln>
                  <a:solidFill>
                    <a:schemeClr val="bg1"/>
                  </a:solidFill>
                </a:ln>
                <a:solidFill>
                  <a:schemeClr val="tx2">
                    <a:lumMod val="40000"/>
                    <a:lumOff val="60000"/>
                  </a:schemeClr>
                </a:solidFill>
              </a:rPr>
              <a:t>keep a healthy body weight. </a:t>
            </a:r>
          </a:p>
          <a:p>
            <a:pPr>
              <a:buFont typeface="Wingdings" pitchFamily="2" charset="2"/>
              <a:buChar char="Ø"/>
            </a:pPr>
            <a:endParaRPr lang="en-US" sz="3200" dirty="0">
              <a:ln>
                <a:solidFill>
                  <a:schemeClr val="bg1"/>
                </a:solidFill>
              </a:ln>
              <a:solidFill>
                <a:schemeClr val="tx2">
                  <a:lumMod val="40000"/>
                  <a:lumOff val="60000"/>
                </a:schemeClr>
              </a:solidFill>
            </a:endParaRPr>
          </a:p>
        </p:txBody>
      </p:sp>
      <p:sp>
        <p:nvSpPr>
          <p:cNvPr id="5" name="TextBox 4"/>
          <p:cNvSpPr txBox="1"/>
          <p:nvPr/>
        </p:nvSpPr>
        <p:spPr>
          <a:xfrm>
            <a:off x="381000" y="3048000"/>
            <a:ext cx="7924800" cy="2062103"/>
          </a:xfrm>
          <a:prstGeom prst="rect">
            <a:avLst/>
          </a:prstGeom>
          <a:noFill/>
        </p:spPr>
        <p:txBody>
          <a:bodyPr wrap="square" rtlCol="0">
            <a:spAutoFit/>
          </a:bodyPr>
          <a:lstStyle/>
          <a:p>
            <a:pPr>
              <a:buFont typeface="Wingdings" pitchFamily="2" charset="2"/>
              <a:buChar char="Ø"/>
            </a:pPr>
            <a:r>
              <a:rPr lang="en-US" sz="3200" dirty="0" smtClean="0">
                <a:ln>
                  <a:solidFill>
                    <a:schemeClr val="bg1"/>
                  </a:solidFill>
                </a:ln>
                <a:solidFill>
                  <a:schemeClr val="bg1"/>
                </a:solidFill>
              </a:rPr>
              <a:t>Give </a:t>
            </a:r>
            <a:r>
              <a:rPr lang="en-US" sz="3200" dirty="0" smtClean="0">
                <a:ln>
                  <a:solidFill>
                    <a:schemeClr val="bg1"/>
                  </a:solidFill>
                </a:ln>
                <a:solidFill>
                  <a:schemeClr val="bg1"/>
                </a:solidFill>
              </a:rPr>
              <a:t> </a:t>
            </a:r>
            <a:r>
              <a:rPr lang="en-US" sz="3200" dirty="0" smtClean="0">
                <a:ln>
                  <a:solidFill>
                    <a:schemeClr val="bg1"/>
                  </a:solidFill>
                </a:ln>
                <a:solidFill>
                  <a:schemeClr val="bg1"/>
                </a:solidFill>
              </a:rPr>
              <a:t>more energy to enjoy all kinds of physical activity, like surfing, football, netball or dancing. </a:t>
            </a:r>
          </a:p>
          <a:p>
            <a:pPr>
              <a:buFont typeface="Wingdings" pitchFamily="2" charset="2"/>
              <a:buChar char="Ø"/>
            </a:pPr>
            <a:endParaRPr lang="en-US" sz="3200" dirty="0">
              <a:ln>
                <a:solidFill>
                  <a:schemeClr val="bg1"/>
                </a:solidFill>
              </a:ln>
              <a:solidFill>
                <a:schemeClr val="bg1"/>
              </a:solidFill>
            </a:endParaRPr>
          </a:p>
        </p:txBody>
      </p:sp>
      <p:sp>
        <p:nvSpPr>
          <p:cNvPr id="6" name="TextBox 5"/>
          <p:cNvSpPr txBox="1"/>
          <p:nvPr/>
        </p:nvSpPr>
        <p:spPr>
          <a:xfrm>
            <a:off x="381000" y="4795897"/>
            <a:ext cx="7391400" cy="1569660"/>
          </a:xfrm>
          <a:prstGeom prst="rect">
            <a:avLst/>
          </a:prstGeom>
          <a:noFill/>
        </p:spPr>
        <p:txBody>
          <a:bodyPr wrap="square" rtlCol="0">
            <a:spAutoFit/>
          </a:bodyPr>
          <a:lstStyle/>
          <a:p>
            <a:pPr>
              <a:buFont typeface="Wingdings" pitchFamily="2" charset="2"/>
              <a:buChar char="Ø"/>
            </a:pPr>
            <a:r>
              <a:rPr lang="en-US" sz="3200" dirty="0" smtClean="0">
                <a:ln>
                  <a:solidFill>
                    <a:schemeClr val="bg1"/>
                  </a:solidFill>
                </a:ln>
                <a:solidFill>
                  <a:schemeClr val="tx2">
                    <a:lumMod val="40000"/>
                    <a:lumOff val="60000"/>
                  </a:schemeClr>
                </a:solidFill>
              </a:rPr>
              <a:t>Support </a:t>
            </a:r>
            <a:r>
              <a:rPr lang="en-US" sz="3200" dirty="0" smtClean="0">
                <a:ln>
                  <a:solidFill>
                    <a:schemeClr val="bg1"/>
                  </a:solidFill>
                </a:ln>
                <a:solidFill>
                  <a:schemeClr val="tx2">
                    <a:lumMod val="40000"/>
                    <a:lumOff val="60000"/>
                  </a:schemeClr>
                </a:solidFill>
              </a:rPr>
              <a:t> </a:t>
            </a:r>
            <a:r>
              <a:rPr lang="en-US" sz="3200" dirty="0" smtClean="0">
                <a:ln>
                  <a:solidFill>
                    <a:schemeClr val="bg1"/>
                  </a:solidFill>
                </a:ln>
                <a:solidFill>
                  <a:schemeClr val="tx2">
                    <a:lumMod val="40000"/>
                    <a:lumOff val="60000"/>
                  </a:schemeClr>
                </a:solidFill>
              </a:rPr>
              <a:t>body while </a:t>
            </a:r>
            <a:r>
              <a:rPr lang="en-US" sz="3200" dirty="0" smtClean="0">
                <a:ln>
                  <a:solidFill>
                    <a:schemeClr val="bg1"/>
                  </a:solidFill>
                </a:ln>
                <a:solidFill>
                  <a:schemeClr val="tx2">
                    <a:lumMod val="40000"/>
                    <a:lumOff val="60000"/>
                  </a:schemeClr>
                </a:solidFill>
              </a:rPr>
              <a:t> </a:t>
            </a:r>
            <a:r>
              <a:rPr lang="en-US" sz="3200" dirty="0" smtClean="0">
                <a:ln>
                  <a:solidFill>
                    <a:schemeClr val="bg1"/>
                  </a:solidFill>
                </a:ln>
                <a:solidFill>
                  <a:schemeClr val="tx2">
                    <a:lumMod val="40000"/>
                    <a:lumOff val="60000"/>
                  </a:schemeClr>
                </a:solidFill>
              </a:rPr>
              <a:t>growing and developing </a:t>
            </a:r>
            <a:r>
              <a:rPr lang="en-US" sz="3200" dirty="0" smtClean="0">
                <a:ln>
                  <a:solidFill>
                    <a:schemeClr val="bg1"/>
                  </a:solidFill>
                </a:ln>
                <a:solidFill>
                  <a:schemeClr val="tx2">
                    <a:lumMod val="40000"/>
                    <a:lumOff val="60000"/>
                  </a:schemeClr>
                </a:solidFill>
              </a:rPr>
              <a:t>to reach full </a:t>
            </a:r>
            <a:r>
              <a:rPr lang="en-US" sz="3200" dirty="0" smtClean="0">
                <a:ln>
                  <a:solidFill>
                    <a:schemeClr val="bg1"/>
                  </a:solidFill>
                </a:ln>
                <a:solidFill>
                  <a:schemeClr val="tx2">
                    <a:lumMod val="40000"/>
                    <a:lumOff val="60000"/>
                  </a:schemeClr>
                </a:solidFill>
              </a:rPr>
              <a:t>physical potential. </a:t>
            </a:r>
          </a:p>
          <a:p>
            <a:pPr>
              <a:buFont typeface="Wingdings" pitchFamily="2" charset="2"/>
              <a:buChar char="Ø"/>
            </a:pPr>
            <a:endParaRPr lang="en-US" sz="3200" dirty="0">
              <a:ln>
                <a:solidFill>
                  <a:schemeClr val="bg1"/>
                </a:solidFill>
              </a:ln>
              <a:solidFill>
                <a:schemeClr val="tx2">
                  <a:lumMod val="40000"/>
                  <a:lumOff val="60000"/>
                </a:schemeClr>
              </a:solidFill>
            </a:endParaRPr>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pic>
        <p:nvPicPr>
          <p:cNvPr id="3074" name="Picture 2" descr="C:\Users\admin\Desktop\rashika\gwdfhgwV.jpg"/>
          <p:cNvPicPr>
            <a:picLocks noChangeAspect="1" noChangeArrowheads="1"/>
          </p:cNvPicPr>
          <p:nvPr/>
        </p:nvPicPr>
        <p:blipFill>
          <a:blip r:embed="rId2"/>
          <a:srcRect/>
          <a:stretch>
            <a:fillRect/>
          </a:stretch>
        </p:blipFill>
        <p:spPr bwMode="auto">
          <a:xfrm>
            <a:off x="0" y="1866900"/>
            <a:ext cx="9144000" cy="4991100"/>
          </a:xfrm>
          <a:prstGeom prst="rect">
            <a:avLst/>
          </a:prstGeom>
          <a:noFill/>
        </p:spPr>
      </p:pic>
      <p:sp>
        <p:nvSpPr>
          <p:cNvPr id="4" name="TextBox 3"/>
          <p:cNvSpPr txBox="1"/>
          <p:nvPr/>
        </p:nvSpPr>
        <p:spPr>
          <a:xfrm>
            <a:off x="457200" y="457200"/>
            <a:ext cx="8305800" cy="1569660"/>
          </a:xfrm>
          <a:prstGeom prst="rect">
            <a:avLst/>
          </a:prstGeom>
          <a:noFill/>
        </p:spPr>
        <p:txBody>
          <a:bodyPr wrap="square" rtlCol="0">
            <a:spAutoFit/>
          </a:bodyPr>
          <a:lstStyle/>
          <a:p>
            <a:r>
              <a:rPr lang="en-US" sz="3200" b="1" dirty="0" smtClean="0">
                <a:solidFill>
                  <a:schemeClr val="bg1"/>
                </a:solidFill>
                <a:latin typeface="Comic Sans MS" pitchFamily="66" charset="0"/>
              </a:rPr>
              <a:t>Healthy eating guidelines for young </a:t>
            </a:r>
            <a:r>
              <a:rPr lang="en-US" sz="3200" b="1" dirty="0" smtClean="0">
                <a:solidFill>
                  <a:schemeClr val="bg1"/>
                </a:solidFill>
                <a:latin typeface="Comic Sans MS" pitchFamily="66" charset="0"/>
              </a:rPr>
              <a:t>people:-</a:t>
            </a:r>
            <a:endParaRPr lang="en-US" sz="3200" dirty="0" smtClean="0">
              <a:solidFill>
                <a:schemeClr val="bg1"/>
              </a:solidFill>
              <a:latin typeface="Comic Sans MS" pitchFamily="66" charset="0"/>
            </a:endParaRPr>
          </a:p>
          <a:p>
            <a:endParaRPr lang="en-US" sz="3200" dirty="0">
              <a:solidFill>
                <a:schemeClr val="bg1"/>
              </a:solidFill>
              <a:latin typeface="Comic Sans MS" pitchFamily="66" charset="0"/>
            </a:endParaRPr>
          </a:p>
        </p:txBody>
      </p:sp>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373</Words>
  <Application>Microsoft Office PowerPoint</Application>
  <PresentationFormat>On-screen Show (4:3)</PresentationFormat>
  <Paragraphs>34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HEALTHY HABBITS…</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29</cp:revision>
  <dcterms:created xsi:type="dcterms:W3CDTF">2010-12-28T04:39:46Z</dcterms:created>
  <dcterms:modified xsi:type="dcterms:W3CDTF">2010-12-28T13:58:56Z</dcterms:modified>
</cp:coreProperties>
</file>