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67" r:id="rId4"/>
    <p:sldId id="262" r:id="rId5"/>
    <p:sldId id="266"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DB27AF-A607-4848-AFD1-6234617FEA5A}"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B27AF-A607-4848-AFD1-6234617FEA5A}"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B27AF-A607-4848-AFD1-6234617FEA5A}"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B27AF-A607-4848-AFD1-6234617FEA5A}"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B27AF-A607-4848-AFD1-6234617FEA5A}"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DB27AF-A607-4848-AFD1-6234617FEA5A}"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DB27AF-A607-4848-AFD1-6234617FEA5A}" type="datetimeFigureOut">
              <a:rPr lang="en-US" smtClean="0"/>
              <a:pPr/>
              <a:t>4/21/2011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DB27AF-A607-4848-AFD1-6234617FEA5A}" type="datetimeFigureOut">
              <a:rPr lang="en-US" smtClean="0"/>
              <a:pPr/>
              <a:t>4/21/2011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B27AF-A607-4848-AFD1-6234617FEA5A}" type="datetimeFigureOut">
              <a:rPr lang="en-US" smtClean="0"/>
              <a:pPr/>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B27AF-A607-4848-AFD1-6234617FEA5A}"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B27AF-A607-4848-AFD1-6234617FEA5A}"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96094-8239-445D-9428-472B1BA7F0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B27AF-A607-4848-AFD1-6234617FEA5A}" type="datetimeFigureOut">
              <a:rPr lang="en-US" smtClean="0"/>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96094-8239-445D-9428-472B1BA7F0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Rattanakosin_era" TargetMode="External"/><Relationship Id="rId2" Type="http://schemas.openxmlformats.org/officeDocument/2006/relationships/hyperlink" Target="http://en.wikipedia.org/wiki/Thailand" TargetMode="External"/><Relationship Id="rId1" Type="http://schemas.openxmlformats.org/officeDocument/2006/relationships/slideLayout" Target="../slideLayouts/slideLayout2.xml"/><Relationship Id="rId6" Type="http://schemas.openxmlformats.org/officeDocument/2006/relationships/hyperlink" Target="http://en.wikipedia.org/wiki/Epic_poetry" TargetMode="External"/><Relationship Id="rId5" Type="http://schemas.openxmlformats.org/officeDocument/2006/relationships/hyperlink" Target="http://en.wikipedia.org/wiki/Jessadabodindra" TargetMode="External"/><Relationship Id="rId4" Type="http://schemas.openxmlformats.org/officeDocument/2006/relationships/hyperlink" Target="http://en.wikipedia.org/wiki/Buddha_Loetla_Nabhala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Grand_Palace" TargetMode="External"/><Relationship Id="rId2" Type="http://schemas.openxmlformats.org/officeDocument/2006/relationships/hyperlink" Target="http://en.wikipedia.org/wiki/Buddha_Yodfa_Chulaloke" TargetMode="External"/><Relationship Id="rId1" Type="http://schemas.openxmlformats.org/officeDocument/2006/relationships/slideLayout" Target="../slideLayouts/slideLayout2.xml"/><Relationship Id="rId6" Type="http://schemas.openxmlformats.org/officeDocument/2006/relationships/hyperlink" Target="http://en.wikipedia.org/wiki/Rattanakosin_era" TargetMode="External"/><Relationship Id="rId5" Type="http://schemas.openxmlformats.org/officeDocument/2006/relationships/hyperlink" Target="http://en.wikipedia.org/wiki/Rayong_province" TargetMode="External"/><Relationship Id="rId4" Type="http://schemas.openxmlformats.org/officeDocument/2006/relationships/hyperlink" Target="http://en.wikipedia.org/wiki/Bangkok_Noi"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Alcoholis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Byronic_hero" TargetMode="External"/><Relationship Id="rId2" Type="http://schemas.openxmlformats.org/officeDocument/2006/relationships/hyperlink" Target="http://en.wikipedia.org/wiki/Phra_Aphai_Mani" TargetMode="External"/><Relationship Id="rId1" Type="http://schemas.openxmlformats.org/officeDocument/2006/relationships/slideLayout" Target="../slideLayouts/slideLayout2.xml"/><Relationship Id="rId5" Type="http://schemas.openxmlformats.org/officeDocument/2006/relationships/hyperlink" Target="http://en.wikipedia.org/wiki/Phra" TargetMode="External"/><Relationship Id="rId4" Type="http://schemas.openxmlformats.org/officeDocument/2006/relationships/hyperlink" Target="http://en.wikipedia.org/wiki/Romanticis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inema_of_Thailand" TargetMode="External"/><Relationship Id="rId7" Type="http://schemas.openxmlformats.org/officeDocument/2006/relationships/hyperlink" Target="http://en.wikipedia.org/wiki/Rayong_Province" TargetMode="External"/><Relationship Id="rId2" Type="http://schemas.openxmlformats.org/officeDocument/2006/relationships/hyperlink" Target="http://en.wikipedia.org/wiki/UNESCO" TargetMode="External"/><Relationship Id="rId1" Type="http://schemas.openxmlformats.org/officeDocument/2006/relationships/slideLayout" Target="../slideLayouts/slideLayout2.xml"/><Relationship Id="rId6" Type="http://schemas.openxmlformats.org/officeDocument/2006/relationships/hyperlink" Target="http://en.wikipedia.org/wiki/Legend_of_Sudsakorn" TargetMode="External"/><Relationship Id="rId5" Type="http://schemas.openxmlformats.org/officeDocument/2006/relationships/hyperlink" Target="http://en.wikipedia.org/wiki/Payut_Ngaokrachang" TargetMode="External"/><Relationship Id="rId4" Type="http://schemas.openxmlformats.org/officeDocument/2006/relationships/hyperlink" Target="http://en.wikipedia.org/wiki/The_Adventure_of_Sudsakor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Phra</a:t>
            </a:r>
            <a:r>
              <a:rPr lang="en-US" b="1" dirty="0" smtClean="0"/>
              <a:t> </a:t>
            </a:r>
            <a:r>
              <a:rPr lang="en-US" b="1" dirty="0" err="1" smtClean="0"/>
              <a:t>Sunthorn</a:t>
            </a:r>
            <a:r>
              <a:rPr lang="en-US" b="1" dirty="0" smtClean="0"/>
              <a:t> </a:t>
            </a:r>
            <a:r>
              <a:rPr lang="en-US" b="1" dirty="0" err="1" smtClean="0"/>
              <a:t>Vohara</a:t>
            </a:r>
            <a:r>
              <a:rPr lang="en-US" dirty="0" smtClean="0"/>
              <a:t>, known as </a:t>
            </a:r>
            <a:r>
              <a:rPr lang="en-US" b="1" dirty="0" err="1" smtClean="0"/>
              <a:t>Sunthorn</a:t>
            </a:r>
            <a:r>
              <a:rPr lang="en-US" b="1" dirty="0" smtClean="0"/>
              <a:t> </a:t>
            </a:r>
            <a:r>
              <a:rPr lang="en-US" b="1" dirty="0" err="1" smtClean="0"/>
              <a:t>Phu</a:t>
            </a:r>
            <a:r>
              <a:rPr lang="en-US" dirty="0" smtClean="0"/>
              <a:t>,</a:t>
            </a:r>
            <a:endParaRPr lang="en-US" dirty="0"/>
          </a:p>
        </p:txBody>
      </p:sp>
      <p:pic>
        <p:nvPicPr>
          <p:cNvPr id="1026" name="Picture 2"/>
          <p:cNvPicPr>
            <a:picLocks noChangeAspect="1" noChangeArrowheads="1"/>
          </p:cNvPicPr>
          <p:nvPr/>
        </p:nvPicPr>
        <p:blipFill>
          <a:blip r:embed="rId2"/>
          <a:srcRect/>
          <a:stretch>
            <a:fillRect/>
          </a:stretch>
        </p:blipFill>
        <p:spPr bwMode="auto">
          <a:xfrm>
            <a:off x="1828801" y="1524000"/>
            <a:ext cx="4876800" cy="4572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592763"/>
          </a:xfrm>
        </p:spPr>
        <p:txBody>
          <a:bodyPr>
            <a:normAutofit fontScale="25000" lnSpcReduction="20000"/>
          </a:bodyPr>
          <a:lstStyle/>
          <a:p>
            <a:r>
              <a:rPr lang="en-US" sz="9600" b="1" dirty="0" err="1" smtClean="0"/>
              <a:t>Phra</a:t>
            </a:r>
            <a:r>
              <a:rPr lang="en-US" sz="9600" b="1" dirty="0" smtClean="0"/>
              <a:t> </a:t>
            </a:r>
            <a:r>
              <a:rPr lang="en-US" sz="9600" b="1" dirty="0" err="1" smtClean="0"/>
              <a:t>Sunthorn</a:t>
            </a:r>
            <a:r>
              <a:rPr lang="en-US" sz="9600" b="1" dirty="0" smtClean="0"/>
              <a:t> </a:t>
            </a:r>
            <a:r>
              <a:rPr lang="en-US" sz="9600" b="1" dirty="0" err="1" smtClean="0"/>
              <a:t>Vohara</a:t>
            </a:r>
            <a:r>
              <a:rPr lang="en-US" sz="9600" dirty="0" smtClean="0"/>
              <a:t>, known as </a:t>
            </a:r>
            <a:r>
              <a:rPr lang="en-US" sz="9600" b="1" dirty="0" err="1" smtClean="0"/>
              <a:t>Sunthorn</a:t>
            </a:r>
            <a:r>
              <a:rPr lang="en-US" sz="9600" b="1" dirty="0" smtClean="0"/>
              <a:t> </a:t>
            </a:r>
            <a:r>
              <a:rPr lang="en-US" sz="9600" b="1" dirty="0" err="1" smtClean="0"/>
              <a:t>Phu</a:t>
            </a:r>
            <a:r>
              <a:rPr lang="en-US" sz="9600" dirty="0" smtClean="0"/>
              <a:t>, (26 June 1786–1855) is </a:t>
            </a:r>
            <a:r>
              <a:rPr lang="en-US" sz="9600" u="sng" dirty="0" smtClean="0">
                <a:hlinkClick r:id="rId2"/>
              </a:rPr>
              <a:t>Thailand</a:t>
            </a:r>
            <a:r>
              <a:rPr lang="en-US" sz="9600" dirty="0" smtClean="0"/>
              <a:t>’s </a:t>
            </a:r>
            <a:r>
              <a:rPr lang="en-US" sz="9600" dirty="0" smtClean="0"/>
              <a:t>best-known royal </a:t>
            </a:r>
            <a:r>
              <a:rPr lang="en-US" sz="9600" dirty="0" smtClean="0"/>
              <a:t>poet. He was active in the </a:t>
            </a:r>
            <a:r>
              <a:rPr lang="en-US" sz="9600" u="sng" dirty="0" err="1" smtClean="0">
                <a:hlinkClick r:id="rId3" tooltip="Rattanakosin era"/>
              </a:rPr>
              <a:t>Rattanakosin</a:t>
            </a:r>
            <a:r>
              <a:rPr lang="en-US" sz="9600" u="sng" dirty="0" smtClean="0">
                <a:hlinkClick r:id="rId3" tooltip="Rattanakosin era"/>
              </a:rPr>
              <a:t> era</a:t>
            </a:r>
            <a:r>
              <a:rPr lang="en-US" sz="9600" dirty="0" smtClean="0"/>
              <a:t>.</a:t>
            </a:r>
          </a:p>
          <a:p>
            <a:pPr>
              <a:buNone/>
            </a:pPr>
            <a:endParaRPr lang="en-US" sz="9600" dirty="0" smtClean="0"/>
          </a:p>
          <a:p>
            <a:r>
              <a:rPr lang="en-US" sz="9600" dirty="0" err="1" smtClean="0"/>
              <a:t>Phu's</a:t>
            </a:r>
            <a:r>
              <a:rPr lang="en-US" sz="9600" dirty="0" smtClean="0"/>
              <a:t> career as a royal poet began in the reign of King </a:t>
            </a:r>
            <a:r>
              <a:rPr lang="en-US" sz="9600" u="sng" dirty="0" smtClean="0">
                <a:hlinkClick r:id="rId4" tooltip="Buddha Loetla Nabhalai"/>
              </a:rPr>
              <a:t>Rama II</a:t>
            </a:r>
            <a:r>
              <a:rPr lang="en-US" sz="9600" dirty="0" smtClean="0"/>
              <a:t>, and when the king died, he resigned from the role and became a monk. Twenty years later, in the reign of King </a:t>
            </a:r>
            <a:r>
              <a:rPr lang="en-US" sz="9600" u="sng" dirty="0" smtClean="0">
                <a:hlinkClick r:id="rId5" tooltip="Jessadabodindra"/>
              </a:rPr>
              <a:t>Rama III</a:t>
            </a:r>
            <a:r>
              <a:rPr lang="en-US" sz="9600" dirty="0" smtClean="0"/>
              <a:t>, he returned to court as a royal scribe, where he remained for the rest of his life</a:t>
            </a:r>
            <a:r>
              <a:rPr lang="en-US" sz="9600" dirty="0" smtClean="0"/>
              <a:t>.</a:t>
            </a:r>
          </a:p>
          <a:p>
            <a:pPr>
              <a:buNone/>
            </a:pPr>
            <a:endParaRPr lang="en-US" sz="9600" dirty="0" smtClean="0"/>
          </a:p>
          <a:p>
            <a:r>
              <a:rPr lang="en-US" sz="9600" dirty="0" err="1" smtClean="0"/>
              <a:t>Phu</a:t>
            </a:r>
            <a:r>
              <a:rPr lang="en-US" sz="9600" dirty="0" smtClean="0"/>
              <a:t> was especially renowned for composing verse, and his conventions in </a:t>
            </a:r>
            <a:r>
              <a:rPr lang="en-US" sz="9600" u="sng" dirty="0" smtClean="0">
                <a:hlinkClick r:id="rId6"/>
              </a:rPr>
              <a:t>epic poetry</a:t>
            </a:r>
            <a:r>
              <a:rPr lang="en-US" sz="9600" dirty="0" smtClean="0"/>
              <a:t> are popular in Thailand to the present day. His canonical works include </a:t>
            </a:r>
            <a:r>
              <a:rPr lang="en-US" sz="9600" i="1" dirty="0" err="1" smtClean="0"/>
              <a:t>Nirat</a:t>
            </a:r>
            <a:r>
              <a:rPr lang="en-US" sz="9600" i="1" dirty="0" smtClean="0"/>
              <a:t> </a:t>
            </a:r>
            <a:r>
              <a:rPr lang="en-US" sz="9600" i="1" dirty="0" err="1" smtClean="0"/>
              <a:t>Phukaothong</a:t>
            </a:r>
            <a:r>
              <a:rPr lang="en-US" sz="9600" dirty="0" smtClean="0"/>
              <a:t> (a collection of poems depicting his journey to the Golden Mountain), </a:t>
            </a:r>
            <a:r>
              <a:rPr lang="en-US" sz="9600" i="1" dirty="0" err="1" smtClean="0"/>
              <a:t>Nirat</a:t>
            </a:r>
            <a:r>
              <a:rPr lang="en-US" sz="9600" i="1" dirty="0" smtClean="0"/>
              <a:t> </a:t>
            </a:r>
            <a:r>
              <a:rPr lang="en-US" sz="9600" i="1" dirty="0" err="1" smtClean="0"/>
              <a:t>Suphan</a:t>
            </a:r>
            <a:r>
              <a:rPr lang="en-US" sz="9600" dirty="0" smtClean="0"/>
              <a:t> (depicting his journey to </a:t>
            </a:r>
            <a:r>
              <a:rPr lang="en-US" sz="9600" dirty="0" err="1" smtClean="0"/>
              <a:t>Suphanburi</a:t>
            </a:r>
            <a:r>
              <a:rPr lang="en-US" sz="9600" dirty="0" smtClean="0"/>
              <a:t> Province), and the </a:t>
            </a:r>
            <a:r>
              <a:rPr lang="en-US" sz="9600" i="1" dirty="0" err="1" smtClean="0"/>
              <a:t>Phra</a:t>
            </a:r>
            <a:r>
              <a:rPr lang="en-US" sz="9600" i="1" dirty="0" smtClean="0"/>
              <a:t> </a:t>
            </a:r>
            <a:r>
              <a:rPr lang="en-US" sz="9600" i="1" dirty="0" err="1" smtClean="0"/>
              <a:t>Aphai</a:t>
            </a:r>
            <a:r>
              <a:rPr lang="en-US" sz="9600" i="1" dirty="0" smtClean="0"/>
              <a:t> Mani</a:t>
            </a:r>
            <a:r>
              <a:rPr lang="en-US" sz="9600" dirty="0" smtClean="0"/>
              <a:t> saga</a:t>
            </a:r>
            <a:r>
              <a:rPr lang="en-US" sz="9600" dirty="0" smtClean="0"/>
              <a:t>.</a:t>
            </a:r>
          </a:p>
          <a:p>
            <a:endParaRPr lang="en-US" sz="9600" dirty="0" smtClean="0"/>
          </a:p>
          <a:p>
            <a:endParaRPr lang="en-US" sz="8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600" b="1" i="1" dirty="0" smtClean="0"/>
              <a:t>Biography</a:t>
            </a:r>
          </a:p>
          <a:p>
            <a:r>
              <a:rPr lang="en-US" sz="2600" dirty="0" smtClean="0"/>
              <a:t>Memorial in </a:t>
            </a:r>
            <a:r>
              <a:rPr lang="en-US" sz="2600" dirty="0" err="1" smtClean="0"/>
              <a:t>Wat</a:t>
            </a:r>
            <a:r>
              <a:rPr lang="en-US" sz="2600" dirty="0" smtClean="0"/>
              <a:t> Sri </a:t>
            </a:r>
            <a:r>
              <a:rPr lang="en-US" sz="2600" dirty="0" err="1" smtClean="0"/>
              <a:t>Sudaram</a:t>
            </a:r>
            <a:r>
              <a:rPr lang="en-US" sz="2600" dirty="0" smtClean="0"/>
              <a:t>, Bangkok</a:t>
            </a:r>
          </a:p>
          <a:p>
            <a:r>
              <a:rPr lang="en-US" sz="2600" dirty="0" err="1" smtClean="0"/>
              <a:t>Sunthorn</a:t>
            </a:r>
            <a:r>
              <a:rPr lang="en-US" sz="2600" dirty="0" smtClean="0"/>
              <a:t> </a:t>
            </a:r>
            <a:r>
              <a:rPr lang="en-US" sz="2600" dirty="0" err="1" smtClean="0"/>
              <a:t>Phu</a:t>
            </a:r>
            <a:r>
              <a:rPr lang="en-US" sz="2600" dirty="0" smtClean="0"/>
              <a:t> was born in the reign of King </a:t>
            </a:r>
            <a:r>
              <a:rPr lang="en-US" sz="2600" u="sng" dirty="0" smtClean="0">
                <a:hlinkClick r:id="rId2" tooltip="Buddha Yodfa Chulaloke"/>
              </a:rPr>
              <a:t>Rama I</a:t>
            </a:r>
            <a:r>
              <a:rPr lang="en-US" sz="2600" dirty="0" smtClean="0"/>
              <a:t>, on June 26 1786. His family's house was located behind the </a:t>
            </a:r>
            <a:r>
              <a:rPr lang="en-US" sz="2600" u="sng" dirty="0" smtClean="0">
                <a:hlinkClick r:id="rId3" tooltip="Grand Palace"/>
              </a:rPr>
              <a:t>royal palace</a:t>
            </a:r>
            <a:r>
              <a:rPr lang="en-US" sz="2600" dirty="0" smtClean="0"/>
              <a:t>, near the location of present day </a:t>
            </a:r>
            <a:r>
              <a:rPr lang="en-US" sz="2600" u="sng" dirty="0" smtClean="0">
                <a:hlinkClick r:id="rId4" tooltip="Bangkok Noi"/>
              </a:rPr>
              <a:t>Bangkok </a:t>
            </a:r>
            <a:r>
              <a:rPr lang="en-US" sz="2600" u="sng" dirty="0" err="1" smtClean="0">
                <a:hlinkClick r:id="rId4" tooltip="Bangkok Noi"/>
              </a:rPr>
              <a:t>Noi</a:t>
            </a:r>
            <a:r>
              <a:rPr lang="en-US" sz="2600" dirty="0" smtClean="0"/>
              <a:t> train station. His father was from </a:t>
            </a:r>
            <a:r>
              <a:rPr lang="en-US" sz="2600" dirty="0" err="1" smtClean="0"/>
              <a:t>Klaeng</a:t>
            </a:r>
            <a:r>
              <a:rPr lang="en-US" sz="2600" dirty="0" smtClean="0"/>
              <a:t> District in </a:t>
            </a:r>
            <a:r>
              <a:rPr lang="en-US" sz="2600" u="sng" dirty="0" err="1" smtClean="0">
                <a:hlinkClick r:id="rId5" tooltip="Rayong province"/>
              </a:rPr>
              <a:t>Rayong</a:t>
            </a:r>
            <a:r>
              <a:rPr lang="en-US" sz="2600" u="sng" dirty="0" smtClean="0">
                <a:hlinkClick r:id="rId5" tooltip="Rayong province"/>
              </a:rPr>
              <a:t> province</a:t>
            </a:r>
            <a:r>
              <a:rPr lang="en-US" sz="2600" dirty="0" smtClean="0"/>
              <a:t>.</a:t>
            </a:r>
            <a:r>
              <a:rPr lang="en-US" sz="2600" dirty="0" smtClean="0"/>
              <a:t> At the time the poet was born, Bangkok had been established as the Thai capital just four years earlier, founding the </a:t>
            </a:r>
            <a:r>
              <a:rPr lang="en-US" sz="2600" u="sng" dirty="0" err="1" smtClean="0">
                <a:hlinkClick r:id="rId6" tooltip="Rattanakosin era"/>
              </a:rPr>
              <a:t>Rattanakosin</a:t>
            </a:r>
            <a:r>
              <a:rPr lang="en-US" sz="2600" u="sng" dirty="0" smtClean="0">
                <a:hlinkClick r:id="rId6" tooltip="Rattanakosin era"/>
              </a:rPr>
              <a:t> era</a:t>
            </a:r>
            <a:r>
              <a:rPr lang="en-US" sz="2600" dirty="0" smtClean="0"/>
              <a:t> which continues to the present day.</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r>
              <a:rPr lang="en-US" sz="2000" dirty="0" smtClean="0"/>
              <a:t>His </a:t>
            </a:r>
            <a:r>
              <a:rPr lang="en-US" sz="2000" dirty="0" smtClean="0"/>
              <a:t>father and mother divorced, with his father becoming a monk at </a:t>
            </a:r>
            <a:r>
              <a:rPr lang="en-US" sz="2000" dirty="0" err="1" smtClean="0"/>
              <a:t>Bangrum</a:t>
            </a:r>
            <a:r>
              <a:rPr lang="en-US" sz="2000" dirty="0" smtClean="0"/>
              <a:t> temple; and his mother becoming a wet nurse for the Royal family. </a:t>
            </a:r>
            <a:r>
              <a:rPr lang="en-US" sz="2000" dirty="0" err="1" smtClean="0"/>
              <a:t>Phu</a:t>
            </a:r>
            <a:r>
              <a:rPr lang="en-US" sz="2000" dirty="0" smtClean="0"/>
              <a:t> had an opportunity to work in the palace with his mother, where he eventually fell in love with a lady in the palace named Jun, who was related to the Royal family. The couple were arrested and punished because their relationship violated the traditional social order, but they were pardoned on the king's death</a:t>
            </a:r>
            <a:r>
              <a:rPr lang="en-US" sz="2000" dirty="0" smtClean="0"/>
              <a:t>.</a:t>
            </a:r>
          </a:p>
          <a:p>
            <a:endParaRPr lang="en-US" sz="2000" dirty="0" smtClean="0"/>
          </a:p>
          <a:p>
            <a:r>
              <a:rPr lang="en-US" sz="2000" dirty="0" err="1" smtClean="0"/>
              <a:t>Phu</a:t>
            </a:r>
            <a:r>
              <a:rPr lang="en-US" sz="2000" dirty="0" smtClean="0"/>
              <a:t> later returned to </a:t>
            </a:r>
            <a:r>
              <a:rPr lang="en-US" sz="2000" dirty="0" err="1" smtClean="0"/>
              <a:t>Rayong</a:t>
            </a:r>
            <a:r>
              <a:rPr lang="en-US" sz="2000" dirty="0" smtClean="0"/>
              <a:t> to visit his father, and wrote a poem about the journey called “</a:t>
            </a:r>
            <a:r>
              <a:rPr lang="en-US" sz="2000" dirty="0" err="1" smtClean="0"/>
              <a:t>Nirat</a:t>
            </a:r>
            <a:r>
              <a:rPr lang="en-US" sz="2000" dirty="0" smtClean="0"/>
              <a:t> </a:t>
            </a:r>
            <a:r>
              <a:rPr lang="en-US" sz="2000" dirty="0" err="1" smtClean="0"/>
              <a:t>Muang</a:t>
            </a:r>
            <a:r>
              <a:rPr lang="en-US" sz="2000" dirty="0" smtClean="0"/>
              <a:t> </a:t>
            </a:r>
            <a:r>
              <a:rPr lang="en-US" sz="2000" dirty="0" err="1" smtClean="0"/>
              <a:t>Grang</a:t>
            </a:r>
            <a:r>
              <a:rPr lang="en-US" sz="2000" dirty="0" smtClean="0"/>
              <a:t>" which became one of his most famous poems. He wrote the poem for his fiancé, Jun. After he returned to the palace in Bangkok he married Jun, and they had a son named Pat. It was at this time that King Rama II appointed him court poet. However, the couple were not married long, divorcing after </a:t>
            </a:r>
            <a:r>
              <a:rPr lang="en-US" sz="2000" dirty="0" err="1" smtClean="0"/>
              <a:t>Phu</a:t>
            </a:r>
            <a:r>
              <a:rPr lang="en-US" sz="2000" dirty="0" smtClean="0"/>
              <a:t> had an affair with another woman. This was the first of many marriages ending in divorce, although he later professed that the wife he had loved the most was Jun. </a:t>
            </a:r>
            <a:r>
              <a:rPr lang="en-US" sz="2000" dirty="0" err="1" smtClean="0"/>
              <a:t>Phu</a:t>
            </a:r>
            <a:r>
              <a:rPr lang="en-US" sz="2000" dirty="0" smtClean="0"/>
              <a:t> became an </a:t>
            </a:r>
            <a:r>
              <a:rPr lang="en-US" sz="2000" u="sng" dirty="0" smtClean="0">
                <a:hlinkClick r:id="rId2" tooltip="Alcoholism"/>
              </a:rPr>
              <a:t>alcoholic</a:t>
            </a:r>
            <a:r>
              <a:rPr lang="en-US" sz="2000" dirty="0" smtClean="0"/>
              <a:t>, and, around 1821, was jailed after a fight</a:t>
            </a:r>
            <a:r>
              <a:rPr lang="en-US" sz="2000" dirty="0" smtClean="0"/>
              <a:t>.</a:t>
            </a:r>
            <a:endParaRPr lang="en-US"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r>
              <a:rPr lang="en-US" dirty="0" smtClean="0"/>
              <a:t>He began the epic poem, </a:t>
            </a:r>
            <a:r>
              <a:rPr lang="en-US" i="1" u="sng" dirty="0" err="1" smtClean="0">
                <a:hlinkClick r:id="rId2"/>
              </a:rPr>
              <a:t>Phra</a:t>
            </a:r>
            <a:r>
              <a:rPr lang="en-US" i="1" u="sng" dirty="0" smtClean="0">
                <a:hlinkClick r:id="rId2"/>
              </a:rPr>
              <a:t> </a:t>
            </a:r>
            <a:r>
              <a:rPr lang="en-US" i="1" u="sng" dirty="0" err="1" smtClean="0">
                <a:hlinkClick r:id="rId2"/>
              </a:rPr>
              <a:t>Aphai</a:t>
            </a:r>
            <a:r>
              <a:rPr lang="en-US" i="1" u="sng" dirty="0" smtClean="0">
                <a:hlinkClick r:id="rId2"/>
              </a:rPr>
              <a:t> Mani</a:t>
            </a:r>
            <a:r>
              <a:rPr lang="en-US" dirty="0" smtClean="0"/>
              <a:t> in prison, and published it in installments over the next twenty years. The epic tale follows the title character, Prince </a:t>
            </a:r>
            <a:r>
              <a:rPr lang="en-US" dirty="0" err="1" smtClean="0"/>
              <a:t>Aphai</a:t>
            </a:r>
            <a:r>
              <a:rPr lang="en-US" dirty="0" smtClean="0"/>
              <a:t> Mani, a </a:t>
            </a:r>
            <a:r>
              <a:rPr lang="en-US" u="sng" dirty="0" smtClean="0">
                <a:hlinkClick r:id="rId3"/>
              </a:rPr>
              <a:t>Byronic hero</a:t>
            </a:r>
            <a:r>
              <a:rPr lang="en-US" dirty="0" smtClean="0"/>
              <a:t>, in his </a:t>
            </a:r>
            <a:r>
              <a:rPr lang="en-US" u="sng" dirty="0" smtClean="0">
                <a:hlinkClick r:id="rId4" tooltip="Romanticism"/>
              </a:rPr>
              <a:t>romantic</a:t>
            </a:r>
            <a:r>
              <a:rPr lang="en-US" dirty="0" smtClean="0"/>
              <a:t> adventures throughout ancient Thailand.</a:t>
            </a:r>
          </a:p>
          <a:p>
            <a:r>
              <a:rPr lang="en-US" dirty="0" smtClean="0"/>
              <a:t>King </a:t>
            </a:r>
            <a:r>
              <a:rPr lang="en-US" dirty="0" smtClean="0"/>
              <a:t>Rama II was so pleased with </a:t>
            </a:r>
            <a:r>
              <a:rPr lang="en-US" dirty="0" err="1" smtClean="0"/>
              <a:t>Phu's</a:t>
            </a:r>
            <a:r>
              <a:rPr lang="en-US" dirty="0" smtClean="0"/>
              <a:t> poetry that he awarded him the title of "</a:t>
            </a:r>
            <a:r>
              <a:rPr lang="en-US" dirty="0" err="1" smtClean="0"/>
              <a:t>Khun</a:t>
            </a:r>
            <a:r>
              <a:rPr lang="en-US" dirty="0" smtClean="0"/>
              <a:t>". During the reign of King Rama III, however, </a:t>
            </a:r>
            <a:r>
              <a:rPr lang="en-US" dirty="0" err="1" smtClean="0"/>
              <a:t>Phu</a:t>
            </a:r>
            <a:r>
              <a:rPr lang="en-US" dirty="0" smtClean="0"/>
              <a:t> made </a:t>
            </a:r>
            <a:r>
              <a:rPr lang="en-US" dirty="0" err="1" smtClean="0"/>
              <a:t>made</a:t>
            </a:r>
            <a:r>
              <a:rPr lang="en-US" dirty="0" smtClean="0"/>
              <a:t> the grave mistake of publicly correcting one of the king's poems, and was stripped of his title as punishment. After this disgrace, he initially entered the Buddhist priesthood, but later became a merchant.</a:t>
            </a:r>
          </a:p>
          <a:p>
            <a:r>
              <a:rPr lang="en-US" dirty="0" smtClean="0"/>
              <a:t>King Rama IV's daughter read his unfinished work </a:t>
            </a:r>
            <a:r>
              <a:rPr lang="en-US" i="1" dirty="0" err="1" smtClean="0"/>
              <a:t>Phra</a:t>
            </a:r>
            <a:r>
              <a:rPr lang="en-US" i="1" dirty="0" smtClean="0"/>
              <a:t> </a:t>
            </a:r>
            <a:r>
              <a:rPr lang="en-US" i="1" dirty="0" err="1" smtClean="0"/>
              <a:t>Aphai</a:t>
            </a:r>
            <a:r>
              <a:rPr lang="en-US" i="1" dirty="0" smtClean="0"/>
              <a:t> Mani</a:t>
            </a:r>
            <a:r>
              <a:rPr lang="en-US" dirty="0" smtClean="0"/>
              <a:t>, and asked the poet to complete it. King Rama IV appointed </a:t>
            </a:r>
            <a:r>
              <a:rPr lang="en-US" dirty="0" err="1" smtClean="0"/>
              <a:t>Phu</a:t>
            </a:r>
            <a:r>
              <a:rPr lang="en-US" dirty="0" smtClean="0"/>
              <a:t> as Director of Royal Scribes, and awarded him the title of "</a:t>
            </a:r>
            <a:r>
              <a:rPr lang="en-US" u="sng" dirty="0" err="1" smtClean="0">
                <a:hlinkClick r:id="rId5" tooltip="Phra"/>
              </a:rPr>
              <a:t>Phra</a:t>
            </a:r>
            <a:r>
              <a:rPr lang="en-US" dirty="0" smtClean="0"/>
              <a:t>". He spent the rest of life at peace until he died in 1855.</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en-US" sz="2000" b="1" i="1" dirty="0" smtClean="0"/>
              <a:t> Legacy</a:t>
            </a:r>
          </a:p>
          <a:p>
            <a:endParaRPr lang="en-US" sz="2000" b="1" i="1" dirty="0" smtClean="0"/>
          </a:p>
          <a:p>
            <a:r>
              <a:rPr lang="en-US" sz="2000" dirty="0" err="1" smtClean="0"/>
              <a:t>Phu</a:t>
            </a:r>
            <a:r>
              <a:rPr lang="en-US" sz="2000" dirty="0" smtClean="0"/>
              <a:t> left behind a legacy of poems that have become famous over time because of their description of Thai history. In 1986, the 200th anniversary of his birth, </a:t>
            </a:r>
            <a:r>
              <a:rPr lang="en-US" sz="2000" dirty="0" err="1" smtClean="0"/>
              <a:t>Phu</a:t>
            </a:r>
            <a:r>
              <a:rPr lang="en-US" sz="2000" dirty="0" smtClean="0"/>
              <a:t> was honored by </a:t>
            </a:r>
            <a:r>
              <a:rPr lang="en-US" sz="2000" u="sng" dirty="0" smtClean="0">
                <a:hlinkClick r:id="rId2"/>
              </a:rPr>
              <a:t>UNESCO</a:t>
            </a:r>
            <a:r>
              <a:rPr lang="en-US" sz="2000" dirty="0" smtClean="0"/>
              <a:t> as a great world </a:t>
            </a:r>
            <a:r>
              <a:rPr lang="en-US" sz="2000" dirty="0" smtClean="0"/>
              <a:t>poet. </a:t>
            </a:r>
            <a:r>
              <a:rPr lang="en-US" sz="2000" dirty="0" smtClean="0"/>
              <a:t>His </a:t>
            </a:r>
            <a:r>
              <a:rPr lang="en-US" sz="2000" i="1" dirty="0" err="1" smtClean="0"/>
              <a:t>Phra</a:t>
            </a:r>
            <a:r>
              <a:rPr lang="en-US" sz="2000" i="1" dirty="0" smtClean="0"/>
              <a:t> </a:t>
            </a:r>
            <a:r>
              <a:rPr lang="en-US" sz="2000" i="1" dirty="0" err="1" smtClean="0"/>
              <a:t>Aphai</a:t>
            </a:r>
            <a:r>
              <a:rPr lang="en-US" sz="2000" i="1" dirty="0" smtClean="0"/>
              <a:t> Mani</a:t>
            </a:r>
            <a:r>
              <a:rPr lang="en-US" sz="2000" dirty="0" smtClean="0"/>
              <a:t> poems describe a fantastical world, where people of all races and religions live and interact together in harmony.</a:t>
            </a:r>
          </a:p>
          <a:p>
            <a:r>
              <a:rPr lang="en-US" sz="2000" dirty="0" smtClean="0"/>
              <a:t>Recently, his literary works have been adapted in various media such as comics, films and songs. </a:t>
            </a:r>
            <a:r>
              <a:rPr lang="en-US" sz="2000" u="sng" dirty="0" smtClean="0">
                <a:hlinkClick r:id="rId3" tooltip="Cinema of Thailand"/>
              </a:rPr>
              <a:t>Thai cinema's</a:t>
            </a:r>
            <a:r>
              <a:rPr lang="en-US" sz="2000" dirty="0" smtClean="0"/>
              <a:t> first and only </a:t>
            </a:r>
            <a:r>
              <a:rPr lang="en-US" sz="2000" dirty="0" err="1" smtClean="0"/>
              <a:t>cel</a:t>
            </a:r>
            <a:r>
              <a:rPr lang="en-US" sz="2000" dirty="0" smtClean="0"/>
              <a:t>-animated cartoon feature film, </a:t>
            </a:r>
            <a:r>
              <a:rPr lang="en-US" sz="2000" i="1" u="sng" dirty="0" smtClean="0">
                <a:hlinkClick r:id="rId4"/>
              </a:rPr>
              <a:t>The Adventure of </a:t>
            </a:r>
            <a:r>
              <a:rPr lang="en-US" sz="2000" i="1" u="sng" dirty="0" err="1" smtClean="0">
                <a:hlinkClick r:id="rId4"/>
              </a:rPr>
              <a:t>Sudsakorn</a:t>
            </a:r>
            <a:r>
              <a:rPr lang="en-US" sz="2000" dirty="0" smtClean="0"/>
              <a:t> (1979), was based on a character from </a:t>
            </a:r>
            <a:r>
              <a:rPr lang="en-US" sz="2000" i="1" dirty="0" err="1" smtClean="0"/>
              <a:t>Phra</a:t>
            </a:r>
            <a:r>
              <a:rPr lang="en-US" sz="2000" i="1" dirty="0" smtClean="0"/>
              <a:t> </a:t>
            </a:r>
            <a:r>
              <a:rPr lang="en-US" sz="2000" i="1" dirty="0" err="1" smtClean="0"/>
              <a:t>Aphai</a:t>
            </a:r>
            <a:r>
              <a:rPr lang="en-US" sz="2000" i="1" dirty="0" smtClean="0"/>
              <a:t> Mani</a:t>
            </a:r>
            <a:r>
              <a:rPr lang="en-US" sz="2000" dirty="0" smtClean="0"/>
              <a:t>. It was directed by </a:t>
            </a:r>
            <a:r>
              <a:rPr lang="en-US" sz="2000" u="sng" dirty="0" err="1" smtClean="0">
                <a:hlinkClick r:id="rId5"/>
              </a:rPr>
              <a:t>Payut</a:t>
            </a:r>
            <a:r>
              <a:rPr lang="en-US" sz="2000" u="sng" dirty="0" smtClean="0">
                <a:hlinkClick r:id="rId5"/>
              </a:rPr>
              <a:t> </a:t>
            </a:r>
            <a:r>
              <a:rPr lang="en-US" sz="2000" u="sng" dirty="0" err="1" smtClean="0">
                <a:hlinkClick r:id="rId5"/>
              </a:rPr>
              <a:t>Ngaokrachang</a:t>
            </a:r>
            <a:r>
              <a:rPr lang="en-US" sz="2000" dirty="0" smtClean="0"/>
              <a:t>. A live-action version of the tale was made in 2006, titled </a:t>
            </a:r>
            <a:r>
              <a:rPr lang="en-US" sz="2000" i="1" u="sng" dirty="0" smtClean="0">
                <a:hlinkClick r:id="rId6"/>
              </a:rPr>
              <a:t>Legend of </a:t>
            </a:r>
            <a:r>
              <a:rPr lang="en-US" sz="2000" i="1" u="sng" dirty="0" err="1" smtClean="0">
                <a:hlinkClick r:id="rId6"/>
              </a:rPr>
              <a:t>Sudsakorn</a:t>
            </a:r>
            <a:r>
              <a:rPr lang="en-US" sz="2000" dirty="0" smtClean="0"/>
              <a:t>.</a:t>
            </a:r>
          </a:p>
          <a:p>
            <a:r>
              <a:rPr lang="en-US" sz="2000" dirty="0" smtClean="0"/>
              <a:t>A statue of </a:t>
            </a:r>
            <a:r>
              <a:rPr lang="en-US" sz="2000" dirty="0" err="1" smtClean="0"/>
              <a:t>Phu</a:t>
            </a:r>
            <a:r>
              <a:rPr lang="en-US" sz="2000" dirty="0" smtClean="0"/>
              <a:t> was erected in </a:t>
            </a:r>
            <a:r>
              <a:rPr lang="en-US" sz="2000" dirty="0" err="1" smtClean="0"/>
              <a:t>Klaeng</a:t>
            </a:r>
            <a:r>
              <a:rPr lang="en-US" sz="2000" dirty="0" smtClean="0"/>
              <a:t> District, </a:t>
            </a:r>
            <a:r>
              <a:rPr lang="en-US" sz="2000" u="sng" dirty="0" err="1" smtClean="0">
                <a:hlinkClick r:id="rId7"/>
              </a:rPr>
              <a:t>Rayong</a:t>
            </a:r>
            <a:r>
              <a:rPr lang="en-US" sz="2000" u="sng" dirty="0" smtClean="0">
                <a:hlinkClick r:id="rId7"/>
              </a:rPr>
              <a:t> Province</a:t>
            </a:r>
            <a:r>
              <a:rPr lang="en-US" sz="2000" dirty="0" smtClean="0"/>
              <a:t>, the birthplace of his father. His birthday, June 26, is celebrated in Thailand as </a:t>
            </a:r>
            <a:r>
              <a:rPr lang="en-US" sz="2000" i="1" dirty="0" err="1" smtClean="0"/>
              <a:t>Sunthorn</a:t>
            </a:r>
            <a:r>
              <a:rPr lang="en-US" sz="2000" i="1" dirty="0" smtClean="0"/>
              <a:t> </a:t>
            </a:r>
            <a:r>
              <a:rPr lang="en-US" sz="2000" i="1" dirty="0" err="1" smtClean="0"/>
              <a:t>Phu</a:t>
            </a:r>
            <a:r>
              <a:rPr lang="en-US" sz="2000" i="1" dirty="0" smtClean="0"/>
              <a:t> day</a:t>
            </a:r>
            <a:r>
              <a:rPr lang="en-US" sz="2000" dirty="0" smtClean="0"/>
              <a:t>.</a:t>
            </a:r>
          </a:p>
          <a:p>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813</Words>
  <Application>Microsoft Office PowerPoint</Application>
  <PresentationFormat>On-screen Show (4:3)</PresentationFormat>
  <Paragraphs>20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Phra Sunthorn Vohara, known as Sunthorn Phu,</vt:lpstr>
      <vt:lpstr>Slide 2</vt:lpstr>
      <vt:lpstr>Slide 3</vt:lpstr>
      <vt:lpstr>Slide 4</vt:lpstr>
      <vt:lpstr>Slide 5</vt:lpstr>
      <vt:lpstr>Slide 6</vt:lpstr>
    </vt:vector>
  </TitlesOfParts>
  <Company>Udomsuksa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Chao Phraya Chakri Buddha Yodfa Chulaloke [ Rama 1 ] </dc:title>
  <dc:creator>sally</dc:creator>
  <cp:lastModifiedBy>sally</cp:lastModifiedBy>
  <cp:revision>11</cp:revision>
  <dcterms:created xsi:type="dcterms:W3CDTF">2011-04-20T07:28:35Z</dcterms:created>
  <dcterms:modified xsi:type="dcterms:W3CDTF">2011-04-21T02:41:38Z</dcterms:modified>
</cp:coreProperties>
</file>