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4" autoAdjust="0"/>
    <p:restoredTop sz="90681" autoAdjust="0"/>
  </p:normalViewPr>
  <p:slideViewPr>
    <p:cSldViewPr>
      <p:cViewPr>
        <p:scale>
          <a:sx n="100" d="100"/>
          <a:sy n="100" d="100"/>
        </p:scale>
        <p:origin x="-510" y="6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27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DCBE2A-9B6A-4FDC-8327-B5B7CDE29737}" type="datetimeFigureOut">
              <a:rPr lang="en-US" smtClean="0"/>
              <a:pPr/>
              <a:t>5/4/2011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41A077-58E5-42D2-AFA0-5DACE55A46D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41A077-58E5-42D2-AFA0-5DACE55A46D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4176563-6A79-4E68-9F52-83249F2BE0BA}" type="datetimeFigureOut">
              <a:rPr lang="en-US" smtClean="0"/>
              <a:pPr/>
              <a:t>5/4/2011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DEB433C-FD3F-4FB6-A705-E5A9760DFCA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176563-6A79-4E68-9F52-83249F2BE0BA}" type="datetimeFigureOut">
              <a:rPr lang="en-US" smtClean="0"/>
              <a:pPr/>
              <a:t>5/4/2011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B433C-FD3F-4FB6-A705-E5A9760DFC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176563-6A79-4E68-9F52-83249F2BE0BA}" type="datetimeFigureOut">
              <a:rPr lang="en-US" smtClean="0"/>
              <a:pPr/>
              <a:t>5/4/2011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B433C-FD3F-4FB6-A705-E5A9760DFC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176563-6A79-4E68-9F52-83249F2BE0BA}" type="datetimeFigureOut">
              <a:rPr lang="en-US" smtClean="0"/>
              <a:pPr/>
              <a:t>5/4/2011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B433C-FD3F-4FB6-A705-E5A9760DFC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176563-6A79-4E68-9F52-83249F2BE0BA}" type="datetimeFigureOut">
              <a:rPr lang="en-US" smtClean="0"/>
              <a:pPr/>
              <a:t>5/4/2011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DEB433C-FD3F-4FB6-A705-E5A9760DFCA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176563-6A79-4E68-9F52-83249F2BE0BA}" type="datetimeFigureOut">
              <a:rPr lang="en-US" smtClean="0"/>
              <a:pPr/>
              <a:t>5/4/2011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B433C-FD3F-4FB6-A705-E5A9760DFC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176563-6A79-4E68-9F52-83249F2BE0BA}" type="datetimeFigureOut">
              <a:rPr lang="en-US" smtClean="0"/>
              <a:pPr/>
              <a:t>5/4/2011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EB433C-FD3F-4FB6-A705-E5A9760DFC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176563-6A79-4E68-9F52-83249F2BE0BA}" type="datetimeFigureOut">
              <a:rPr lang="en-US" smtClean="0"/>
              <a:pPr/>
              <a:t>5/4/2011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EB433C-FD3F-4FB6-A705-E5A9760DFC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176563-6A79-4E68-9F52-83249F2BE0BA}" type="datetimeFigureOut">
              <a:rPr lang="en-US" smtClean="0"/>
              <a:pPr/>
              <a:t>5/4/2011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EB433C-FD3F-4FB6-A705-E5A9760DFC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176563-6A79-4E68-9F52-83249F2BE0BA}" type="datetimeFigureOut">
              <a:rPr lang="en-US" smtClean="0"/>
              <a:pPr/>
              <a:t>5/4/2011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B433C-FD3F-4FB6-A705-E5A9760DFC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176563-6A79-4E68-9F52-83249F2BE0BA}" type="datetimeFigureOut">
              <a:rPr lang="en-US" smtClean="0"/>
              <a:pPr/>
              <a:t>5/4/2011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B433C-FD3F-4FB6-A705-E5A9760DFC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4176563-6A79-4E68-9F52-83249F2BE0BA}" type="datetimeFigureOut">
              <a:rPr lang="en-US" smtClean="0"/>
              <a:pPr/>
              <a:t>5/4/2011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DEB433C-FD3F-4FB6-A705-E5A9760DFCA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533400"/>
            <a:ext cx="6705600" cy="990600"/>
          </a:xfrm>
        </p:spPr>
        <p:txBody>
          <a:bodyPr>
            <a:noAutofit/>
          </a:bodyPr>
          <a:lstStyle/>
          <a:p>
            <a:r>
              <a:rPr lang="en-US" sz="6600" i="1" dirty="0" smtClean="0">
                <a:solidFill>
                  <a:srgbClr val="FF0000"/>
                </a:solidFill>
                <a:latin typeface="Brush Script MT" pitchFamily="66" charset="0"/>
              </a:rPr>
              <a:t/>
            </a:r>
            <a:br>
              <a:rPr lang="en-US" sz="6600" i="1" dirty="0" smtClean="0">
                <a:solidFill>
                  <a:srgbClr val="FF0000"/>
                </a:solidFill>
                <a:latin typeface="Brush Script MT" pitchFamily="66" charset="0"/>
              </a:rPr>
            </a:br>
            <a:r>
              <a:rPr lang="en-US" sz="7200" i="1" dirty="0" smtClean="0">
                <a:solidFill>
                  <a:srgbClr val="FF0000"/>
                </a:solidFill>
                <a:latin typeface="Brush Script MT" pitchFamily="66" charset="0"/>
              </a:rPr>
              <a:t>Fundamentals </a:t>
            </a:r>
            <a:r>
              <a:rPr lang="en-US" sz="7200" i="1" dirty="0">
                <a:solidFill>
                  <a:srgbClr val="FF0000"/>
                </a:solidFill>
                <a:latin typeface="Brush Script MT" pitchFamily="66" charset="0"/>
              </a:rPr>
              <a:t>for Success in Life</a:t>
            </a:r>
            <a:br>
              <a:rPr lang="en-US" sz="7200" i="1" dirty="0">
                <a:solidFill>
                  <a:srgbClr val="FF0000"/>
                </a:solidFill>
                <a:latin typeface="Brush Script MT" pitchFamily="66" charset="0"/>
              </a:rPr>
            </a:br>
            <a:endParaRPr lang="en-US" sz="7200" dirty="0">
              <a:solidFill>
                <a:srgbClr val="FF0000"/>
              </a:solidFill>
              <a:latin typeface="Brush Script MT" pitchFamily="66" charset="0"/>
            </a:endParaRPr>
          </a:p>
        </p:txBody>
      </p:sp>
      <p:sp>
        <p:nvSpPr>
          <p:cNvPr id="3" name="Subtitle 2"/>
          <p:cNvSpPr>
            <a:spLocks noGrp="1"/>
          </p:cNvSpPr>
          <p:nvPr>
            <p:ph type="subTitle" idx="4294967295"/>
          </p:nvPr>
        </p:nvSpPr>
        <p:spPr>
          <a:xfrm>
            <a:off x="0" y="2057400"/>
            <a:ext cx="9144000" cy="12801600"/>
          </a:xfrm>
        </p:spPr>
        <p:txBody>
          <a:bodyPr>
            <a:normAutofit/>
          </a:bodyPr>
          <a:lstStyle/>
          <a:p>
            <a:r>
              <a:rPr lang="en-US" sz="5400" b="1" i="1" dirty="0">
                <a:ln w="10160">
                  <a:solidFill>
                    <a:schemeClr val="accent1"/>
                  </a:solidFill>
                  <a:prstDash val="solid"/>
                </a:ln>
                <a:solidFill>
                  <a:srgbClr val="FFFFFF"/>
                </a:solidFill>
                <a:effectLst>
                  <a:outerShdw blurRad="38100" dist="32000" dir="5400000" algn="tl">
                    <a:srgbClr val="000000">
                      <a:alpha val="30000"/>
                    </a:srgbClr>
                  </a:outerShdw>
                </a:effectLst>
                <a:latin typeface="Algerian" pitchFamily="82" charset="0"/>
              </a:rPr>
              <a:t>1. Be Proactive</a:t>
            </a:r>
          </a:p>
          <a:p>
            <a:r>
              <a:rPr lang="en-US" sz="2000" b="1" i="1" dirty="0">
                <a:ln w="10160">
                  <a:solidFill>
                    <a:schemeClr val="accent1"/>
                  </a:solidFill>
                  <a:prstDash val="solid"/>
                </a:ln>
                <a:solidFill>
                  <a:srgbClr val="FFFFFF"/>
                </a:solidFill>
                <a:effectLst>
                  <a:outerShdw blurRad="38100" dist="32000" dir="5400000" algn="tl">
                    <a:srgbClr val="000000">
                      <a:alpha val="30000"/>
                    </a:srgbClr>
                  </a:outerShdw>
                </a:effectLst>
                <a:latin typeface="AngsanaUPC" pitchFamily="18" charset="-34"/>
                <a:cs typeface="AngsanaUPC" pitchFamily="18" charset="-34"/>
              </a:rPr>
              <a:t>Viktor Frankly said that between stimulus and response there is a gap, and within this gap lies all our freedom. Even as he was suffering immense privations in a Nazi concentration camp, he realized that he was responsible for his thoughts and actions and was not simply a bundle of conditioned responses.</a:t>
            </a:r>
          </a:p>
          <a:p>
            <a:r>
              <a:rPr lang="en-US" sz="2000" b="1" i="1" dirty="0">
                <a:ln w="10160">
                  <a:solidFill>
                    <a:schemeClr val="accent1"/>
                  </a:solidFill>
                  <a:prstDash val="solid"/>
                </a:ln>
                <a:solidFill>
                  <a:srgbClr val="FFFFFF"/>
                </a:solidFill>
                <a:effectLst>
                  <a:outerShdw blurRad="38100" dist="32000" dir="5400000" algn="tl">
                    <a:srgbClr val="000000">
                      <a:alpha val="30000"/>
                    </a:srgbClr>
                  </a:outerShdw>
                </a:effectLst>
                <a:latin typeface="AngsanaUPC" pitchFamily="18" charset="-34"/>
                <a:cs typeface="AngsanaUPC" pitchFamily="18" charset="-34"/>
              </a:rPr>
              <a:t>Like Frankly, we should strive to be the creators of our own destiny, orchestrating our experience of life. Everything starts in the mind and ripples out, so what happens around us is a reflection of our own inner world. Whether we allow our inner world to grow wild, whether we let weeds spring up and take hold or whether we cultivate a green and pleasant garden – it is all our choice: this is what it means to be proactive.</a:t>
            </a:r>
            <a:br>
              <a:rPr lang="en-US" sz="2000" b="1" i="1" dirty="0">
                <a:ln w="10160">
                  <a:solidFill>
                    <a:schemeClr val="accent1"/>
                  </a:solidFill>
                  <a:prstDash val="solid"/>
                </a:ln>
                <a:solidFill>
                  <a:srgbClr val="FFFFFF"/>
                </a:solidFill>
                <a:effectLst>
                  <a:outerShdw blurRad="38100" dist="32000" dir="5400000" algn="tl">
                    <a:srgbClr val="000000">
                      <a:alpha val="30000"/>
                    </a:srgbClr>
                  </a:outerShdw>
                </a:effectLst>
                <a:latin typeface="AngsanaUPC" pitchFamily="18" charset="-34"/>
                <a:cs typeface="AngsanaUPC" pitchFamily="18" charset="-34"/>
              </a:rPr>
            </a:br>
            <a:endParaRPr lang="en-US" sz="2000" b="1" dirty="0">
              <a:ln w="10160">
                <a:solidFill>
                  <a:schemeClr val="accent1"/>
                </a:solidFill>
                <a:prstDash val="solid"/>
              </a:ln>
              <a:solidFill>
                <a:srgbClr val="FFFFFF"/>
              </a:solidFill>
              <a:effectLst>
                <a:outerShdw blurRad="38100" dist="32000" dir="5400000" algn="tl">
                  <a:srgbClr val="000000">
                    <a:alpha val="30000"/>
                  </a:srgbClr>
                </a:outerShdw>
              </a:effectLst>
              <a:latin typeface="AngsanaUPC" pitchFamily="18" charset="-34"/>
              <a:cs typeface="AngsanaUPC" pitchFamily="18" charset="-34"/>
            </a:endParaRPr>
          </a:p>
        </p:txBody>
      </p:sp>
      <p:pic>
        <p:nvPicPr>
          <p:cNvPr id="1026" name="Picture 2" descr="C:\Program Files (x86)\Microsoft Office\MEDIA\CAGCAT10\j0292020.wmf"/>
          <p:cNvPicPr>
            <a:picLocks noChangeAspect="1" noChangeArrowheads="1"/>
          </p:cNvPicPr>
          <p:nvPr/>
        </p:nvPicPr>
        <p:blipFill>
          <a:blip r:embed="rId3"/>
          <a:srcRect/>
          <a:stretch>
            <a:fillRect/>
          </a:stretch>
        </p:blipFill>
        <p:spPr bwMode="auto">
          <a:xfrm rot="21043185">
            <a:off x="137606" y="176377"/>
            <a:ext cx="2341369" cy="1896634"/>
          </a:xfrm>
          <a:prstGeom prst="rect">
            <a:avLst/>
          </a:prstGeom>
          <a:noFill/>
        </p:spPr>
      </p:pic>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8229600" cy="1143000"/>
          </a:xfrm>
        </p:spPr>
        <p:txBody>
          <a:bodyPr>
            <a:noAutofit/>
          </a:bodyPr>
          <a:lstStyle/>
          <a:p>
            <a:r>
              <a:rPr lang="en-US" sz="6000" i="1" dirty="0" smtClean="0">
                <a:latin typeface="Algerian" pitchFamily="82" charset="0"/>
              </a:rPr>
              <a:t>2. Take Responsibility</a:t>
            </a:r>
            <a:endParaRPr lang="en-US" sz="6000" dirty="0">
              <a:latin typeface="Algerian" pitchFamily="82" charset="0"/>
            </a:endParaRPr>
          </a:p>
        </p:txBody>
      </p:sp>
      <p:sp>
        <p:nvSpPr>
          <p:cNvPr id="238593" name="Rectangle 1"/>
          <p:cNvSpPr>
            <a:spLocks noChangeArrowheads="1"/>
          </p:cNvSpPr>
          <p:nvPr/>
        </p:nvSpPr>
        <p:spPr bwMode="auto">
          <a:xfrm>
            <a:off x="0" y="2025908"/>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800" i="1" u="none" strike="noStrike" normalizeH="0" baseline="0" dirty="0" smtClean="0">
                <a:ln w="18415" cmpd="sng">
                  <a:solidFill>
                    <a:srgbClr val="FFFFFF"/>
                  </a:solidFill>
                  <a:prstDash val="solid"/>
                </a:ln>
                <a:effectLst>
                  <a:outerShdw blurRad="63500" dir="3600000" algn="tl" rotWithShape="0">
                    <a:srgbClr val="000000">
                      <a:alpha val="70000"/>
                    </a:srgbClr>
                  </a:outerShdw>
                </a:effectLst>
                <a:latin typeface="Baskerville Old Face" pitchFamily="18" charset="0"/>
                <a:ea typeface="Times New Roman" pitchFamily="18" charset="0"/>
                <a:cs typeface="Helvetica"/>
              </a:rPr>
              <a:t>Since we have the power to choose our experience, we also need to accept responsibility for this. Perhaps not that everything that comes our way is a direct result of our own thinking (though some might say it is) but what we attract into our life is, largely, a reflection of our thinking. Much of this occurs on a subconscious level, but the subconscious takes its lead from the thinking mind, so changing our thoughts will change our world, and we are responsible for this.</a:t>
            </a:r>
            <a:endParaRPr kumimoji="0" lang="en-US" sz="2800" i="0" u="none" strike="noStrike" normalizeH="0" baseline="0" dirty="0" smtClean="0">
              <a:ln w="18415" cmpd="sng">
                <a:solidFill>
                  <a:srgbClr val="FFFFFF"/>
                </a:solidFill>
                <a:prstDash val="solid"/>
              </a:ln>
              <a:effectLst>
                <a:outerShdw blurRad="63500" dir="3600000" algn="tl" rotWithShape="0">
                  <a:srgbClr val="000000">
                    <a:alpha val="70000"/>
                  </a:srgbClr>
                </a:outerShdw>
              </a:effectLst>
              <a:latin typeface="Baskerville Old Fac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800" i="1" u="none" strike="noStrike" normalizeH="0" baseline="0" dirty="0" smtClean="0">
                <a:ln w="18415" cmpd="sng">
                  <a:solidFill>
                    <a:srgbClr val="FFFFFF"/>
                  </a:solidFill>
                  <a:prstDash val="solid"/>
                </a:ln>
                <a:effectLst>
                  <a:outerShdw blurRad="63500" dir="3600000" algn="tl" rotWithShape="0">
                    <a:srgbClr val="000000">
                      <a:alpha val="70000"/>
                    </a:srgbClr>
                  </a:outerShdw>
                </a:effectLst>
                <a:latin typeface="Baskerville Old Face" pitchFamily="18" charset="0"/>
                <a:ea typeface="Times New Roman" pitchFamily="18" charset="0"/>
                <a:cs typeface="Helvetica"/>
              </a:rPr>
              <a:t>Our behavior is a natural outcome of our mental images, and so we tolerate in others. If we allow others to ride roughshod over us, then we have ourselves to blame.</a:t>
            </a:r>
            <a:endParaRPr kumimoji="0" lang="en-US" sz="2800" i="0" u="none" strike="noStrike" normalizeH="0" baseline="0" dirty="0" smtClean="0">
              <a:ln w="18415" cmpd="sng">
                <a:solidFill>
                  <a:srgbClr val="FFFFFF"/>
                </a:solidFill>
                <a:prstDash val="solid"/>
              </a:ln>
              <a:effectLst>
                <a:outerShdw blurRad="63500" dir="3600000" algn="tl" rotWithShape="0">
                  <a:srgbClr val="000000">
                    <a:alpha val="70000"/>
                  </a:srgbClr>
                </a:outerShdw>
              </a:effectLst>
              <a:latin typeface="Baskerville Old Face" pitchFamily="18" charset="0"/>
              <a:cs typeface="Arial" pitchFamily="34" charset="0"/>
            </a:endParaRPr>
          </a:p>
        </p:txBody>
      </p:sp>
      <p:pic>
        <p:nvPicPr>
          <p:cNvPr id="238595" name="Picture 3" descr="C:\Program Files (x86)\Microsoft Office\MEDIA\CAGCAT10\j0233018.wmf"/>
          <p:cNvPicPr>
            <a:picLocks noChangeAspect="1" noChangeArrowheads="1"/>
          </p:cNvPicPr>
          <p:nvPr/>
        </p:nvPicPr>
        <p:blipFill>
          <a:blip r:embed="rId2"/>
          <a:srcRect/>
          <a:stretch>
            <a:fillRect/>
          </a:stretch>
        </p:blipFill>
        <p:spPr bwMode="auto">
          <a:xfrm rot="20951311">
            <a:off x="694953" y="158515"/>
            <a:ext cx="1869865" cy="189945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9327" y="228600"/>
            <a:ext cx="7574673" cy="1706562"/>
          </a:xfrm>
        </p:spPr>
        <p:txBody>
          <a:bodyPr>
            <a:noAutofit/>
          </a:bodyPr>
          <a:lstStyle/>
          <a:p>
            <a:r>
              <a:rPr lang="en-US" sz="5400" i="1" dirty="0" smtClean="0">
                <a:solidFill>
                  <a:srgbClr val="FFFF00"/>
                </a:solidFill>
                <a:effectLst>
                  <a:outerShdw blurRad="38100" dist="38100" dir="2700000" algn="tl">
                    <a:srgbClr val="000000">
                      <a:alpha val="43137"/>
                    </a:srgbClr>
                  </a:outerShdw>
                </a:effectLst>
                <a:latin typeface="Magneto" pitchFamily="82" charset="0"/>
              </a:rPr>
              <a:t>3. Be a Good Leader</a:t>
            </a:r>
            <a:r>
              <a:rPr lang="en-US" sz="3600" i="1" dirty="0" smtClean="0">
                <a:effectLst>
                  <a:outerShdw blurRad="38100" dist="38100" dir="2700000" algn="tl">
                    <a:srgbClr val="000000">
                      <a:alpha val="43137"/>
                    </a:srgbClr>
                  </a:outerShdw>
                </a:effectLst>
              </a:rPr>
              <a:t/>
            </a:r>
            <a:br>
              <a:rPr lang="en-US" sz="3600" i="1" dirty="0" smtClean="0">
                <a:effectLst>
                  <a:outerShdw blurRad="38100" dist="38100" dir="2700000" algn="tl">
                    <a:srgbClr val="000000">
                      <a:alpha val="43137"/>
                    </a:srgbClr>
                  </a:outerShdw>
                </a:effectLst>
              </a:rPr>
            </a:br>
            <a:endParaRPr lang="en-US" sz="3600" i="1" dirty="0">
              <a:effectLst>
                <a:outerShdw blurRad="38100" dist="38100" dir="2700000" algn="tl">
                  <a:srgbClr val="000000">
                    <a:alpha val="43137"/>
                  </a:srgbClr>
                </a:outerShdw>
              </a:effectLst>
            </a:endParaRPr>
          </a:p>
        </p:txBody>
      </p:sp>
      <p:sp>
        <p:nvSpPr>
          <p:cNvPr id="239617" name="Rectangle 1"/>
          <p:cNvSpPr>
            <a:spLocks noChangeArrowheads="1"/>
          </p:cNvSpPr>
          <p:nvPr/>
        </p:nvSpPr>
        <p:spPr bwMode="auto">
          <a:xfrm>
            <a:off x="0" y="167640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i="1" u="none" strike="noStrike" cap="none" normalizeH="0" baseline="0" dirty="0" smtClean="0">
                <a:ln>
                  <a:noFill/>
                </a:ln>
                <a:solidFill>
                  <a:schemeClr val="tx2">
                    <a:lumMod val="90000"/>
                  </a:schemeClr>
                </a:solidFill>
                <a:effectLst>
                  <a:outerShdw blurRad="38100" dist="38100" dir="2700000" algn="tl">
                    <a:srgbClr val="000000">
                      <a:alpha val="43137"/>
                    </a:srgbClr>
                  </a:outerShdw>
                </a:effectLst>
                <a:latin typeface="Arial Rounded MT Bold" pitchFamily="34" charset="0"/>
                <a:ea typeface="Times New Roman" pitchFamily="18" charset="0"/>
                <a:cs typeface="Helvetica"/>
              </a:rPr>
              <a:t>We cannot be effective in any area of life unless we have good are responsible for our behavior too, and also for the behavior we </a:t>
            </a:r>
            <a:endParaRPr kumimoji="0" lang="en-US" sz="2000" i="0" u="none" strike="noStrike" cap="none" normalizeH="0" baseline="0" dirty="0" smtClean="0">
              <a:ln>
                <a:noFill/>
              </a:ln>
              <a:solidFill>
                <a:schemeClr val="tx2">
                  <a:lumMod val="90000"/>
                </a:schemeClr>
              </a:solidFill>
              <a:effectLst>
                <a:outerShdw blurRad="38100" dist="38100" dir="2700000" algn="tl">
                  <a:srgbClr val="000000">
                    <a:alpha val="43137"/>
                  </a:srgbClr>
                </a:outerShdw>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i="1" u="none" strike="noStrike" cap="none" normalizeH="0" baseline="0" dirty="0" smtClean="0">
                <a:ln>
                  <a:noFill/>
                </a:ln>
                <a:solidFill>
                  <a:schemeClr val="tx2">
                    <a:lumMod val="90000"/>
                  </a:schemeClr>
                </a:solidFill>
                <a:effectLst>
                  <a:outerShdw blurRad="38100" dist="38100" dir="2700000" algn="tl">
                    <a:srgbClr val="000000">
                      <a:alpha val="43137"/>
                    </a:srgbClr>
                  </a:outerShdw>
                </a:effectLst>
                <a:latin typeface="Arial Rounded MT Bold" pitchFamily="34" charset="0"/>
                <a:ea typeface="Times New Roman" pitchFamily="18" charset="0"/>
                <a:cs typeface="Helvetica"/>
              </a:rPr>
              <a:t>leadership skills. Leadership is an art and each of us needs to find our own approach to it. Primarily, we need to understand how to lead ourselves, and this means having a compass, a direction which guides all our actions. This compass often takes the form of a personal mission statement, a document spelling out the values we live by.</a:t>
            </a:r>
            <a:endParaRPr kumimoji="0" lang="en-US" sz="2000" i="0" u="none" strike="noStrike" cap="none" normalizeH="0" baseline="0" dirty="0" smtClean="0">
              <a:ln>
                <a:noFill/>
              </a:ln>
              <a:solidFill>
                <a:schemeClr val="tx2">
                  <a:lumMod val="90000"/>
                </a:schemeClr>
              </a:solidFill>
              <a:effectLst>
                <a:outerShdw blurRad="38100" dist="38100" dir="2700000" algn="tl">
                  <a:srgbClr val="000000">
                    <a:alpha val="43137"/>
                  </a:srgbClr>
                </a:outerShdw>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i="1" u="none" strike="noStrike" cap="none" normalizeH="0" baseline="0" dirty="0" smtClean="0">
                <a:ln>
                  <a:noFill/>
                </a:ln>
                <a:solidFill>
                  <a:schemeClr val="tx2">
                    <a:lumMod val="90000"/>
                  </a:schemeClr>
                </a:solidFill>
                <a:effectLst>
                  <a:outerShdw blurRad="38100" dist="38100" dir="2700000" algn="tl">
                    <a:srgbClr val="000000">
                      <a:alpha val="43137"/>
                    </a:srgbClr>
                  </a:outerShdw>
                </a:effectLst>
                <a:latin typeface="Arial Rounded MT Bold" pitchFamily="34" charset="0"/>
                <a:ea typeface="Times New Roman" pitchFamily="18" charset="0"/>
                <a:cs typeface="Helvetica"/>
              </a:rPr>
              <a:t>As we lead others, whether as parents, bosses, in families or organizations of which we are a part, we need first and foremost to lead by example, making it clear what our values are and that we live by them. Any inconsistency in our professed values and our behavior will be spotted, seen through and will ruin our effectiveness. Personal complicity and double standards are the nails in the coffin of our ability to lead.</a:t>
            </a:r>
            <a:endParaRPr kumimoji="0" lang="en-US" sz="2000" i="0" u="none" strike="noStrike" cap="none" normalizeH="0" baseline="0" dirty="0" smtClean="0">
              <a:ln>
                <a:noFill/>
              </a:ln>
              <a:solidFill>
                <a:schemeClr val="tx2">
                  <a:lumMod val="90000"/>
                </a:schemeClr>
              </a:solidFill>
              <a:effectLst>
                <a:outerShdw blurRad="38100" dist="38100" dir="2700000" algn="tl">
                  <a:srgbClr val="000000">
                    <a:alpha val="43137"/>
                  </a:srgbClr>
                </a:outerShdw>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i="1" u="none" strike="noStrike" cap="none" normalizeH="0" baseline="0" dirty="0" smtClean="0">
                <a:ln>
                  <a:noFill/>
                </a:ln>
                <a:solidFill>
                  <a:schemeClr val="tx2">
                    <a:lumMod val="90000"/>
                  </a:schemeClr>
                </a:solidFill>
                <a:effectLst>
                  <a:outerShdw blurRad="38100" dist="38100" dir="2700000" algn="tl">
                    <a:srgbClr val="000000">
                      <a:alpha val="43137"/>
                    </a:srgbClr>
                  </a:outerShdw>
                </a:effectLst>
                <a:latin typeface="Arial Rounded MT Bold" pitchFamily="34" charset="0"/>
                <a:ea typeface="Times New Roman" pitchFamily="18" charset="0"/>
                <a:cs typeface="Helvetica"/>
              </a:rPr>
              <a:t>A good leader will lead quietly and subtly, from the rear, without fuss, without fanfare. In the words of the Tao Te Ching,</a:t>
            </a:r>
            <a:endParaRPr kumimoji="0" lang="en-US" sz="2000" i="0" u="none" strike="noStrike" cap="none" normalizeH="0" baseline="0" dirty="0" smtClean="0">
              <a:ln>
                <a:noFill/>
              </a:ln>
              <a:solidFill>
                <a:schemeClr val="tx2">
                  <a:lumMod val="90000"/>
                </a:schemeClr>
              </a:solidFill>
              <a:effectLst>
                <a:outerShdw blurRad="38100" dist="38100" dir="2700000" algn="tl">
                  <a:srgbClr val="000000">
                    <a:alpha val="43137"/>
                  </a:srgbClr>
                </a:outerShdw>
              </a:effectLst>
              <a:latin typeface="Arial Rounded MT Bold" pitchFamily="34" charset="0"/>
              <a:cs typeface="Arial" pitchFamily="34" charset="0"/>
            </a:endParaRPr>
          </a:p>
        </p:txBody>
      </p:sp>
      <p:pic>
        <p:nvPicPr>
          <p:cNvPr id="239619" name="Picture 3" descr="C:\Program Files (x86)\Microsoft Office\MEDIA\CAGCAT10\j0300912.wmf"/>
          <p:cNvPicPr>
            <a:picLocks noChangeAspect="1" noChangeArrowheads="1"/>
          </p:cNvPicPr>
          <p:nvPr/>
        </p:nvPicPr>
        <p:blipFill>
          <a:blip r:embed="rId2"/>
          <a:srcRect/>
          <a:stretch>
            <a:fillRect/>
          </a:stretch>
        </p:blipFill>
        <p:spPr bwMode="auto">
          <a:xfrm>
            <a:off x="304800" y="0"/>
            <a:ext cx="1929061" cy="161174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1" name="Rectangle 1"/>
          <p:cNvSpPr>
            <a:spLocks noChangeArrowheads="1"/>
          </p:cNvSpPr>
          <p:nvPr/>
        </p:nvSpPr>
        <p:spPr bwMode="auto">
          <a:xfrm rot="21189770">
            <a:off x="236251" y="842032"/>
            <a:ext cx="9295733"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t>A good soldier does not inspire fear;</a:t>
            </a:r>
            <a:b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br>
            <a: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t>A good fighter does not display aggression;</a:t>
            </a:r>
            <a:b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br>
            <a: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t>A good conqueror does not engage in battle;</a:t>
            </a:r>
            <a:b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br>
            <a: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t>A good leader does not exercise authority.</a:t>
            </a:r>
            <a:endParaRPr kumimoji="0" lang="en-US" sz="3600" b="1" i="0"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t>This is the value of unimportance;</a:t>
            </a:r>
            <a:b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br>
            <a: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t>This is how to win the cooperation of others;</a:t>
            </a:r>
            <a:b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br>
            <a:r>
              <a:rPr kumimoji="0" lang="en-US" sz="3600" b="1" i="1"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ea typeface="Times New Roman" pitchFamily="18" charset="0"/>
                <a:cs typeface="Helvetica"/>
              </a:rPr>
              <a:t>This to how to build the same harmony that is in nature.’</a:t>
            </a:r>
            <a:endParaRPr kumimoji="0" lang="en-US" sz="3600" b="1" i="0" u="none" strike="noStrike" spc="100" normalizeH="0" baseline="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Monotype Corsiva" pitchFamily="66"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1676400"/>
          </a:xfrm>
        </p:spPr>
        <p:txBody>
          <a:bodyPr>
            <a:noAutofit/>
          </a:bodyPr>
          <a:lstStyle/>
          <a:p>
            <a:r>
              <a:rPr lang="en-US" sz="4800" i="1" dirty="0" smtClean="0">
                <a:latin typeface="Magneto" pitchFamily="82" charset="0"/>
              </a:rPr>
              <a:t>Don’t Let Fear </a:t>
            </a:r>
            <a:r>
              <a:rPr lang="en-US" sz="4800" i="1" dirty="0" smtClean="0">
                <a:latin typeface="Magneto" pitchFamily="82" charset="0"/>
              </a:rPr>
              <a:t>to </a:t>
            </a:r>
            <a:r>
              <a:rPr lang="en-US" sz="4800" i="1" dirty="0" smtClean="0">
                <a:solidFill>
                  <a:srgbClr val="FFFF00"/>
                </a:solidFill>
                <a:latin typeface="Magneto" pitchFamily="82" charset="0"/>
              </a:rPr>
              <a:t>Stop</a:t>
            </a:r>
            <a:r>
              <a:rPr lang="en-US" sz="4800" i="1" dirty="0" smtClean="0">
                <a:latin typeface="Magneto" pitchFamily="82" charset="0"/>
              </a:rPr>
              <a:t> </a:t>
            </a:r>
            <a:r>
              <a:rPr lang="en-US" sz="4800" i="1" dirty="0" smtClean="0">
                <a:latin typeface="Magneto" pitchFamily="82" charset="0"/>
              </a:rPr>
              <a:t>You</a:t>
            </a:r>
            <a:endParaRPr lang="en-US" sz="4800" dirty="0">
              <a:latin typeface="Magneto" pitchFamily="82" charset="0"/>
            </a:endParaRPr>
          </a:p>
        </p:txBody>
      </p:sp>
      <p:sp>
        <p:nvSpPr>
          <p:cNvPr id="241665" name="Rectangle 1"/>
          <p:cNvSpPr>
            <a:spLocks noChangeArrowheads="1"/>
          </p:cNvSpPr>
          <p:nvPr/>
        </p:nvSpPr>
        <p:spPr bwMode="auto">
          <a:xfrm>
            <a:off x="0" y="1533465"/>
            <a:ext cx="9144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I love the movies of M Night Shyamalan. My favorite is The Village. The film is about facing the fears that haunt us and realizing that, when we do so, they disappear </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 nothing is as it seems. I heard once (though I can</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t remember where) that the most commonly given command in the Bible is</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 ‘</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do not be afraid.</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endParaRPr kumimoji="0" lang="en-US" sz="2000" b="1" i="0"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Whenever we grow, there is fear. Whenever we do something new, there is fear. Whenever we push ourselves to new heights or expand our comfort zone, there is fear. This is the nature of life. Life is always moving </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 either we are moving forward, growing, or we are moving back, dying. We have a choice </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 we can either grow or we can die. Growth and fear go hand in hand. It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s part of a package, and if we fail to embrace the whole package, we will die.</a:t>
            </a:r>
            <a:endParaRPr kumimoji="0" lang="en-US" sz="2000" b="1" i="0"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Don</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t fear failure </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 failure is inevitable and necessary. Look at the life of any successful person and you will see a litany of failure. This failure is the foundation of success, so long as we learn from it.</a:t>
            </a:r>
            <a:endParaRPr kumimoji="0" lang="en-US" sz="2000" b="1" i="0"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Don</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t fear other people. They are as vulnerable and as beautiful as you are </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 only sometimes they lash out in various ways to protect themselves. Everyone is doing their best, so be gentle on other people and don</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libri"/>
                <a:ea typeface="Times New Roman" pitchFamily="18" charset="0"/>
                <a:cs typeface="Helvetica"/>
              </a:rPr>
              <a:t>’</a:t>
            </a:r>
            <a:r>
              <a:rPr kumimoji="0" lang="en-US" sz="2000" b="1" i="1"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Cambria" pitchFamily="18" charset="0"/>
                <a:ea typeface="Times New Roman" pitchFamily="18" charset="0"/>
                <a:cs typeface="Helvetica"/>
              </a:rPr>
              <a:t>t be scared of them.</a:t>
            </a:r>
            <a:endParaRPr kumimoji="0" lang="en-US" sz="2000" b="1" i="0" u="none" strike="noStrike" cap="none" normalizeH="0" baseline="0" dirty="0" smtClean="0">
              <a:ln>
                <a:noFill/>
              </a:ln>
              <a:solidFill>
                <a:schemeClr val="accent6">
                  <a:lumMod val="60000"/>
                  <a:lumOff val="40000"/>
                </a:schemeClr>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Rectangle 1"/>
          <p:cNvSpPr>
            <a:spLocks noChangeArrowheads="1"/>
          </p:cNvSpPr>
          <p:nvPr/>
        </p:nvSpPr>
        <p:spPr bwMode="auto">
          <a:xfrm>
            <a:off x="0" y="304800"/>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7200" b="1" i="1"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lgerian" pitchFamily="82" charset="0"/>
                <a:ea typeface="Times New Roman" pitchFamily="18" charset="0"/>
                <a:cs typeface="Times New Roman" pitchFamily="18" charset="0"/>
              </a:rPr>
              <a:t>When you face your </a:t>
            </a:r>
            <a:r>
              <a:rPr kumimoji="0" lang="en-US" sz="7200" b="1" i="1"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lgerian" pitchFamily="82" charset="0"/>
                <a:ea typeface="Times New Roman" pitchFamily="18" charset="0"/>
                <a:cs typeface="Times New Roman" pitchFamily="18" charset="0"/>
              </a:rPr>
              <a:t>fears</a:t>
            </a:r>
            <a:r>
              <a:rPr kumimoji="0" lang="en-US" sz="7200" b="1" i="1"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lgerian" pitchFamily="82" charset="0"/>
                <a:ea typeface="Times New Roman" pitchFamily="18" charset="0"/>
                <a:cs typeface="Times New Roman" pitchFamily="18" charset="0"/>
              </a:rPr>
              <a:t>, they will vanish like smoke.</a:t>
            </a:r>
            <a:endParaRPr kumimoji="0" lang="en-US" sz="72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lgerian" pitchFamily="82"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6934200" cy="1782762"/>
          </a:xfrm>
        </p:spPr>
        <p:txBody>
          <a:bodyPr>
            <a:noAutofit/>
          </a:bodyPr>
          <a:lstStyle/>
          <a:p>
            <a:r>
              <a:rPr lang="en-US" sz="6600" i="1" u="sng" dirty="0" smtClean="0">
                <a:solidFill>
                  <a:srgbClr val="92D050"/>
                </a:solidFill>
                <a:latin typeface="Matura MT Script Capitals" pitchFamily="66" charset="0"/>
              </a:rPr>
              <a:t>5. Never Stop Learning</a:t>
            </a:r>
            <a:endParaRPr lang="en-US" sz="6600" i="1" u="sng" dirty="0">
              <a:solidFill>
                <a:srgbClr val="92D050"/>
              </a:solidFill>
              <a:latin typeface="Matura MT Script Capitals" pitchFamily="66" charset="0"/>
            </a:endParaRPr>
          </a:p>
        </p:txBody>
      </p:sp>
      <p:sp>
        <p:nvSpPr>
          <p:cNvPr id="243713" name="Rectangle 1"/>
          <p:cNvSpPr>
            <a:spLocks noChangeArrowheads="1"/>
          </p:cNvSpPr>
          <p:nvPr/>
        </p:nvSpPr>
        <p:spPr bwMode="auto">
          <a:xfrm>
            <a:off x="0" y="205740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2">
                    <a:lumMod val="10000"/>
                  </a:schemeClr>
                </a:solidFill>
                <a:effectLst>
                  <a:outerShdw blurRad="38100" dist="38100" dir="2700000" algn="tl">
                    <a:srgbClr val="000000">
                      <a:alpha val="43137"/>
                    </a:srgbClr>
                  </a:outerShdw>
                </a:effectLst>
                <a:latin typeface="Calisto MT" pitchFamily="18" charset="0"/>
                <a:ea typeface="Times New Roman" pitchFamily="18" charset="0"/>
                <a:cs typeface="Helvetica" charset="0"/>
              </a:rPr>
              <a:t>I have come to the conclusion that learning is the fundamental activity in a successful and purposeful life. If we fail to learn, we fail to grow, and this means that we die. Life gives us endless opportunities to learn, and the more difficult the situation, the more we are likely to learn.</a:t>
            </a:r>
            <a:endParaRPr kumimoji="0" lang="en-US" sz="2800" b="0" i="0" u="none" strike="noStrike" cap="none" normalizeH="0" baseline="0" dirty="0" smtClean="0">
              <a:ln>
                <a:noFill/>
              </a:ln>
              <a:solidFill>
                <a:schemeClr val="tx2">
                  <a:lumMod val="10000"/>
                </a:schemeClr>
              </a:solidFill>
              <a:effectLst>
                <a:outerShdw blurRad="38100" dist="38100" dir="2700000" algn="tl">
                  <a:srgbClr val="000000">
                    <a:alpha val="43137"/>
                  </a:srgbClr>
                </a:outerShdw>
              </a:effectLst>
              <a:latin typeface="Calisto MT"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2">
                    <a:lumMod val="10000"/>
                  </a:schemeClr>
                </a:solidFill>
                <a:effectLst>
                  <a:outerShdw blurRad="38100" dist="38100" dir="2700000" algn="tl">
                    <a:srgbClr val="000000">
                      <a:alpha val="43137"/>
                    </a:srgbClr>
                  </a:outerShdw>
                </a:effectLst>
                <a:latin typeface="Calisto MT" pitchFamily="18" charset="0"/>
                <a:ea typeface="Times New Roman" pitchFamily="18" charset="0"/>
                <a:cs typeface="Helvetica" charset="0"/>
              </a:rPr>
              <a:t>We can learn from other people, especially difficult ones – they are like angels sent from heaven to teach us about ourselves. We can learn from the things happening around us. And most of all, we can learn by watching ourselves, seeing how we react and reflecting deeply on what moves us.</a:t>
            </a:r>
            <a:endParaRPr kumimoji="0" lang="en-US" sz="2800" b="0" i="0" u="none" strike="noStrike" cap="none" normalizeH="0" baseline="0" dirty="0" smtClean="0">
              <a:ln>
                <a:noFill/>
              </a:ln>
              <a:solidFill>
                <a:schemeClr val="tx2">
                  <a:lumMod val="10000"/>
                </a:schemeClr>
              </a:solidFill>
              <a:effectLst>
                <a:outerShdw blurRad="38100" dist="38100" dir="2700000" algn="tl">
                  <a:srgbClr val="000000">
                    <a:alpha val="43137"/>
                  </a:srgbClr>
                </a:outerShdw>
              </a:effectLst>
              <a:latin typeface="Calisto MT" pitchFamily="18" charset="0"/>
              <a:cs typeface="Arial" pitchFamily="34" charset="0"/>
            </a:endParaRPr>
          </a:p>
        </p:txBody>
      </p:sp>
      <p:pic>
        <p:nvPicPr>
          <p:cNvPr id="2050" name="Picture 2" descr="http://t2.gstatic.com/images?q=tbn:ANd9GcSava6ZfIDH4qQCwytf9Mq5t24tzaZ8kV8txXHSv5CsfBHRbNHtKA&amp;t=1"/>
          <p:cNvPicPr>
            <a:picLocks noChangeAspect="1" noChangeArrowheads="1"/>
          </p:cNvPicPr>
          <p:nvPr/>
        </p:nvPicPr>
        <p:blipFill>
          <a:blip r:embed="rId2"/>
          <a:srcRect/>
          <a:stretch>
            <a:fillRect/>
          </a:stretch>
        </p:blipFill>
        <p:spPr bwMode="auto">
          <a:xfrm rot="21351000">
            <a:off x="521802" y="212360"/>
            <a:ext cx="1724025" cy="184785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7" name="Rectangle 1"/>
          <p:cNvSpPr>
            <a:spLocks noChangeArrowheads="1"/>
          </p:cNvSpPr>
          <p:nvPr/>
        </p:nvSpPr>
        <p:spPr bwMode="auto">
          <a:xfrm>
            <a:off x="152400" y="1905000"/>
            <a:ext cx="89916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5400" b="1" i="1" u="none" strike="noStrike" cap="none" normalizeH="0" baseline="0" dirty="0" smtClean="0">
                <a:ln>
                  <a:noFill/>
                </a:ln>
                <a:solidFill>
                  <a:srgbClr val="FF0000"/>
                </a:solidFill>
                <a:effectLst>
                  <a:outerShdw blurRad="38100" dist="38100" dir="2700000" algn="tl">
                    <a:srgbClr val="000000">
                      <a:alpha val="43137"/>
                    </a:srgbClr>
                  </a:outerShdw>
                </a:effectLst>
                <a:latin typeface="Calisto MT" pitchFamily="18" charset="0"/>
                <a:ea typeface="Times New Roman" pitchFamily="18" charset="0"/>
                <a:cs typeface="Helvetica"/>
              </a:rPr>
              <a:t>These five activities, if they can become habits, will lead to success in all areas of life. They are not a quick fix, but are the foundation of a life lived well.</a:t>
            </a:r>
            <a:endParaRPr kumimoji="0" lang="en-US" sz="5400" b="1" i="1" u="none" strike="noStrike" cap="none" normalizeH="0" baseline="0" dirty="0" smtClean="0">
              <a:ln>
                <a:noFill/>
              </a:ln>
              <a:solidFill>
                <a:srgbClr val="FF0000"/>
              </a:solidFill>
              <a:effectLst>
                <a:outerShdw blurRad="38100" dist="38100" dir="2700000" algn="tl">
                  <a:srgbClr val="000000">
                    <a:alpha val="43137"/>
                  </a:srgbClr>
                </a:outerShdw>
              </a:effectLst>
              <a:latin typeface="Calisto MT" pitchFamily="18" charset="0"/>
              <a:cs typeface="Arial" pitchFamily="34" charset="0"/>
            </a:endParaRPr>
          </a:p>
        </p:txBody>
      </p:sp>
      <p:pic>
        <p:nvPicPr>
          <p:cNvPr id="244738" name="Picture 2" descr="C:\Program Files (x86)\Microsoft Office\MEDIA\CAGCAT10\j0299125.wmf"/>
          <p:cNvPicPr>
            <a:picLocks noChangeAspect="1" noChangeArrowheads="1"/>
          </p:cNvPicPr>
          <p:nvPr/>
        </p:nvPicPr>
        <p:blipFill>
          <a:blip r:embed="rId2"/>
          <a:srcRect/>
          <a:stretch>
            <a:fillRect/>
          </a:stretch>
        </p:blipFill>
        <p:spPr bwMode="auto">
          <a:xfrm rot="21217902">
            <a:off x="2533335" y="87404"/>
            <a:ext cx="1676400" cy="1805026"/>
          </a:xfrm>
          <a:prstGeom prst="rect">
            <a:avLst/>
          </a:prstGeom>
          <a:noFill/>
        </p:spPr>
      </p:pic>
      <p:pic>
        <p:nvPicPr>
          <p:cNvPr id="244740" name="Picture 4" descr="C:\Program Files (x86)\Microsoft Office\MEDIA\CAGCAT10\j0222015.wmf"/>
          <p:cNvPicPr>
            <a:picLocks noChangeAspect="1" noChangeArrowheads="1"/>
          </p:cNvPicPr>
          <p:nvPr/>
        </p:nvPicPr>
        <p:blipFill>
          <a:blip r:embed="rId3"/>
          <a:srcRect/>
          <a:stretch>
            <a:fillRect/>
          </a:stretch>
        </p:blipFill>
        <p:spPr bwMode="auto">
          <a:xfrm>
            <a:off x="381000" y="0"/>
            <a:ext cx="2057400" cy="2064797"/>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745</Words>
  <Application>Microsoft Office PowerPoint</Application>
  <PresentationFormat>On-screen Show (4:3)</PresentationFormat>
  <Paragraphs>25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 Fundamentals for Success in Life </vt:lpstr>
      <vt:lpstr>2. Take Responsibility</vt:lpstr>
      <vt:lpstr>3. Be a Good Leader </vt:lpstr>
      <vt:lpstr>Slide 4</vt:lpstr>
      <vt:lpstr>Don’t Let Fear to Stop You</vt:lpstr>
      <vt:lpstr>Slide 6</vt:lpstr>
      <vt:lpstr>5. Never Stop Learning</vt:lpstr>
      <vt:lpstr>Slide 8</vt:lpstr>
    </vt:vector>
  </TitlesOfParts>
  <Company>Symphony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for Success in Life</dc:title>
  <dc:creator>microsoft</dc:creator>
  <cp:lastModifiedBy>cs</cp:lastModifiedBy>
  <cp:revision>21</cp:revision>
  <dcterms:created xsi:type="dcterms:W3CDTF">2011-05-04T23:14:23Z</dcterms:created>
  <dcterms:modified xsi:type="dcterms:W3CDTF">2011-05-04T05:18:50Z</dcterms:modified>
</cp:coreProperties>
</file>