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7"/>
  </p:notesMasterIdLst>
  <p:sldIdLst>
    <p:sldId id="293" r:id="rId2"/>
    <p:sldId id="294" r:id="rId3"/>
    <p:sldId id="295" r:id="rId4"/>
    <p:sldId id="296" r:id="rId5"/>
    <p:sldId id="297" r:id="rId6"/>
    <p:sldId id="298" r:id="rId7"/>
    <p:sldId id="299" r:id="rId8"/>
    <p:sldId id="300" r:id="rId9"/>
    <p:sldId id="301" r:id="rId10"/>
    <p:sldId id="303" r:id="rId11"/>
    <p:sldId id="302" r:id="rId12"/>
    <p:sldId id="278" r:id="rId13"/>
    <p:sldId id="279" r:id="rId14"/>
    <p:sldId id="258" r:id="rId15"/>
    <p:sldId id="259" r:id="rId16"/>
    <p:sldId id="260" r:id="rId17"/>
    <p:sldId id="261" r:id="rId18"/>
    <p:sldId id="257" r:id="rId19"/>
    <p:sldId id="263" r:id="rId20"/>
    <p:sldId id="267" r:id="rId21"/>
    <p:sldId id="268" r:id="rId22"/>
    <p:sldId id="269" r:id="rId23"/>
    <p:sldId id="270" r:id="rId24"/>
    <p:sldId id="271" r:id="rId25"/>
    <p:sldId id="274"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34555" autoAdjust="0"/>
    <p:restoredTop sz="86343" autoAdjust="0"/>
  </p:normalViewPr>
  <p:slideViewPr>
    <p:cSldViewPr>
      <p:cViewPr varScale="1">
        <p:scale>
          <a:sx n="87" d="100"/>
          <a:sy n="87" d="100"/>
        </p:scale>
        <p:origin x="-870"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9" d="100"/>
        <a:sy n="69" d="100"/>
      </p:scale>
      <p:origin x="0" y="8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2662FB-4A9C-44DE-B98B-7A7926131146}" type="datetimeFigureOut">
              <a:rPr lang="en-IN" smtClean="0"/>
              <a:t>08-05-2011</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085FBE-0950-4B69-890B-189147980D4C}" type="slidenum">
              <a:rPr lang="en-IN" smtClean="0"/>
              <a:t>‹#›</a:t>
            </a:fld>
            <a:endParaRPr lang="en-IN"/>
          </a:p>
        </p:txBody>
      </p:sp>
    </p:spTree>
    <p:extLst>
      <p:ext uri="{BB962C8B-B14F-4D97-AF65-F5344CB8AC3E}">
        <p14:creationId xmlns:p14="http://schemas.microsoft.com/office/powerpoint/2010/main" val="2535891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E9085FBE-0950-4B69-890B-189147980D4C}" type="slidenum">
              <a:rPr lang="en-IN" smtClean="0">
                <a:solidFill>
                  <a:prstClr val="black"/>
                </a:solidFill>
              </a:rPr>
              <a:pPr/>
              <a:t>12</a:t>
            </a:fld>
            <a:endParaRPr lang="en-IN">
              <a:solidFill>
                <a:prstClr val="black"/>
              </a:solidFill>
            </a:endParaRPr>
          </a:p>
        </p:txBody>
      </p:sp>
    </p:spTree>
    <p:extLst>
      <p:ext uri="{BB962C8B-B14F-4D97-AF65-F5344CB8AC3E}">
        <p14:creationId xmlns:p14="http://schemas.microsoft.com/office/powerpoint/2010/main" val="3251715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3995CA2-6792-45AA-AA92-8D4C9F636CDE}" type="datetimeFigureOut">
              <a:rPr lang="en-IN" smtClean="0"/>
              <a:t>08-05-2011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105E0E4-24FE-4B2D-AADE-5468D890DB34}" type="slidenum">
              <a:rPr lang="en-IN" smtClean="0"/>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995CA2-6792-45AA-AA92-8D4C9F636CDE}" type="datetimeFigureOut">
              <a:rPr lang="en-IN" smtClean="0"/>
              <a:t>08-05-2011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105E0E4-24FE-4B2D-AADE-5468D890DB34}" type="slidenum">
              <a:rPr lang="en-IN" smtClean="0"/>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03995CA2-6792-45AA-AA92-8D4C9F636CDE}" type="datetimeFigureOut">
              <a:rPr lang="en-IN" smtClean="0"/>
              <a:t>08-05-2011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105E0E4-24FE-4B2D-AADE-5468D890DB34}" type="slidenum">
              <a:rPr lang="en-IN" smtClean="0"/>
              <a:t>‹#›</a:t>
            </a:fld>
            <a:endParaRPr lang="en-IN"/>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995CA2-6792-45AA-AA92-8D4C9F636CDE}" type="datetimeFigureOut">
              <a:rPr lang="en-IN" smtClean="0"/>
              <a:t>08-05-2011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105E0E4-24FE-4B2D-AADE-5468D890DB34}" type="slidenum">
              <a:rPr lang="en-IN" smtClean="0"/>
              <a:t>‹#›</a:t>
            </a:fld>
            <a:endParaRPr lang="en-IN"/>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995CA2-6792-45AA-AA92-8D4C9F636CDE}" type="datetimeFigureOut">
              <a:rPr lang="en-IN" smtClean="0"/>
              <a:t>08-05-2011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105E0E4-24FE-4B2D-AADE-5468D890DB34}" type="slidenum">
              <a:rPr lang="en-IN" smtClean="0"/>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03995CA2-6792-45AA-AA92-8D4C9F636CDE}" type="datetimeFigureOut">
              <a:rPr lang="en-IN" smtClean="0"/>
              <a:t>08-05-2011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105E0E4-24FE-4B2D-AADE-5468D890DB34}" type="slidenum">
              <a:rPr lang="en-IN" smtClean="0"/>
              <a:t>‹#›</a:t>
            </a:fld>
            <a:endParaRPr lang="en-IN"/>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3995CA2-6792-45AA-AA92-8D4C9F636CDE}" type="datetimeFigureOut">
              <a:rPr lang="en-IN" smtClean="0"/>
              <a:t>08-05-2011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D105E0E4-24FE-4B2D-AADE-5468D890DB34}" type="slidenum">
              <a:rPr lang="en-IN" smtClean="0"/>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995CA2-6792-45AA-AA92-8D4C9F636CDE}" type="datetimeFigureOut">
              <a:rPr lang="en-IN" smtClean="0"/>
              <a:t>08-05-2011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D105E0E4-24FE-4B2D-AADE-5468D890DB34}" type="slidenum">
              <a:rPr lang="en-IN" smtClean="0"/>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03995CA2-6792-45AA-AA92-8D4C9F636CDE}" type="datetimeFigureOut">
              <a:rPr lang="en-IN" smtClean="0"/>
              <a:t>08-05-2011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D105E0E4-24FE-4B2D-AADE-5468D890DB34}" type="slidenum">
              <a:rPr lang="en-IN" smtClean="0"/>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3995CA2-6792-45AA-AA92-8D4C9F636CDE}" type="datetimeFigureOut">
              <a:rPr lang="en-IN" smtClean="0"/>
              <a:t>08-05-2011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105E0E4-24FE-4B2D-AADE-5468D890DB34}" type="slidenum">
              <a:rPr lang="en-IN" smtClean="0"/>
              <a:t>‹#›</a:t>
            </a:fld>
            <a:endParaRPr lang="en-IN"/>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995CA2-6792-45AA-AA92-8D4C9F636CDE}" type="datetimeFigureOut">
              <a:rPr lang="en-IN" smtClean="0"/>
              <a:t>08-05-2011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105E0E4-24FE-4B2D-AADE-5468D890DB34}" type="slidenum">
              <a:rPr lang="en-IN" smtClean="0"/>
              <a:t>‹#›</a:t>
            </a:fld>
            <a:endParaRPr lang="en-IN"/>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03995CA2-6792-45AA-AA92-8D4C9F636CDE}" type="datetimeFigureOut">
              <a:rPr lang="en-IN" smtClean="0"/>
              <a:t>08-05-2011</a:t>
            </a:fld>
            <a:endParaRPr lang="en-IN"/>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IN"/>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D105E0E4-24FE-4B2D-AADE-5468D890DB34}" type="slidenum">
              <a:rPr lang="en-IN" smtClean="0"/>
              <a:t>‹#›</a:t>
            </a:fld>
            <a:endParaRPr lang="en-IN"/>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3.png"/><Relationship Id="rId5" Type="http://schemas.openxmlformats.org/officeDocument/2006/relationships/image" Target="../media/image12.emf"/><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3.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3.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3.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3.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3.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3.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3.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3.pn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3.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3.pn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3.pn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3.pn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poem on Children</a:t>
            </a:r>
            <a:endParaRPr lang="en-IN"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19" y="1484784"/>
            <a:ext cx="8640961" cy="537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63688" y="5733256"/>
            <a:ext cx="609600" cy="609600"/>
          </a:xfrm>
          <a:prstGeom prst="rect">
            <a:avLst/>
          </a:prstGeom>
        </p:spPr>
      </p:pic>
    </p:spTree>
    <p:extLst>
      <p:ext uri="{BB962C8B-B14F-4D97-AF65-F5344CB8AC3E}">
        <p14:creationId xmlns:p14="http://schemas.microsoft.com/office/powerpoint/2010/main" val="39717577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God Made Teachers ?</a:t>
            </a:r>
            <a:endParaRPr lang="en-IN" dirty="0"/>
          </a:p>
        </p:txBody>
      </p:sp>
      <p:sp>
        <p:nvSpPr>
          <p:cNvPr id="5" name="Rectangle 4"/>
          <p:cNvSpPr/>
          <p:nvPr/>
        </p:nvSpPr>
        <p:spPr>
          <a:xfrm>
            <a:off x="1763688" y="2276872"/>
            <a:ext cx="5832648" cy="2616101"/>
          </a:xfrm>
          <a:prstGeom prst="rect">
            <a:avLst/>
          </a:prstGeom>
        </p:spPr>
        <p:txBody>
          <a:bodyPr wrap="square">
            <a:spAutoFit/>
          </a:bodyPr>
          <a:lstStyle/>
          <a:p>
            <a:r>
              <a:rPr lang="en-IN" b="1" dirty="0">
                <a:solidFill>
                  <a:prstClr val="black"/>
                </a:solidFill>
              </a:rPr>
              <a:t>God</a:t>
            </a:r>
            <a:r>
              <a:rPr lang="en-IN" dirty="0">
                <a:solidFill>
                  <a:prstClr val="black"/>
                </a:solidFill>
              </a:rPr>
              <a:t> understood our thirst for knowledge, and our need to be led by someone wiser; </a:t>
            </a:r>
          </a:p>
          <a:p>
            <a:r>
              <a:rPr lang="en-IN" dirty="0">
                <a:solidFill>
                  <a:prstClr val="black"/>
                </a:solidFill>
              </a:rPr>
              <a:t>He needed a heart of compassion, of encouragement, and patience; </a:t>
            </a:r>
          </a:p>
          <a:p>
            <a:r>
              <a:rPr lang="en-IN" dirty="0">
                <a:solidFill>
                  <a:prstClr val="black"/>
                </a:solidFill>
              </a:rPr>
              <a:t>Someone who would accept the challenge regardless of the opposition; </a:t>
            </a:r>
          </a:p>
          <a:p>
            <a:r>
              <a:rPr lang="en-IN" dirty="0">
                <a:solidFill>
                  <a:prstClr val="black"/>
                </a:solidFill>
              </a:rPr>
              <a:t>Someone who could see potential and believe in </a:t>
            </a:r>
            <a:r>
              <a:rPr lang="en-IN" sz="2000" dirty="0">
                <a:solidFill>
                  <a:prstClr val="black"/>
                </a:solidFill>
              </a:rPr>
              <a:t>the</a:t>
            </a:r>
            <a:r>
              <a:rPr lang="en-IN" dirty="0">
                <a:solidFill>
                  <a:prstClr val="black"/>
                </a:solidFill>
              </a:rPr>
              <a:t> best in others . . . </a:t>
            </a:r>
          </a:p>
          <a:p>
            <a:r>
              <a:rPr lang="en-IN" dirty="0">
                <a:solidFill>
                  <a:prstClr val="black"/>
                </a:solidFill>
              </a:rPr>
              <a:t>So He made Teachers.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62400" y="4892973"/>
            <a:ext cx="609600" cy="609600"/>
          </a:xfrm>
          <a:prstGeom prst="rect">
            <a:avLst/>
          </a:prstGeom>
        </p:spPr>
      </p:pic>
    </p:spTree>
    <p:extLst>
      <p:ext uri="{BB962C8B-B14F-4D97-AF65-F5344CB8AC3E}">
        <p14:creationId xmlns:p14="http://schemas.microsoft.com/office/powerpoint/2010/main" val="1772832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Misbehavior…..?</a:t>
            </a:r>
            <a:endParaRPr lang="en-IN" dirty="0"/>
          </a:p>
        </p:txBody>
      </p:sp>
      <p:sp>
        <p:nvSpPr>
          <p:cNvPr id="3" name="Rectangle 2"/>
          <p:cNvSpPr/>
          <p:nvPr/>
        </p:nvSpPr>
        <p:spPr>
          <a:xfrm>
            <a:off x="971600" y="2551837"/>
            <a:ext cx="7056784" cy="2677656"/>
          </a:xfrm>
          <a:prstGeom prst="rect">
            <a:avLst/>
          </a:prstGeom>
        </p:spPr>
        <p:txBody>
          <a:bodyPr wrap="square">
            <a:spAutoFit/>
          </a:bodyPr>
          <a:lstStyle/>
          <a:p>
            <a:r>
              <a:rPr lang="en-IN" sz="2800" dirty="0">
                <a:solidFill>
                  <a:prstClr val="black"/>
                </a:solidFill>
              </a:rPr>
              <a:t>For some students, misbehaving is the only way of gaining attention.</a:t>
            </a:r>
          </a:p>
          <a:p>
            <a:r>
              <a:rPr lang="en-IN" sz="2800" dirty="0">
                <a:solidFill>
                  <a:prstClr val="black"/>
                </a:solidFill>
              </a:rPr>
              <a:t>Most commonly, these students are the ones who speak out without permission, </a:t>
            </a:r>
          </a:p>
          <a:p>
            <a:r>
              <a:rPr lang="en-IN" sz="2800" dirty="0">
                <a:solidFill>
                  <a:prstClr val="black"/>
                </a:solidFill>
              </a:rPr>
              <a:t>arrive late for class, or make strange noises which force class or teacher attention.</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95192" y="5229493"/>
            <a:ext cx="609600" cy="609600"/>
          </a:xfrm>
          <a:prstGeom prst="rect">
            <a:avLst/>
          </a:prstGeom>
        </p:spPr>
      </p:pic>
    </p:spTree>
    <p:extLst>
      <p:ext uri="{BB962C8B-B14F-4D97-AF65-F5344CB8AC3E}">
        <p14:creationId xmlns:p14="http://schemas.microsoft.com/office/powerpoint/2010/main" val="28307688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a:t>Mistakes: Common misjudgements and errors </a:t>
            </a:r>
            <a:endParaRPr lang="en-IN" dirty="0"/>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1455738"/>
            <a:ext cx="7992887" cy="4853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24328" y="5699720"/>
            <a:ext cx="609600" cy="609600"/>
          </a:xfrm>
          <a:prstGeom prst="rect">
            <a:avLst/>
          </a:prstGeom>
        </p:spPr>
      </p:pic>
    </p:spTree>
    <p:extLst>
      <p:ext uri="{BB962C8B-B14F-4D97-AF65-F5344CB8AC3E}">
        <p14:creationId xmlns:p14="http://schemas.microsoft.com/office/powerpoint/2010/main" val="3100350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Point…Do </a:t>
            </a:r>
            <a:r>
              <a:rPr lang="en-US" dirty="0"/>
              <a:t>N</a:t>
            </a:r>
            <a:r>
              <a:rPr lang="en-US" dirty="0" smtClean="0"/>
              <a:t>OT Accuse </a:t>
            </a:r>
            <a:endParaRPr lang="en-IN"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00808"/>
            <a:ext cx="9144000" cy="515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68344" y="2204864"/>
            <a:ext cx="609600" cy="609600"/>
          </a:xfrm>
          <a:prstGeom prst="rect">
            <a:avLst/>
          </a:prstGeom>
        </p:spPr>
      </p:pic>
    </p:spTree>
    <p:extLst>
      <p:ext uri="{BB962C8B-B14F-4D97-AF65-F5344CB8AC3E}">
        <p14:creationId xmlns:p14="http://schemas.microsoft.com/office/powerpoint/2010/main" val="13765452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bwMode="auto">
          <a:xfrm>
            <a:off x="251520" y="1700808"/>
            <a:ext cx="8640960" cy="5040560"/>
          </a:xfrm>
          <a:prstGeom prst="rect">
            <a:avLst/>
          </a:prstGeom>
          <a:noFill/>
          <a:ln>
            <a:noFill/>
          </a:ln>
        </p:spPr>
      </p:pic>
      <p:sp>
        <p:nvSpPr>
          <p:cNvPr id="2" name="Title 1"/>
          <p:cNvSpPr>
            <a:spLocks noGrp="1"/>
          </p:cNvSpPr>
          <p:nvPr>
            <p:ph type="title"/>
          </p:nvPr>
        </p:nvSpPr>
        <p:spPr/>
        <p:txBody>
          <a:bodyPr/>
          <a:lstStyle/>
          <a:p>
            <a:r>
              <a:rPr lang="en-US" dirty="0" smtClean="0"/>
              <a:t>Offer a CHOICE !</a:t>
            </a:r>
            <a:endParaRPr lang="en-IN"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0312" y="3733800"/>
            <a:ext cx="609600" cy="609600"/>
          </a:xfrm>
          <a:prstGeom prst="rect">
            <a:avLst/>
          </a:prstGeom>
        </p:spPr>
      </p:pic>
    </p:spTree>
    <p:extLst>
      <p:ext uri="{BB962C8B-B14F-4D97-AF65-F5344CB8AC3E}">
        <p14:creationId xmlns:p14="http://schemas.microsoft.com/office/powerpoint/2010/main" val="1820149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1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bwMode="auto">
          <a:xfrm>
            <a:off x="251520" y="1700808"/>
            <a:ext cx="8640959" cy="5040560"/>
          </a:xfrm>
          <a:prstGeom prst="rect">
            <a:avLst/>
          </a:prstGeom>
          <a:noFill/>
          <a:ln>
            <a:noFill/>
          </a:ln>
        </p:spPr>
      </p:pic>
      <p:sp>
        <p:nvSpPr>
          <p:cNvPr id="2" name="Title 1"/>
          <p:cNvSpPr>
            <a:spLocks noGrp="1"/>
          </p:cNvSpPr>
          <p:nvPr>
            <p:ph type="title"/>
          </p:nvPr>
        </p:nvSpPr>
        <p:spPr/>
        <p:txBody>
          <a:bodyPr/>
          <a:lstStyle/>
          <a:p>
            <a:r>
              <a:rPr lang="en-US" dirty="0" smtClean="0"/>
              <a:t>Share Feelings</a:t>
            </a:r>
            <a:endParaRPr lang="en-IN"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528" y="5229200"/>
            <a:ext cx="609600" cy="609600"/>
          </a:xfrm>
          <a:prstGeom prst="rect">
            <a:avLst/>
          </a:prstGeom>
        </p:spPr>
      </p:pic>
    </p:spTree>
    <p:extLst>
      <p:ext uri="{BB962C8B-B14F-4D97-AF65-F5344CB8AC3E}">
        <p14:creationId xmlns:p14="http://schemas.microsoft.com/office/powerpoint/2010/main" val="14520591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bwMode="auto">
          <a:xfrm>
            <a:off x="251520" y="1700808"/>
            <a:ext cx="8640960" cy="5112568"/>
          </a:xfrm>
          <a:prstGeom prst="rect">
            <a:avLst/>
          </a:prstGeom>
          <a:noFill/>
          <a:ln>
            <a:noFill/>
          </a:ln>
        </p:spPr>
      </p:pic>
      <p:sp>
        <p:nvSpPr>
          <p:cNvPr id="2" name="Title 1"/>
          <p:cNvSpPr>
            <a:spLocks noGrp="1"/>
          </p:cNvSpPr>
          <p:nvPr>
            <p:ph type="title"/>
          </p:nvPr>
        </p:nvSpPr>
        <p:spPr/>
        <p:txBody>
          <a:bodyPr/>
          <a:lstStyle/>
          <a:p>
            <a:r>
              <a:rPr lang="en-US" dirty="0" smtClean="0"/>
              <a:t>Be honest even in praising !</a:t>
            </a:r>
            <a:endParaRPr lang="en-IN"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8384" y="1268760"/>
            <a:ext cx="609600" cy="609600"/>
          </a:xfrm>
          <a:prstGeom prst="rect">
            <a:avLst/>
          </a:prstGeom>
        </p:spPr>
      </p:pic>
    </p:spTree>
    <p:extLst>
      <p:ext uri="{BB962C8B-B14F-4D97-AF65-F5344CB8AC3E}">
        <p14:creationId xmlns:p14="http://schemas.microsoft.com/office/powerpoint/2010/main" val="33238484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5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bwMode="auto">
          <a:xfrm>
            <a:off x="251520" y="1628800"/>
            <a:ext cx="8712968" cy="5184576"/>
          </a:xfrm>
          <a:prstGeom prst="rect">
            <a:avLst/>
          </a:prstGeom>
          <a:noFill/>
          <a:ln>
            <a:noFill/>
          </a:ln>
        </p:spPr>
      </p:pic>
      <p:sp>
        <p:nvSpPr>
          <p:cNvPr id="2" name="Title 1"/>
          <p:cNvSpPr>
            <a:spLocks noGrp="1"/>
          </p:cNvSpPr>
          <p:nvPr>
            <p:ph type="title"/>
          </p:nvPr>
        </p:nvSpPr>
        <p:spPr/>
        <p:txBody>
          <a:bodyPr/>
          <a:lstStyle/>
          <a:p>
            <a:r>
              <a:rPr lang="en-US" dirty="0" smtClean="0"/>
              <a:t>Appreciate honestly</a:t>
            </a:r>
            <a:endParaRPr lang="en-IN"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40352" y="836712"/>
            <a:ext cx="609600" cy="609600"/>
          </a:xfrm>
          <a:prstGeom prst="rect">
            <a:avLst/>
          </a:prstGeom>
        </p:spPr>
      </p:pic>
    </p:spTree>
    <p:extLst>
      <p:ext uri="{BB962C8B-B14F-4D97-AF65-F5344CB8AC3E}">
        <p14:creationId xmlns:p14="http://schemas.microsoft.com/office/powerpoint/2010/main" val="40420507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bwMode="auto">
          <a:xfrm>
            <a:off x="251520" y="1628800"/>
            <a:ext cx="8640960" cy="5229200"/>
          </a:xfrm>
          <a:prstGeom prst="rect">
            <a:avLst/>
          </a:prstGeom>
          <a:noFill/>
          <a:ln>
            <a:noFill/>
          </a:ln>
        </p:spPr>
      </p:pic>
      <p:sp>
        <p:nvSpPr>
          <p:cNvPr id="2" name="Title 1"/>
          <p:cNvSpPr>
            <a:spLocks noGrp="1"/>
          </p:cNvSpPr>
          <p:nvPr>
            <p:ph type="title"/>
          </p:nvPr>
        </p:nvSpPr>
        <p:spPr/>
        <p:txBody>
          <a:bodyPr/>
          <a:lstStyle/>
          <a:p>
            <a:r>
              <a:rPr lang="en-US" dirty="0" smtClean="0"/>
              <a:t>Corrective measures</a:t>
            </a:r>
            <a:endParaRPr lang="en-IN"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8384" y="1052736"/>
            <a:ext cx="609600" cy="609600"/>
          </a:xfrm>
          <a:prstGeom prst="rect">
            <a:avLst/>
          </a:prstGeom>
        </p:spPr>
      </p:pic>
    </p:spTree>
    <p:extLst>
      <p:ext uri="{BB962C8B-B14F-4D97-AF65-F5344CB8AC3E}">
        <p14:creationId xmlns:p14="http://schemas.microsoft.com/office/powerpoint/2010/main" val="40961082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Adolescents love choices and challenges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556792"/>
            <a:ext cx="8280920"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Kalimb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421996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0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280988"/>
            <a:ext cx="8763000" cy="629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7944" y="4725144"/>
            <a:ext cx="609600" cy="609600"/>
          </a:xfrm>
          <a:prstGeom prst="rect">
            <a:avLst/>
          </a:prstGeom>
        </p:spPr>
      </p:pic>
    </p:spTree>
    <p:extLst>
      <p:ext uri="{BB962C8B-B14F-4D97-AF65-F5344CB8AC3E}">
        <p14:creationId xmlns:p14="http://schemas.microsoft.com/office/powerpoint/2010/main" val="3321561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Children will quiet down when the teacher is quiet and waiting for their attention</a:t>
            </a:r>
          </a:p>
        </p:txBody>
      </p:sp>
      <p:pic>
        <p:nvPicPr>
          <p:cNvPr id="3" name="Picture 2" descr="slide 7"/>
          <p:cNvPicPr/>
          <p:nvPr/>
        </p:nvPicPr>
        <p:blipFill>
          <a:blip r:embed="rId4">
            <a:extLst>
              <a:ext uri="{28A0092B-C50C-407E-A947-70E740481C1C}">
                <a14:useLocalDpi xmlns:a14="http://schemas.microsoft.com/office/drawing/2010/main" val="0"/>
              </a:ext>
            </a:extLst>
          </a:blip>
          <a:srcRect/>
          <a:stretch>
            <a:fillRect/>
          </a:stretch>
        </p:blipFill>
        <p:spPr bwMode="auto">
          <a:xfrm>
            <a:off x="251520" y="1916832"/>
            <a:ext cx="8496943" cy="4752528"/>
          </a:xfrm>
          <a:prstGeom prst="rect">
            <a:avLst/>
          </a:prstGeom>
          <a:noFill/>
          <a:ln>
            <a:noFill/>
          </a:ln>
        </p:spPr>
      </p:pic>
      <p:pic>
        <p:nvPicPr>
          <p:cNvPr id="4" name="Maid with the Flaxen Hai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98532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6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Try to find at least one thing you can respect each student for - even if it's just showing up at school</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772816"/>
            <a:ext cx="7704856" cy="4968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Sleep Awa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37438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9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solidFill>
                  <a:srgbClr val="000000"/>
                </a:solidFill>
                <a:latin typeface="Arial"/>
                <a:ea typeface="Calibri"/>
              </a:rPr>
              <a:t>It's not what you teach, but how you teach it that makes all the difference</a:t>
            </a:r>
            <a:endParaRPr lang="en-IN" dirty="0"/>
          </a:p>
        </p:txBody>
      </p:sp>
      <p:pic>
        <p:nvPicPr>
          <p:cNvPr id="3" name="Picture 2" descr="slide 5"/>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060848"/>
            <a:ext cx="5616623" cy="4797152"/>
          </a:xfrm>
          <a:prstGeom prst="rect">
            <a:avLst/>
          </a:prstGeom>
          <a:noFill/>
          <a:ln>
            <a:noFill/>
          </a:ln>
        </p:spPr>
      </p:pic>
      <p:pic>
        <p:nvPicPr>
          <p:cNvPr id="4"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75334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Have a good balance of discipline and humour with the children</a:t>
            </a:r>
          </a:p>
        </p:txBody>
      </p:sp>
      <p:pic>
        <p:nvPicPr>
          <p:cNvPr id="3" name="Picture 2" descr="slide 4"/>
          <p:cNvPicPr/>
          <p:nvPr/>
        </p:nvPicPr>
        <p:blipFill>
          <a:blip r:embed="rId4">
            <a:extLst>
              <a:ext uri="{28A0092B-C50C-407E-A947-70E740481C1C}">
                <a14:useLocalDpi xmlns:a14="http://schemas.microsoft.com/office/drawing/2010/main" val="0"/>
              </a:ext>
            </a:extLst>
          </a:blip>
          <a:srcRect/>
          <a:stretch>
            <a:fillRect/>
          </a:stretch>
        </p:blipFill>
        <p:spPr bwMode="auto">
          <a:xfrm>
            <a:off x="827584" y="2060848"/>
            <a:ext cx="7488832" cy="4536503"/>
          </a:xfrm>
          <a:prstGeom prst="rect">
            <a:avLst/>
          </a:prstGeom>
          <a:noFill/>
          <a:ln>
            <a:noFill/>
          </a:ln>
        </p:spPr>
      </p:pic>
      <p:pic>
        <p:nvPicPr>
          <p:cNvPr id="4" name="ELPHRG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03757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a:t>Never get into a power struggle with your students</a:t>
            </a:r>
            <a:endParaRPr lang="en-IN" dirty="0"/>
          </a:p>
        </p:txBody>
      </p:sp>
      <p:pic>
        <p:nvPicPr>
          <p:cNvPr id="3" name="Picture 2" descr="slide 2"/>
          <p:cNvPicPr/>
          <p:nvPr/>
        </p:nvPicPr>
        <p:blipFill>
          <a:blip r:embed="rId4">
            <a:extLst>
              <a:ext uri="{28A0092B-C50C-407E-A947-70E740481C1C}">
                <a14:useLocalDpi xmlns:a14="http://schemas.microsoft.com/office/drawing/2010/main" val="0"/>
              </a:ext>
            </a:extLst>
          </a:blip>
          <a:srcRect/>
          <a:stretch>
            <a:fillRect/>
          </a:stretch>
        </p:blipFill>
        <p:spPr bwMode="auto">
          <a:xfrm>
            <a:off x="683568" y="1772816"/>
            <a:ext cx="7776863" cy="4824535"/>
          </a:xfrm>
          <a:prstGeom prst="rect">
            <a:avLst/>
          </a:prstGeom>
          <a:noFill/>
          <a:ln>
            <a:noFill/>
          </a:ln>
        </p:spPr>
      </p:pic>
      <p:pic>
        <p:nvPicPr>
          <p:cNvPr id="4" name="Maid with the Flaxen Hai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47178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6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we can help ?</a:t>
            </a:r>
            <a:endParaRPr lang="en-IN" dirty="0"/>
          </a:p>
        </p:txBody>
      </p:sp>
      <p:sp>
        <p:nvSpPr>
          <p:cNvPr id="6" name="Rectangle 5"/>
          <p:cNvSpPr/>
          <p:nvPr/>
        </p:nvSpPr>
        <p:spPr>
          <a:xfrm>
            <a:off x="971600" y="2413338"/>
            <a:ext cx="7128792" cy="2308324"/>
          </a:xfrm>
          <a:prstGeom prst="rect">
            <a:avLst/>
          </a:prstGeom>
        </p:spPr>
        <p:txBody>
          <a:bodyPr wrap="square">
            <a:spAutoFit/>
          </a:bodyPr>
          <a:lstStyle/>
          <a:p>
            <a:r>
              <a:rPr lang="en-IN" sz="2400" b="1" dirty="0"/>
              <a:t>More than being a director, assertive teachers build positive, trusting relationships with their students and teach appropriate classroom behaviour (via direct instruction...describing, modelling, practicing, reviewing, encouraging and rewarding) to those who don't show it at present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39952" y="4581128"/>
            <a:ext cx="609600" cy="609600"/>
          </a:xfrm>
          <a:prstGeom prst="rect">
            <a:avLst/>
          </a:prstGeom>
        </p:spPr>
      </p:pic>
    </p:spTree>
    <p:extLst>
      <p:ext uri="{BB962C8B-B14F-4D97-AF65-F5344CB8AC3E}">
        <p14:creationId xmlns:p14="http://schemas.microsoft.com/office/powerpoint/2010/main" val="1833023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8" y="290513"/>
            <a:ext cx="8772525" cy="627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5373216"/>
            <a:ext cx="609600" cy="609600"/>
          </a:xfrm>
          <a:prstGeom prst="rect">
            <a:avLst/>
          </a:prstGeom>
        </p:spPr>
      </p:pic>
    </p:spTree>
    <p:extLst>
      <p:ext uri="{BB962C8B-B14F-4D97-AF65-F5344CB8AC3E}">
        <p14:creationId xmlns:p14="http://schemas.microsoft.com/office/powerpoint/2010/main" val="24888459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261938"/>
            <a:ext cx="8782050"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39952" y="4581128"/>
            <a:ext cx="609600" cy="609600"/>
          </a:xfrm>
          <a:prstGeom prst="rect">
            <a:avLst/>
          </a:prstGeom>
        </p:spPr>
      </p:pic>
    </p:spTree>
    <p:extLst>
      <p:ext uri="{BB962C8B-B14F-4D97-AF65-F5344CB8AC3E}">
        <p14:creationId xmlns:p14="http://schemas.microsoft.com/office/powerpoint/2010/main" val="345622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63" y="271463"/>
            <a:ext cx="8905875" cy="631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32514" y="5229200"/>
            <a:ext cx="609600" cy="609600"/>
          </a:xfrm>
          <a:prstGeom prst="rect">
            <a:avLst/>
          </a:prstGeom>
        </p:spPr>
      </p:pic>
    </p:spTree>
    <p:extLst>
      <p:ext uri="{BB962C8B-B14F-4D97-AF65-F5344CB8AC3E}">
        <p14:creationId xmlns:p14="http://schemas.microsoft.com/office/powerpoint/2010/main" val="4103643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63" y="276225"/>
            <a:ext cx="8753475" cy="63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42927" y="5013176"/>
            <a:ext cx="609600" cy="609600"/>
          </a:xfrm>
          <a:prstGeom prst="rect">
            <a:avLst/>
          </a:prstGeom>
        </p:spPr>
      </p:pic>
    </p:spTree>
    <p:extLst>
      <p:ext uri="{BB962C8B-B14F-4D97-AF65-F5344CB8AC3E}">
        <p14:creationId xmlns:p14="http://schemas.microsoft.com/office/powerpoint/2010/main" val="30955071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333375"/>
            <a:ext cx="8715375" cy="619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39952" y="4941168"/>
            <a:ext cx="609600" cy="609600"/>
          </a:xfrm>
          <a:prstGeom prst="rect">
            <a:avLst/>
          </a:prstGeom>
        </p:spPr>
      </p:pic>
    </p:spTree>
    <p:extLst>
      <p:ext uri="{BB962C8B-B14F-4D97-AF65-F5344CB8AC3E}">
        <p14:creationId xmlns:p14="http://schemas.microsoft.com/office/powerpoint/2010/main" val="33040751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276225"/>
            <a:ext cx="8782050" cy="63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11960" y="5085184"/>
            <a:ext cx="609600" cy="609600"/>
          </a:xfrm>
          <a:prstGeom prst="rect">
            <a:avLst/>
          </a:prstGeom>
        </p:spPr>
      </p:pic>
    </p:spTree>
    <p:extLst>
      <p:ext uri="{BB962C8B-B14F-4D97-AF65-F5344CB8AC3E}">
        <p14:creationId xmlns:p14="http://schemas.microsoft.com/office/powerpoint/2010/main" val="39189722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8" y="271463"/>
            <a:ext cx="8772525" cy="631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39952" y="4509120"/>
            <a:ext cx="609600" cy="609600"/>
          </a:xfrm>
          <a:prstGeom prst="rect">
            <a:avLst/>
          </a:prstGeom>
        </p:spPr>
      </p:pic>
    </p:spTree>
    <p:extLst>
      <p:ext uri="{BB962C8B-B14F-4D97-AF65-F5344CB8AC3E}">
        <p14:creationId xmlns:p14="http://schemas.microsoft.com/office/powerpoint/2010/main" val="31337580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211</TotalTime>
  <Words>269</Words>
  <Application>Microsoft Office PowerPoint</Application>
  <PresentationFormat>On-screen Show (4:3)</PresentationFormat>
  <Paragraphs>27</Paragraphs>
  <Slides>25</Slides>
  <Notes>1</Notes>
  <HiddenSlides>0</HiddenSlides>
  <MMClips>25</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Waveform</vt:lpstr>
      <vt:lpstr>A poem on Children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God Made Teachers ?</vt:lpstr>
      <vt:lpstr>Misbehavior…..?</vt:lpstr>
      <vt:lpstr>Mistakes: Common misjudgements and errors </vt:lpstr>
      <vt:lpstr>Point…Do NOT Accuse </vt:lpstr>
      <vt:lpstr>Offer a CHOICE !</vt:lpstr>
      <vt:lpstr>Share Feelings</vt:lpstr>
      <vt:lpstr>Be honest even in praising !</vt:lpstr>
      <vt:lpstr>Appreciate honestly</vt:lpstr>
      <vt:lpstr>Corrective measures</vt:lpstr>
      <vt:lpstr>Adolescents love choices and challenges</vt:lpstr>
      <vt:lpstr>Children will quiet down when the teacher is quiet and waiting for their attention</vt:lpstr>
      <vt:lpstr>Try to find at least one thing you can respect each student for - even if it's just showing up at school</vt:lpstr>
      <vt:lpstr>It's not what you teach, but how you teach it that makes all the difference</vt:lpstr>
      <vt:lpstr>Have a good balance of discipline and humour with the children</vt:lpstr>
      <vt:lpstr>Never get into a power struggle with your students</vt:lpstr>
      <vt:lpstr>How we can help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Poonam Singh</dc:creator>
  <cp:lastModifiedBy>Poonam Singh</cp:lastModifiedBy>
  <cp:revision>64</cp:revision>
  <dcterms:created xsi:type="dcterms:W3CDTF">2011-01-29T14:11:34Z</dcterms:created>
  <dcterms:modified xsi:type="dcterms:W3CDTF">2011-05-08T04:27:25Z</dcterms:modified>
</cp:coreProperties>
</file>