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FD7315-C101-4833-A65A-6B7DBA59E9C4}" type="datetimeFigureOut">
              <a:rPr lang="en-US" smtClean="0"/>
              <a:pPr/>
              <a:t>6/17/2009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19602B-9F6D-466E-9E21-34626402A3BF}"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C19602B-9F6D-466E-9E21-34626402A3BF}" type="slidenum">
              <a:rPr lang="en-GB" smtClean="0"/>
              <a:pPr/>
              <a:t>3</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670E3-8B2B-4311-9253-7F2A81F8A748}" type="datetimeFigureOut">
              <a:rPr lang="en-US" smtClean="0"/>
              <a:pPr/>
              <a:t>6/17/2009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C88751C-440A-4A7D-8F07-A741232D3FFD}"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9670E3-8B2B-4311-9253-7F2A81F8A748}" type="datetimeFigureOut">
              <a:rPr lang="en-US" smtClean="0"/>
              <a:pPr/>
              <a:t>6/17/2009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8751C-440A-4A7D-8F07-A741232D3FFD}"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images.google.co.uk/imgres?imgurl=http://www.boomcity.biz/librarybooks/resources/scientists.jpg&amp;imgrefurl=http://www.boomcity.biz/librarybooks/resources/&amp;usg=__p4ZVsgxabwdcuK56wqv4rH-e2K8=&amp;h=571&amp;w=855&amp;sz=579&amp;hl=en&amp;start=9&amp;um=1&amp;tbnid=JzEEvCN1xA7F9M:&amp;tbnh=97&amp;tbnw=145&amp;prev=/images?q=scientists&amp;gbv=2&amp;hl=en&amp;safe=active&amp;um=1" TargetMode="External"/><Relationship Id="rId13" Type="http://schemas.openxmlformats.org/officeDocument/2006/relationships/image" Target="../media/image8.wmf"/><Relationship Id="rId3" Type="http://schemas.openxmlformats.org/officeDocument/2006/relationships/image" Target="../media/image1.jpeg"/><Relationship Id="rId7" Type="http://schemas.openxmlformats.org/officeDocument/2006/relationships/image" Target="../media/image3.jpeg"/><Relationship Id="rId12" Type="http://schemas.openxmlformats.org/officeDocument/2006/relationships/image" Target="../media/image7.wmf"/><Relationship Id="rId2" Type="http://schemas.openxmlformats.org/officeDocument/2006/relationships/hyperlink" Target="http://images.google.co.uk/imgres?imgurl=http://www.andiamorestaurant.net/graphics/music_notes.jpg&amp;imgrefurl=http://www.andiamorestaurant.net/events.html&amp;usg=__85Uie1OOjhxtP6_2lhoxoNMmQ40=&amp;h=400&amp;w=400&amp;sz=24&amp;hl=en&amp;start=4&amp;um=1&amp;tbnid=FXbeVreuOw5GgM:&amp;tbnh=124&amp;tbnw=124&amp;prev=/images?q=music+notes&amp;gbv=2&amp;hl=en&amp;safe=active&amp;um=1" TargetMode="External"/><Relationship Id="rId1" Type="http://schemas.openxmlformats.org/officeDocument/2006/relationships/slideLayout" Target="../slideLayouts/slideLayout1.xml"/><Relationship Id="rId6" Type="http://schemas.openxmlformats.org/officeDocument/2006/relationships/hyperlink" Target="http://images.google.co.uk/imgres?imgurl=http://www.clevelandseniors.com/photos/mileti/olga-korbut-gymnastics.jpg&amp;imgrefurl=http://www.clevelandseniors.com/people/mileti.htm&amp;usg=__FvATLJFxNwXu6x8Vhc3OCaIHMF0=&amp;h=368&amp;w=400&amp;sz=21&amp;hl=en&amp;start=30&amp;um=1&amp;tbnid=YmDymZQYrsGrIM:&amp;tbnh=114&amp;tbnw=124&amp;prev=/images?q=gymnastics&amp;gbv=2&amp;ndsp=20&amp;hl=en&amp;safe=active&amp;sa=N&amp;start=20&amp;um=1" TargetMode="External"/><Relationship Id="rId11" Type="http://schemas.openxmlformats.org/officeDocument/2006/relationships/image" Target="../media/image6.wmf"/><Relationship Id="rId5" Type="http://schemas.openxmlformats.org/officeDocument/2006/relationships/image" Target="../media/image2.jpeg"/><Relationship Id="rId10" Type="http://schemas.openxmlformats.org/officeDocument/2006/relationships/image" Target="../media/image5.jpeg"/><Relationship Id="rId4" Type="http://schemas.openxmlformats.org/officeDocument/2006/relationships/hyperlink" Target="http://images.google.co.uk/imgres?imgurl=http://www.superhomeideas.com/images/films.jpg&amp;imgrefurl=http://film-editing-schools.blogspot.com/2006_09_01_archive.html&amp;usg=__aHOfGSxK5zc8SFMfOFvno-Ynukg=&amp;h=480&amp;w=640&amp;sz=28&amp;hl=en&amp;start=5&amp;um=1&amp;tbnid=IiWd_R_EBWykcM:&amp;tbnh=103&amp;tbnw=137&amp;prev=/images?q=films&amp;gbv=2&amp;hl=en&amp;safe=active&amp;um=1" TargetMode="External"/><Relationship Id="rId9"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google.co.uk/imgres?imgurl=http://cache.gettyimages.com/xc/2669408.jpg?v=1&amp;c=ViewImages&amp;k=2&amp;d=6E41E83E90A345BD1D16E906F959342EA55A1E4F32AD3138&amp;imgrefurl=http://www.jamd.com/image/g/2669408&amp;usg=__m3lQchyNapIZTSWn_Sk4nxV9CQM=&amp;h=560&amp;w=472&amp;sz=84&amp;hl=en&amp;start=4&amp;um=1&amp;tbnid=AF8wr-lhtGFs4M:&amp;tbnh=133&amp;tbnw=112&amp;prev=/images?q=samuel+clegg&amp;gbv=2&amp;hl=en&amp;safe=active&amp;um=1" TargetMode="External"/><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0.wmf"/></Relationships>
</file>

<file path=ppt/slides/_rels/slide3.xml.rels><?xml version="1.0" encoding="UTF-8" standalone="yes"?>
<Relationships xmlns="http://schemas.openxmlformats.org/package/2006/relationships"><Relationship Id="rId3" Type="http://schemas.openxmlformats.org/officeDocument/2006/relationships/hyperlink" Target="http://images.google.co.uk/imgres?imgurl=http://justanotherwordpressweblog.files.wordpress.com/2009/01/boyle.jpg&amp;imgrefurl=http://justanotherwordpressweblog.wordpress.com/2009/01/31/and-the-padma-shri-goes-to/&amp;usg=__j05qnpRV4KlD390ef6uMfjl_iVo=&amp;h=485&amp;w=485&amp;sz=26&amp;hl=en&amp;start=10&amp;um=1&amp;tbnid=oQ7UhaiXwkUeWM:&amp;tbnh=129&amp;tbnw=129&amp;prev=/images?q=danny+boyle&amp;gbv=2&amp;hl=en&amp;safe=active&amp;sa=N&amp;um=1" TargetMode="External"/><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hyperlink" Target="http://images.google.co.uk/imgres?imgurl=http://www.filmistheword.com/First%20Films/danny-boyle-.jpg&amp;imgrefurl=http://www.filmistheword.com/First%20Films/Shallow%20Grave.html&amp;usg=__0uukCUvaDHdd_GdKra954uT6mLI=&amp;h=306&amp;w=444&amp;sz=104&amp;hl=en&amp;start=9&amp;um=1&amp;tbnid=E6yeRi-7tYAW0M:&amp;tbnh=88&amp;tbnw=127&amp;prev=/images?q=danny+boyle&amp;gbv=2&amp;hl=en&amp;safe=active&amp;sa=N&amp;um=1" TargetMode="Externa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images.google.co.uk/imgres?imgurl=http://www.hyperhistory.org/images/assets/ozhistorybytes/issue_nine/_emmeline_pankhurst.jpg&amp;imgrefurl=http://www.hyperhistory.org/index.php?option=displaypage&amp;Itemid=750&amp;op=page&amp;usg=__w-HG0eIIcHMjhCa6M9rWshJRrCc=&amp;h=402&amp;w=300&amp;sz=10&amp;hl=en&amp;start=2&amp;um=1&amp;tbnid=164i16YO-tCopM:&amp;tbnh=124&amp;tbnw=93&amp;prev=/images?q=emmeline+pankhurst&amp;gbv=2&amp;hl=en&amp;safe=active&amp;um=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images.google.co.uk/imgres?imgurl=http://www.nudy.tv/wp-content/uploads/2008/01/suzanne-shaw-ice-dancing.JPG&amp;imgrefurl=http://www.nudy.tv/suzanne-shaw-ice-dancing/&amp;usg=__3u1HbiFBSpF8Z0yzLqwiHgtaHq0=&amp;h=675&amp;w=450&amp;sz=42&amp;hl=en&amp;start=2&amp;um=1&amp;tbnid=QgHDHOfMW3w8rM:&amp;tbnh=138&amp;tbnw=92&amp;prev=/images?q=suzanne+shaw&amp;gbv=2&amp;hl=en&amp;safe=active&amp;um=1" TargetMode="Externa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hyperlink" Target="http://images.google.co.uk/imgres?imgurl=http://www.femalefirst.co.uk/image-library/port/376/i/ice-suzanne-shaw.jpg&amp;imgrefurl=http://www.femalefirst.co.uk/lifestyle-fashion/stylenews/Suzanne+Shaw+Turns+Lingerie+Model-6134.html&amp;usg=__SggI_aISzXyPjlktgL3JoWVhvqo=&amp;h=376&amp;w=250&amp;sz=15&amp;hl=en&amp;start=6&amp;um=1&amp;tbnid=g2RWAi-2iPxzLM:&amp;tbnh=122&amp;tbnw=81&amp;prev=/images?q=suzanne+shaw&amp;gbv=2&amp;hl=en&amp;safe=active&amp;um=1"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071678"/>
            <a:ext cx="7772400" cy="1470025"/>
          </a:xfrm>
        </p:spPr>
        <p:txBody>
          <a:bodyPr>
            <a:normAutofit/>
          </a:bodyPr>
          <a:lstStyle/>
          <a:p>
            <a:r>
              <a:rPr lang="en-GB" dirty="0" smtClean="0"/>
              <a:t> </a:t>
            </a:r>
            <a:br>
              <a:rPr lang="en-GB" dirty="0" smtClean="0"/>
            </a:br>
            <a:endParaRPr lang="en-GB" dirty="0"/>
          </a:p>
        </p:txBody>
      </p:sp>
      <p:sp>
        <p:nvSpPr>
          <p:cNvPr id="4" name="Rectangle 3"/>
          <p:cNvSpPr/>
          <p:nvPr/>
        </p:nvSpPr>
        <p:spPr>
          <a:xfrm>
            <a:off x="857192" y="2857496"/>
            <a:ext cx="8286808" cy="1754326"/>
          </a:xfrm>
          <a:prstGeom prst="rect">
            <a:avLst/>
          </a:prstGeom>
          <a:solidFill>
            <a:schemeClr val="accent4">
              <a:lumMod val="60000"/>
              <a:lumOff val="40000"/>
            </a:schemeClr>
          </a:solid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Famous people born in Manchester!</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1026" name="Picture 2" descr="http://tbn2.google.com/images?q=tbn:FXbeVreuOw5GgM:http://www.andiamorestaurant.net/graphics/music_notes.jpg">
            <a:hlinkClick r:id="rId2"/>
          </p:cNvPr>
          <p:cNvPicPr>
            <a:picLocks noChangeAspect="1" noChangeArrowheads="1"/>
          </p:cNvPicPr>
          <p:nvPr/>
        </p:nvPicPr>
        <p:blipFill>
          <a:blip r:embed="rId3"/>
          <a:srcRect/>
          <a:stretch>
            <a:fillRect/>
          </a:stretch>
        </p:blipFill>
        <p:spPr bwMode="auto">
          <a:xfrm>
            <a:off x="4000496" y="5500702"/>
            <a:ext cx="1181100" cy="1181101"/>
          </a:xfrm>
          <a:prstGeom prst="rect">
            <a:avLst/>
          </a:prstGeom>
          <a:noFill/>
        </p:spPr>
      </p:pic>
      <p:pic>
        <p:nvPicPr>
          <p:cNvPr id="1030" name="Picture 6" descr="http://tbn1.google.com/images?q=tbn:IiWd_R_EBWykcM:http://www.superhomeideas.com/images/films.jpg">
            <a:hlinkClick r:id="rId4"/>
          </p:cNvPr>
          <p:cNvPicPr>
            <a:picLocks noChangeAspect="1" noChangeArrowheads="1"/>
          </p:cNvPicPr>
          <p:nvPr/>
        </p:nvPicPr>
        <p:blipFill>
          <a:blip r:embed="rId5"/>
          <a:srcRect/>
          <a:stretch>
            <a:fillRect/>
          </a:stretch>
        </p:blipFill>
        <p:spPr bwMode="auto">
          <a:xfrm>
            <a:off x="7500958" y="2643182"/>
            <a:ext cx="1304925" cy="981076"/>
          </a:xfrm>
          <a:prstGeom prst="rect">
            <a:avLst/>
          </a:prstGeom>
          <a:noFill/>
        </p:spPr>
      </p:pic>
      <p:pic>
        <p:nvPicPr>
          <p:cNvPr id="1032" name="Picture 8" descr="http://tbn2.google.com/images?q=tbn:YmDymZQYrsGrIM:http://www.clevelandseniors.com/photos/mileti/olga-korbut-gymnastics.jpg">
            <a:hlinkClick r:id="rId6"/>
          </p:cNvPr>
          <p:cNvPicPr>
            <a:picLocks noChangeAspect="1" noChangeArrowheads="1"/>
          </p:cNvPicPr>
          <p:nvPr/>
        </p:nvPicPr>
        <p:blipFill>
          <a:blip r:embed="rId7"/>
          <a:srcRect/>
          <a:stretch>
            <a:fillRect/>
          </a:stretch>
        </p:blipFill>
        <p:spPr bwMode="auto">
          <a:xfrm>
            <a:off x="7072330" y="357166"/>
            <a:ext cx="1181100" cy="1085850"/>
          </a:xfrm>
          <a:prstGeom prst="rect">
            <a:avLst/>
          </a:prstGeom>
          <a:noFill/>
        </p:spPr>
      </p:pic>
      <p:pic>
        <p:nvPicPr>
          <p:cNvPr id="1034" name="Picture 10" descr="http://tbn0.google.com/images?q=tbn:JzEEvCN1xA7F9M:http://www.boomcity.biz/librarybooks/resources/scientists.jpg">
            <a:hlinkClick r:id="rId8"/>
          </p:cNvPr>
          <p:cNvPicPr>
            <a:picLocks noChangeAspect="1" noChangeArrowheads="1"/>
          </p:cNvPicPr>
          <p:nvPr/>
        </p:nvPicPr>
        <p:blipFill>
          <a:blip r:embed="rId9"/>
          <a:srcRect/>
          <a:stretch>
            <a:fillRect/>
          </a:stretch>
        </p:blipFill>
        <p:spPr bwMode="auto">
          <a:xfrm>
            <a:off x="500034" y="500042"/>
            <a:ext cx="1381125" cy="923925"/>
          </a:xfrm>
          <a:prstGeom prst="rect">
            <a:avLst/>
          </a:prstGeom>
          <a:noFill/>
        </p:spPr>
      </p:pic>
      <p:pic>
        <p:nvPicPr>
          <p:cNvPr id="1027" name="Picture 3" descr="C:\Users\01tm01\AppData\Local\Microsoft\Windows\Temporary Internet Files\Content.IE5\SP5STIJN\MPj04331180000[1].jpg"/>
          <p:cNvPicPr>
            <a:picLocks noChangeAspect="1" noChangeArrowheads="1"/>
          </p:cNvPicPr>
          <p:nvPr/>
        </p:nvPicPr>
        <p:blipFill>
          <a:blip r:embed="rId10" cstate="print"/>
          <a:srcRect/>
          <a:stretch>
            <a:fillRect/>
          </a:stretch>
        </p:blipFill>
        <p:spPr bwMode="auto">
          <a:xfrm>
            <a:off x="357158" y="5143512"/>
            <a:ext cx="1428760" cy="1428760"/>
          </a:xfrm>
          <a:prstGeom prst="rect">
            <a:avLst/>
          </a:prstGeom>
          <a:noFill/>
        </p:spPr>
      </p:pic>
      <p:pic>
        <p:nvPicPr>
          <p:cNvPr id="5" name="Picture 4" descr="C:\Users\01tm01\AppData\Local\Microsoft\Windows\Temporary Internet Files\Content.IE5\SP5STIJN\MCj03432010000[1].wmf"/>
          <p:cNvPicPr>
            <a:picLocks noChangeAspect="1" noChangeArrowheads="1"/>
          </p:cNvPicPr>
          <p:nvPr/>
        </p:nvPicPr>
        <p:blipFill>
          <a:blip r:embed="rId11"/>
          <a:srcRect/>
          <a:stretch>
            <a:fillRect/>
          </a:stretch>
        </p:blipFill>
        <p:spPr bwMode="auto">
          <a:xfrm>
            <a:off x="714348" y="2143116"/>
            <a:ext cx="1143914" cy="854050"/>
          </a:xfrm>
          <a:prstGeom prst="rect">
            <a:avLst/>
          </a:prstGeom>
          <a:noFill/>
        </p:spPr>
      </p:pic>
      <p:sp>
        <p:nvSpPr>
          <p:cNvPr id="12" name="Rectangle 11"/>
          <p:cNvSpPr/>
          <p:nvPr/>
        </p:nvSpPr>
        <p:spPr>
          <a:xfrm rot="2210187">
            <a:off x="3843615" y="638142"/>
            <a:ext cx="291297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fame!!!!!</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29" name="Picture 5" descr="C:\Users\01tm01\AppData\Local\Microsoft\Windows\Temporary Internet Files\Content.IE5\OXA2I7H3\MCj04298090000[1].wmf"/>
          <p:cNvPicPr>
            <a:picLocks noChangeAspect="1" noChangeArrowheads="1"/>
          </p:cNvPicPr>
          <p:nvPr/>
        </p:nvPicPr>
        <p:blipFill>
          <a:blip r:embed="rId12"/>
          <a:srcRect/>
          <a:stretch>
            <a:fillRect/>
          </a:stretch>
        </p:blipFill>
        <p:spPr bwMode="auto">
          <a:xfrm>
            <a:off x="2928926" y="1142984"/>
            <a:ext cx="1428760" cy="1363042"/>
          </a:xfrm>
          <a:prstGeom prst="rect">
            <a:avLst/>
          </a:prstGeom>
          <a:noFill/>
        </p:spPr>
      </p:pic>
      <p:pic>
        <p:nvPicPr>
          <p:cNvPr id="6" name="Picture 6" descr="C:\Users\01tm01\AppData\Local\Microsoft\Windows\Temporary Internet Files\Content.IE5\7N8TSC79\MCj04080300000[1].wmf"/>
          <p:cNvPicPr>
            <a:picLocks noChangeAspect="1" noChangeArrowheads="1"/>
          </p:cNvPicPr>
          <p:nvPr/>
        </p:nvPicPr>
        <p:blipFill>
          <a:blip r:embed="rId13"/>
          <a:srcRect/>
          <a:stretch>
            <a:fillRect/>
          </a:stretch>
        </p:blipFill>
        <p:spPr bwMode="auto">
          <a:xfrm>
            <a:off x="7500958" y="4286256"/>
            <a:ext cx="1466850" cy="1841500"/>
          </a:xfrm>
          <a:prstGeom prst="rect">
            <a:avLst/>
          </a:prstGeom>
          <a:noFill/>
        </p:spPr>
      </p:pic>
      <p:sp>
        <p:nvSpPr>
          <p:cNvPr id="15" name="Rectangle 14"/>
          <p:cNvSpPr/>
          <p:nvPr/>
        </p:nvSpPr>
        <p:spPr>
          <a:xfrm rot="1968223">
            <a:off x="162471" y="4095350"/>
            <a:ext cx="3786614" cy="923330"/>
          </a:xfrm>
          <a:prstGeom prst="rect">
            <a:avLst/>
          </a:prstGeom>
          <a:noFill/>
        </p:spPr>
        <p:txBody>
          <a:bodyPr wrap="none" lIns="91440" tIns="45720" rIns="91440" bIns="45720">
            <a:spAutoFit/>
          </a:bodyPr>
          <a:lstStyle/>
          <a:p>
            <a:pPr algn="ctr"/>
            <a:r>
              <a:rPr lang="en-U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Money!!!!!!!</a:t>
            </a:r>
            <a:endParaRPr 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16" name="Rectangle 15"/>
          <p:cNvSpPr/>
          <p:nvPr/>
        </p:nvSpPr>
        <p:spPr>
          <a:xfrm rot="18412905">
            <a:off x="5370295" y="4886958"/>
            <a:ext cx="2499402" cy="923330"/>
          </a:xfrm>
          <a:prstGeom prst="rect">
            <a:avLst/>
          </a:prstGeom>
          <a:noFill/>
        </p:spPr>
        <p:txBody>
          <a:bodyPr wrap="none" lIns="91440" tIns="45720" rIns="91440" bIns="45720">
            <a:spAutoFit/>
          </a:bodyPr>
          <a:lstStyle/>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sym typeface="Wingdings" pitchFamily="2" charset="2"/>
              </a:rPr>
              <a:t>xxx</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Rectangle 3"/>
          <p:cNvSpPr/>
          <p:nvPr/>
        </p:nvSpPr>
        <p:spPr>
          <a:xfrm>
            <a:off x="571473" y="214290"/>
            <a:ext cx="6832640" cy="1200329"/>
          </a:xfrm>
          <a:prstGeom prst="rect">
            <a:avLst/>
          </a:prstGeom>
          <a:noFill/>
        </p:spPr>
        <p:txBody>
          <a:bodyPr vert="horz" wrap="square" lIns="91440" tIns="45720" rIns="91440" bIns="45720">
            <a:spAutoFit/>
          </a:bodyPr>
          <a:lstStyle/>
          <a:p>
            <a:pPr algn="ctr"/>
            <a:r>
              <a:rPr lang="en-US" sz="7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Samuel </a:t>
            </a:r>
            <a:r>
              <a:rPr lang="en-US" sz="7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a:t>
            </a:r>
            <a:r>
              <a:rPr lang="en-US" sz="7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le</a:t>
            </a:r>
            <a:r>
              <a:rPr lang="en-US" sz="7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gg</a:t>
            </a:r>
            <a:endParaRPr lang="en-US" sz="72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4338" name="Picture 2" descr="http://tbn0.google.com/images?q=tbn:AF8wr-lhtGFs4M:http://cache.gettyimages.com/xc/2669408.jpg%3Fv%3D1%26c%3DViewImages%26k%3D2%26d%3D6E41E83E90A345BD1D16E906F959342EA55A1E4F32AD3138">
            <a:hlinkClick r:id="rId2"/>
          </p:cNvPr>
          <p:cNvPicPr>
            <a:picLocks noChangeAspect="1" noChangeArrowheads="1"/>
          </p:cNvPicPr>
          <p:nvPr/>
        </p:nvPicPr>
        <p:blipFill>
          <a:blip r:embed="rId3"/>
          <a:srcRect/>
          <a:stretch>
            <a:fillRect/>
          </a:stretch>
        </p:blipFill>
        <p:spPr bwMode="auto">
          <a:xfrm>
            <a:off x="714348" y="3571876"/>
            <a:ext cx="2428892" cy="2481272"/>
          </a:xfrm>
          <a:prstGeom prst="rect">
            <a:avLst/>
          </a:prstGeom>
          <a:noFill/>
        </p:spPr>
      </p:pic>
      <p:sp>
        <p:nvSpPr>
          <p:cNvPr id="6" name="Rectangle 5"/>
          <p:cNvSpPr/>
          <p:nvPr/>
        </p:nvSpPr>
        <p:spPr>
          <a:xfrm>
            <a:off x="3857620" y="1285860"/>
            <a:ext cx="4572000" cy="3139321"/>
          </a:xfrm>
          <a:prstGeom prst="rect">
            <a:avLst/>
          </a:prstGeom>
        </p:spPr>
        <p:txBody>
          <a:bodyPr>
            <a:spAutoFit/>
          </a:bodyPr>
          <a:lstStyle/>
          <a:p>
            <a:r>
              <a:rPr lang="en-US" dirty="0" smtClean="0"/>
              <a:t/>
            </a:r>
            <a:br>
              <a:rPr lang="en-US" dirty="0" smtClean="0"/>
            </a:br>
            <a:r>
              <a:rPr lang="en-US" dirty="0" smtClean="0"/>
              <a:t>Born in Manchester, greater Manchester</a:t>
            </a:r>
          </a:p>
          <a:p>
            <a:r>
              <a:rPr lang="en-US" dirty="0" smtClean="0"/>
              <a:t>Born 1781. Died 1861 - English inventor.</a:t>
            </a:r>
            <a:br>
              <a:rPr lang="en-US" dirty="0" smtClean="0"/>
            </a:br>
            <a:r>
              <a:rPr lang="en-US" dirty="0" smtClean="0"/>
              <a:t/>
            </a:r>
            <a:br>
              <a:rPr lang="en-US" dirty="0" smtClean="0"/>
            </a:br>
            <a:r>
              <a:rPr lang="en-US" dirty="0" smtClean="0"/>
              <a:t>Apprentice at James Watt’s engineering works. Left the firm in 1805 and worked on improving methods of coal gas production. In 1814 illuminated by gas a district of London. Patented several innovations in gas production including the gas meter and purification by lime.</a:t>
            </a:r>
          </a:p>
        </p:txBody>
      </p:sp>
      <p:sp>
        <p:nvSpPr>
          <p:cNvPr id="5" name="Rectangle 4"/>
          <p:cNvSpPr/>
          <p:nvPr/>
        </p:nvSpPr>
        <p:spPr>
          <a:xfrm rot="19563048">
            <a:off x="3616267" y="4810009"/>
            <a:ext cx="3814727" cy="1323439"/>
          </a:xfrm>
          <a:prstGeom prst="rect">
            <a:avLst/>
          </a:prstGeom>
          <a:noFill/>
        </p:spPr>
        <p:txBody>
          <a:bodyPr wrap="square" lIns="91440" tIns="45720" rIns="91440" bIns="45720">
            <a:spAutoFit/>
          </a:bodyPr>
          <a:lstStyle/>
          <a:p>
            <a:pPr algn="ctr"/>
            <a:r>
              <a:rPr lang="en-US" sz="80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cleggy</a:t>
            </a:r>
            <a:endParaRPr lang="en-US" sz="80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2050" name="Picture 2" descr="C:\Users\01tm01\AppData\Local\Microsoft\Windows\Temporary Internet Files\Content.IE5\OXA2I7H3\MCj02308420000[1].wmf"/>
          <p:cNvPicPr>
            <a:picLocks noChangeAspect="1" noChangeArrowheads="1"/>
          </p:cNvPicPr>
          <p:nvPr/>
        </p:nvPicPr>
        <p:blipFill>
          <a:blip r:embed="rId4"/>
          <a:srcRect/>
          <a:stretch>
            <a:fillRect/>
          </a:stretch>
        </p:blipFill>
        <p:spPr bwMode="auto">
          <a:xfrm>
            <a:off x="6929454" y="4857760"/>
            <a:ext cx="1972147" cy="1827291"/>
          </a:xfrm>
          <a:prstGeom prst="rect">
            <a:avLst/>
          </a:prstGeom>
          <a:noFill/>
        </p:spPr>
      </p:pic>
      <p:pic>
        <p:nvPicPr>
          <p:cNvPr id="2053" name="Picture 5" descr="C:\Users\01tm01\AppData\Local\Microsoft\Windows\Temporary Internet Files\Content.IE5\FXL4920N\MCBS01674_0000[1].wmf"/>
          <p:cNvPicPr>
            <a:picLocks noChangeAspect="1" noChangeArrowheads="1"/>
          </p:cNvPicPr>
          <p:nvPr/>
        </p:nvPicPr>
        <p:blipFill>
          <a:blip r:embed="rId5"/>
          <a:srcRect/>
          <a:stretch>
            <a:fillRect/>
          </a:stretch>
        </p:blipFill>
        <p:spPr bwMode="auto">
          <a:xfrm>
            <a:off x="1428728" y="1643050"/>
            <a:ext cx="1666037" cy="1666037"/>
          </a:xfrm>
          <a:prstGeom prst="rect">
            <a:avLst/>
          </a:prstGeom>
          <a:noFill/>
        </p:spPr>
      </p:pic>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pic>
        <p:nvPicPr>
          <p:cNvPr id="15362" name="Picture 2" descr="http://tbn0.google.com/images?q=tbn:oQ7UhaiXwkUeWM:http://justanotherwordpressweblog.files.wordpress.com/2009/01/boyle.jpg">
            <a:hlinkClick r:id="rId3"/>
          </p:cNvPr>
          <p:cNvPicPr>
            <a:picLocks noChangeAspect="1" noChangeArrowheads="1"/>
          </p:cNvPicPr>
          <p:nvPr/>
        </p:nvPicPr>
        <p:blipFill>
          <a:blip r:embed="rId4"/>
          <a:srcRect/>
          <a:stretch>
            <a:fillRect/>
          </a:stretch>
        </p:blipFill>
        <p:spPr bwMode="auto">
          <a:xfrm>
            <a:off x="0" y="3986200"/>
            <a:ext cx="2285984" cy="2871800"/>
          </a:xfrm>
          <a:prstGeom prst="rect">
            <a:avLst/>
          </a:prstGeom>
          <a:noFill/>
        </p:spPr>
      </p:pic>
      <p:pic>
        <p:nvPicPr>
          <p:cNvPr id="15364" name="Picture 4" descr="http://tbn2.google.com/images?q=tbn:E6yeRi-7tYAW0M:http://www.filmistheword.com/First%2520Films/danny-boyle-.jpg">
            <a:hlinkClick r:id="rId5"/>
          </p:cNvPr>
          <p:cNvPicPr>
            <a:picLocks noChangeAspect="1" noChangeArrowheads="1"/>
          </p:cNvPicPr>
          <p:nvPr/>
        </p:nvPicPr>
        <p:blipFill>
          <a:blip r:embed="rId6"/>
          <a:srcRect/>
          <a:stretch>
            <a:fillRect/>
          </a:stretch>
        </p:blipFill>
        <p:spPr bwMode="auto">
          <a:xfrm>
            <a:off x="6429356" y="0"/>
            <a:ext cx="2714644" cy="2338399"/>
          </a:xfrm>
          <a:prstGeom prst="rect">
            <a:avLst/>
          </a:prstGeom>
          <a:noFill/>
        </p:spPr>
      </p:pic>
      <p:sp>
        <p:nvSpPr>
          <p:cNvPr id="6" name="Rectangle 5"/>
          <p:cNvSpPr/>
          <p:nvPr/>
        </p:nvSpPr>
        <p:spPr>
          <a:xfrm>
            <a:off x="214282" y="-214338"/>
            <a:ext cx="6072230"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Danny Boyle</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Rectangle 6"/>
          <p:cNvSpPr/>
          <p:nvPr/>
        </p:nvSpPr>
        <p:spPr>
          <a:xfrm>
            <a:off x="0" y="785794"/>
            <a:ext cx="4572000" cy="2031325"/>
          </a:xfrm>
          <a:prstGeom prst="rect">
            <a:avLst/>
          </a:prstGeom>
        </p:spPr>
        <p:txBody>
          <a:bodyPr>
            <a:spAutoFit/>
          </a:bodyPr>
          <a:lstStyle/>
          <a:p>
            <a:r>
              <a:rPr lang="en-US" b="1" dirty="0" smtClean="0"/>
              <a:t>Danny Boyle</a:t>
            </a:r>
            <a:r>
              <a:rPr lang="en-US" dirty="0" smtClean="0"/>
              <a:t> (born 20 October 1956) is an Academy Award-winning British filmmaker and producer. He is best known for his work on films such as </a:t>
            </a:r>
            <a:r>
              <a:rPr lang="en-US" i="1" dirty="0" smtClean="0"/>
              <a:t>Shallow Grave</a:t>
            </a:r>
            <a:r>
              <a:rPr lang="en-US" dirty="0" smtClean="0"/>
              <a:t>, </a:t>
            </a:r>
            <a:r>
              <a:rPr lang="en-US" i="1" dirty="0" smtClean="0"/>
              <a:t>Train spotting</a:t>
            </a:r>
            <a:r>
              <a:rPr lang="en-US" dirty="0" smtClean="0"/>
              <a:t>, </a:t>
            </a:r>
            <a:r>
              <a:rPr lang="en-US" i="1" dirty="0" smtClean="0"/>
              <a:t>28 Days Later</a:t>
            </a:r>
            <a:r>
              <a:rPr lang="en-US" dirty="0" smtClean="0"/>
              <a:t>, and </a:t>
            </a:r>
            <a:r>
              <a:rPr lang="en-US" i="1" dirty="0" smtClean="0"/>
              <a:t>Slumdog Millionaire</a:t>
            </a:r>
            <a:r>
              <a:rPr lang="en-US" dirty="0" smtClean="0"/>
              <a:t>, for which Boyle won numerous awards in 2009, including the Academy Award for Best Director.</a:t>
            </a:r>
            <a:endParaRPr lang="en-US" dirty="0"/>
          </a:p>
        </p:txBody>
      </p:sp>
      <p:sp>
        <p:nvSpPr>
          <p:cNvPr id="8" name="Rectangle 7"/>
          <p:cNvSpPr/>
          <p:nvPr/>
        </p:nvSpPr>
        <p:spPr>
          <a:xfrm>
            <a:off x="4572000" y="4549676"/>
            <a:ext cx="4572000" cy="2308324"/>
          </a:xfrm>
          <a:prstGeom prst="rect">
            <a:avLst/>
          </a:prstGeom>
        </p:spPr>
        <p:txBody>
          <a:bodyPr wrap="square">
            <a:spAutoFit/>
          </a:bodyPr>
          <a:lstStyle/>
          <a:p>
            <a:r>
              <a:rPr lang="en-US" b="1" dirty="0" smtClean="0"/>
              <a:t>Theatre</a:t>
            </a:r>
          </a:p>
          <a:p>
            <a:r>
              <a:rPr lang="en-US" dirty="0" smtClean="0"/>
              <a:t>Upon leaving school he began his career at the Joint Stock Theatre Company, before moving onto the Royal Court Theatre in 1982 where he directed </a:t>
            </a:r>
            <a:r>
              <a:rPr lang="en-US" i="1" dirty="0" smtClean="0"/>
              <a:t>Genius</a:t>
            </a:r>
            <a:r>
              <a:rPr lang="en-US" dirty="0" smtClean="0"/>
              <a:t> by Howard Brenton, and </a:t>
            </a:r>
            <a:r>
              <a:rPr lang="en-US" i="1" dirty="0" smtClean="0"/>
              <a:t>Saved</a:t>
            </a:r>
            <a:r>
              <a:rPr lang="en-US" dirty="0" smtClean="0"/>
              <a:t> by Edward Bond. He also directed five productions for the Royal Shakespeare Company.</a:t>
            </a:r>
            <a:endParaRPr lang="en-US" dirty="0"/>
          </a:p>
        </p:txBody>
      </p:sp>
      <p:sp>
        <p:nvSpPr>
          <p:cNvPr id="9" name="Rectangle 8"/>
          <p:cNvSpPr/>
          <p:nvPr/>
        </p:nvSpPr>
        <p:spPr>
          <a:xfrm>
            <a:off x="4572000" y="2428868"/>
            <a:ext cx="4572000" cy="1754326"/>
          </a:xfrm>
          <a:prstGeom prst="rect">
            <a:avLst/>
          </a:prstGeom>
        </p:spPr>
        <p:txBody>
          <a:bodyPr>
            <a:spAutoFit/>
          </a:bodyPr>
          <a:lstStyle/>
          <a:p>
            <a:r>
              <a:rPr lang="en-US" b="1" dirty="0" smtClean="0"/>
              <a:t>Film</a:t>
            </a:r>
          </a:p>
          <a:p>
            <a:r>
              <a:rPr lang="en-US" dirty="0" smtClean="0"/>
              <a:t> Boyle made his feature film directorial debut with </a:t>
            </a:r>
            <a:r>
              <a:rPr lang="en-US" i="1" dirty="0" smtClean="0"/>
              <a:t>Shallow Grave</a:t>
            </a:r>
            <a:r>
              <a:rPr lang="en-US" dirty="0" smtClean="0"/>
              <a:t>. The film was the most commercially successful British film of 1995 and led to the production of </a:t>
            </a:r>
            <a:r>
              <a:rPr lang="en-US" i="1" dirty="0" smtClean="0"/>
              <a:t>Train spotting</a:t>
            </a:r>
            <a:r>
              <a:rPr lang="en-US" dirty="0" smtClean="0"/>
              <a:t>, based on the novel by Irvine Welsh.</a:t>
            </a:r>
            <a:endParaRPr lang="en-GB" dirty="0"/>
          </a:p>
        </p:txBody>
      </p:sp>
      <p:sp>
        <p:nvSpPr>
          <p:cNvPr id="10" name="Rectangle 9"/>
          <p:cNvSpPr/>
          <p:nvPr/>
        </p:nvSpPr>
        <p:spPr>
          <a:xfrm>
            <a:off x="2285984" y="3000372"/>
            <a:ext cx="2357454" cy="3416320"/>
          </a:xfrm>
          <a:prstGeom prst="rect">
            <a:avLst/>
          </a:prstGeom>
        </p:spPr>
        <p:txBody>
          <a:bodyPr wrap="square">
            <a:spAutoFit/>
          </a:bodyPr>
          <a:lstStyle/>
          <a:p>
            <a:r>
              <a:rPr lang="en-US" b="1" dirty="0" smtClean="0"/>
              <a:t>Film</a:t>
            </a:r>
          </a:p>
          <a:p>
            <a:r>
              <a:rPr lang="en-US" dirty="0" smtClean="0"/>
              <a:t>In 2008 he directed </a:t>
            </a:r>
            <a:r>
              <a:rPr lang="en-US" i="1" dirty="0" smtClean="0"/>
              <a:t>Slumdog Millionaire</a:t>
            </a:r>
            <a:r>
              <a:rPr lang="en-US" dirty="0" smtClean="0"/>
              <a:t>, the story of an impoverished child (Dev Patel) on the streets of Mumbai who competes on India's variant of </a:t>
            </a:r>
            <a:r>
              <a:rPr lang="en-US" i="1" dirty="0" smtClean="0"/>
              <a:t>Who Wants to Be a Millionaire?</a:t>
            </a:r>
            <a:r>
              <a:rPr lang="en-US" dirty="0" smtClean="0"/>
              <a:t>, for which Boyle won an Academy Award.</a:t>
            </a:r>
            <a:endParaRPr lang="en-US" dirty="0"/>
          </a:p>
        </p:txBody>
      </p:sp>
      <p:cxnSp>
        <p:nvCxnSpPr>
          <p:cNvPr id="12" name="Straight Connector 11"/>
          <p:cNvCxnSpPr/>
          <p:nvPr/>
        </p:nvCxnSpPr>
        <p:spPr>
          <a:xfrm rot="5400000">
            <a:off x="1607323" y="3393281"/>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14546" y="2714620"/>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570954" y="4786310"/>
            <a:ext cx="414417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4500562" y="2714620"/>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flipH="1" flipV="1">
            <a:off x="2178827" y="2750339"/>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4536281" y="260746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3438" y="2428868"/>
            <a:ext cx="45005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643438" y="4429132"/>
            <a:ext cx="45005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4643438" y="2428868"/>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flipH="1" flipV="1">
            <a:off x="4536281" y="260746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flipH="1" flipV="1">
            <a:off x="4572000" y="2500306"/>
            <a:ext cx="142876"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3075" name="Picture 3" descr="C:\Users\01tm01\AppData\Local\Microsoft\Windows\Temporary Internet Files\Content.IE5\SP5STIJN\MCj04316210000[1].png"/>
          <p:cNvPicPr>
            <a:picLocks noChangeAspect="1" noChangeArrowheads="1"/>
          </p:cNvPicPr>
          <p:nvPr/>
        </p:nvPicPr>
        <p:blipFill>
          <a:blip r:embed="rId7"/>
          <a:srcRect/>
          <a:stretch>
            <a:fillRect/>
          </a:stretch>
        </p:blipFill>
        <p:spPr bwMode="auto">
          <a:xfrm>
            <a:off x="214282" y="2643182"/>
            <a:ext cx="1571636" cy="1357322"/>
          </a:xfrm>
          <a:prstGeom prst="rect">
            <a:avLst/>
          </a:prstGeom>
          <a:noFill/>
        </p:spPr>
      </p:pic>
      <p:grpSp>
        <p:nvGrpSpPr>
          <p:cNvPr id="3081" name="Group 9"/>
          <p:cNvGrpSpPr>
            <a:grpSpLocks/>
          </p:cNvGrpSpPr>
          <p:nvPr/>
        </p:nvGrpSpPr>
        <p:grpSpPr bwMode="auto">
          <a:xfrm>
            <a:off x="4714876" y="785794"/>
            <a:ext cx="1500198" cy="1323967"/>
            <a:chOff x="2304" y="1584"/>
            <a:chExt cx="1740" cy="1554"/>
          </a:xfrm>
        </p:grpSpPr>
        <p:sp>
          <p:nvSpPr>
            <p:cNvPr id="3082" name="Film"/>
            <p:cNvSpPr>
              <a:spLocks noEditPoints="1" noChangeArrowheads="1"/>
            </p:cNvSpPr>
            <p:nvPr/>
          </p:nvSpPr>
          <p:spPr bwMode="auto">
            <a:xfrm>
              <a:off x="2304" y="1980"/>
              <a:ext cx="726" cy="115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4960 w 21600"/>
                <a:gd name="T17" fmla="*/ 8129 h 21600"/>
                <a:gd name="T18" fmla="*/ 17079 w 21600"/>
                <a:gd name="T19" fmla="*/ 1342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GB"/>
            </a:p>
          </p:txBody>
        </p:sp>
        <p:sp>
          <p:nvSpPr>
            <p:cNvPr id="3083" name="Sound"/>
            <p:cNvSpPr>
              <a:spLocks noEditPoints="1" noChangeArrowheads="1"/>
            </p:cNvSpPr>
            <p:nvPr/>
          </p:nvSpPr>
          <p:spPr bwMode="auto">
            <a:xfrm>
              <a:off x="2724" y="1584"/>
              <a:ext cx="1008" cy="768"/>
            </a:xfrm>
            <a:custGeom>
              <a:avLst/>
              <a:gdLst>
                <a:gd name="T0" fmla="*/ 11164 w 21600"/>
                <a:gd name="T1" fmla="*/ 21159 h 21600"/>
                <a:gd name="T2" fmla="*/ 11164 w 21600"/>
                <a:gd name="T3" fmla="*/ 0 h 21600"/>
                <a:gd name="T4" fmla="*/ 0 w 21600"/>
                <a:gd name="T5" fmla="*/ 10800 h 21600"/>
                <a:gd name="T6" fmla="*/ 21600 w 21600"/>
                <a:gd name="T7" fmla="*/ 10800 h 21600"/>
                <a:gd name="T8" fmla="*/ 242 w 21600"/>
                <a:gd name="T9" fmla="*/ 7604 h 21600"/>
                <a:gd name="T10" fmla="*/ 10760 w 21600"/>
                <a:gd name="T11" fmla="*/ 13555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endParaRPr lang="en-GB"/>
            </a:p>
          </p:txBody>
        </p:sp>
        <p:sp>
          <p:nvSpPr>
            <p:cNvPr id="3084" name="Photo"/>
            <p:cNvSpPr>
              <a:spLocks noEditPoints="1" noChangeArrowheads="1"/>
            </p:cNvSpPr>
            <p:nvPr/>
          </p:nvSpPr>
          <p:spPr bwMode="auto">
            <a:xfrm>
              <a:off x="3108" y="2040"/>
              <a:ext cx="936" cy="696"/>
            </a:xfrm>
            <a:custGeom>
              <a:avLst/>
              <a:gdLst>
                <a:gd name="T0" fmla="*/ 0 w 21600"/>
                <a:gd name="T1" fmla="*/ 3085 h 21600"/>
                <a:gd name="T2" fmla="*/ 10800 w 21600"/>
                <a:gd name="T3" fmla="*/ 0 h 21600"/>
                <a:gd name="T4" fmla="*/ 21600 w 21600"/>
                <a:gd name="T5" fmla="*/ 3085 h 21600"/>
                <a:gd name="T6" fmla="*/ 21600 w 21600"/>
                <a:gd name="T7" fmla="*/ 10800 h 21600"/>
                <a:gd name="T8" fmla="*/ 21600 w 21600"/>
                <a:gd name="T9" fmla="*/ 21600 h 21600"/>
                <a:gd name="T10" fmla="*/ 10800 w 21600"/>
                <a:gd name="T11" fmla="*/ 21800 h 21600"/>
                <a:gd name="T12" fmla="*/ 0 w 21600"/>
                <a:gd name="T13" fmla="*/ 21600 h 21600"/>
                <a:gd name="T14" fmla="*/ 0 w 21600"/>
                <a:gd name="T15" fmla="*/ 10800 h 21600"/>
                <a:gd name="T16" fmla="*/ 7778 w 21600"/>
                <a:gd name="T17" fmla="*/ 8228 h 21600"/>
                <a:gd name="T18" fmla="*/ 13757 w 21600"/>
                <a:gd name="T19" fmla="*/ 1688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GB"/>
            </a:p>
          </p:txBody>
        </p:sp>
        <p:sp>
          <p:nvSpPr>
            <p:cNvPr id="3085" name="Music"/>
            <p:cNvSpPr>
              <a:spLocks noEditPoints="1" noChangeArrowheads="1"/>
            </p:cNvSpPr>
            <p:nvPr/>
          </p:nvSpPr>
          <p:spPr bwMode="auto">
            <a:xfrm>
              <a:off x="3216" y="2448"/>
              <a:ext cx="768" cy="672"/>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tbn2.google.com/images?q=tbn:164i16YO-tCopM:http://www.hyperhistory.org/images/assets/ozhistorybytes/issue_nine/_emmeline_pankhurst.jpg">
            <a:hlinkClick r:id="rId2"/>
          </p:cNvPr>
          <p:cNvPicPr>
            <a:picLocks noChangeAspect="1" noChangeArrowheads="1"/>
          </p:cNvPicPr>
          <p:nvPr/>
        </p:nvPicPr>
        <p:blipFill>
          <a:blip r:embed="rId3"/>
          <a:srcRect/>
          <a:stretch>
            <a:fillRect/>
          </a:stretch>
        </p:blipFill>
        <p:spPr bwMode="auto">
          <a:xfrm>
            <a:off x="428596" y="1500174"/>
            <a:ext cx="1928826" cy="2609861"/>
          </a:xfrm>
          <a:prstGeom prst="rect">
            <a:avLst/>
          </a:prstGeom>
          <a:noFill/>
        </p:spPr>
      </p:pic>
      <p:sp>
        <p:nvSpPr>
          <p:cNvPr id="5" name="Rectangle 4"/>
          <p:cNvSpPr/>
          <p:nvPr/>
        </p:nvSpPr>
        <p:spPr>
          <a:xfrm>
            <a:off x="1142976" y="0"/>
            <a:ext cx="7422738"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Emmeline Pankhurst</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2428844" y="1000108"/>
            <a:ext cx="6715156" cy="5632311"/>
          </a:xfrm>
          <a:prstGeom prst="rect">
            <a:avLst/>
          </a:prstGeom>
        </p:spPr>
        <p:txBody>
          <a:bodyPr wrap="square">
            <a:spAutoFit/>
          </a:bodyPr>
          <a:lstStyle/>
          <a:p>
            <a:r>
              <a:rPr lang="en-US" b="1" dirty="0" smtClean="0"/>
              <a:t>Emmeline Pankhurst</a:t>
            </a:r>
            <a:r>
              <a:rPr lang="en-US" dirty="0" smtClean="0"/>
              <a:t> (née </a:t>
            </a:r>
            <a:r>
              <a:rPr lang="en-US" b="1" dirty="0" smtClean="0"/>
              <a:t>Goulden</a:t>
            </a:r>
            <a:r>
              <a:rPr lang="en-US" dirty="0" smtClean="0"/>
              <a:t>; 15 July 1858 – 14 June 1928) was a political activist and leader of the British suffragette movement. Although she was widely criticized for her militant tactics, her work is recognized as a crucial element in achieving women's suffrage in Britain. However, historians disagree about whether she did more to help or hinder public support for the cause.</a:t>
            </a:r>
          </a:p>
          <a:p>
            <a:r>
              <a:rPr lang="en-US" dirty="0" smtClean="0"/>
              <a:t>Born and raised in Manchester by politically active parents, Pankhurst was introduced at a young age to the women's suffrage movement. Although her parents encouraged her to prepare herself for life as a wife and mother, she attended the École Normale de Neuilly in Paris. In 1878 she married Richard Pankhurst, a barrister known for supporting women's right to vote; they had five children over the next ten years. He also supported her activities outside the home, and she quickly became involved with the Women's Franchise League, which advocated suffrage for women. When that organization broke apart, she attempted to join the left-leaning Independent Labour Party through her friendship with socialist Keir Hardie, but was initially refused membership by the local branch of the Party on account of her gender. She also worked as a Poor Law Guardian, where she was startled by harsh conditions in Manchester workhouses.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0"/>
            <a:ext cx="6740342"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Suzanne Shaw</a:t>
            </a:r>
            <a:endParaRPr lang="en-US"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19458" name="Picture 2" descr="http://tbn3.google.com/images?q=tbn:QgHDHOfMW3w8rM:http://www.nudy.tv/wp-content/uploads/2008/01/suzanne-shaw-ice-dancing.JPG">
            <a:hlinkClick r:id="rId2"/>
          </p:cNvPr>
          <p:cNvPicPr>
            <a:picLocks noChangeAspect="1" noChangeArrowheads="1"/>
          </p:cNvPicPr>
          <p:nvPr/>
        </p:nvPicPr>
        <p:blipFill>
          <a:blip r:embed="rId3"/>
          <a:srcRect/>
          <a:stretch>
            <a:fillRect/>
          </a:stretch>
        </p:blipFill>
        <p:spPr bwMode="auto">
          <a:xfrm>
            <a:off x="0" y="1357298"/>
            <a:ext cx="1500198" cy="1885955"/>
          </a:xfrm>
          <a:prstGeom prst="rect">
            <a:avLst/>
          </a:prstGeom>
          <a:noFill/>
        </p:spPr>
      </p:pic>
      <p:pic>
        <p:nvPicPr>
          <p:cNvPr id="19460" name="Picture 4" descr="http://tbn2.google.com/images?q=tbn:g2RWAi-2iPxzLM:http://www.femalefirst.co.uk/image-library/port/376/i/ice-suzanne-shaw.jpg">
            <a:hlinkClick r:id="rId4"/>
          </p:cNvPr>
          <p:cNvPicPr>
            <a:picLocks noChangeAspect="1" noChangeArrowheads="1"/>
          </p:cNvPicPr>
          <p:nvPr/>
        </p:nvPicPr>
        <p:blipFill>
          <a:blip r:embed="rId5"/>
          <a:srcRect/>
          <a:stretch>
            <a:fillRect/>
          </a:stretch>
        </p:blipFill>
        <p:spPr bwMode="auto">
          <a:xfrm>
            <a:off x="8001024" y="0"/>
            <a:ext cx="1142976" cy="1428760"/>
          </a:xfrm>
          <a:prstGeom prst="rect">
            <a:avLst/>
          </a:prstGeom>
          <a:noFill/>
        </p:spPr>
      </p:pic>
      <p:sp>
        <p:nvSpPr>
          <p:cNvPr id="7" name="Rectangle 6"/>
          <p:cNvSpPr/>
          <p:nvPr/>
        </p:nvSpPr>
        <p:spPr>
          <a:xfrm>
            <a:off x="1500166" y="1357298"/>
            <a:ext cx="6929454" cy="2031325"/>
          </a:xfrm>
          <a:prstGeom prst="rect">
            <a:avLst/>
          </a:prstGeom>
        </p:spPr>
        <p:txBody>
          <a:bodyPr wrap="square">
            <a:spAutoFit/>
          </a:bodyPr>
          <a:lstStyle/>
          <a:p>
            <a:r>
              <a:rPr lang="en-US" b="1" dirty="0" smtClean="0"/>
              <a:t>Suzanne Shaw</a:t>
            </a:r>
            <a:r>
              <a:rPr lang="en-US" dirty="0" smtClean="0"/>
              <a:t> (born </a:t>
            </a:r>
            <a:r>
              <a:rPr lang="en-US" b="1" dirty="0" smtClean="0"/>
              <a:t>Suzanne Crowshaw</a:t>
            </a:r>
            <a:r>
              <a:rPr lang="en-US" dirty="0" smtClean="0"/>
              <a:t> on 29 September 1981) is an English actress, singer and television personality. She is most famous for winning the talent contest </a:t>
            </a:r>
            <a:r>
              <a:rPr lang="en-US" i="1" dirty="0" smtClean="0"/>
              <a:t>Popstars</a:t>
            </a:r>
            <a:r>
              <a:rPr lang="en-US" dirty="0" smtClean="0"/>
              <a:t> and subsequently being a member of the band Hear'Say. She is now an established musical theatre performer and presents a live game show, </a:t>
            </a:r>
            <a:r>
              <a:rPr lang="en-US" i="1" dirty="0" smtClean="0"/>
              <a:t>Bingo lotto</a:t>
            </a:r>
            <a:r>
              <a:rPr lang="en-US" dirty="0" smtClean="0"/>
              <a:t>, on </a:t>
            </a:r>
            <a:r>
              <a:rPr lang="en-US" i="1" dirty="0" smtClean="0"/>
              <a:t>Virgin 1</a:t>
            </a:r>
            <a:r>
              <a:rPr lang="en-US" dirty="0"/>
              <a:t> </a:t>
            </a:r>
            <a:r>
              <a:rPr lang="en-US" dirty="0" smtClean="0"/>
              <a:t>and </a:t>
            </a:r>
            <a:r>
              <a:rPr lang="en-US" i="1" dirty="0" smtClean="0"/>
              <a:t>Challenge</a:t>
            </a:r>
            <a:r>
              <a:rPr lang="en-US" dirty="0" smtClean="0"/>
              <a:t> every Friday night. She is also the winner of series 3 of the ITV1 program </a:t>
            </a:r>
            <a:r>
              <a:rPr lang="en-US" i="1" dirty="0" smtClean="0"/>
              <a:t>Dancing on Ice</a:t>
            </a:r>
            <a:r>
              <a:rPr lang="en-US" dirty="0" smtClean="0"/>
              <a:t>.</a:t>
            </a:r>
            <a:endParaRPr lang="en-GB" dirty="0"/>
          </a:p>
        </p:txBody>
      </p:sp>
      <p:sp>
        <p:nvSpPr>
          <p:cNvPr id="8" name="Rectangle 7"/>
          <p:cNvSpPr/>
          <p:nvPr/>
        </p:nvSpPr>
        <p:spPr>
          <a:xfrm>
            <a:off x="0" y="3441680"/>
            <a:ext cx="9144000" cy="3416320"/>
          </a:xfrm>
          <a:prstGeom prst="rect">
            <a:avLst/>
          </a:prstGeom>
        </p:spPr>
        <p:txBody>
          <a:bodyPr wrap="square">
            <a:spAutoFit/>
          </a:bodyPr>
          <a:lstStyle/>
          <a:p>
            <a:r>
              <a:rPr lang="en-US" dirty="0" smtClean="0"/>
              <a:t>Shaw got engaged to record producer Terry Adams during her time in Hear'say. The relationship ended during her UK tour of </a:t>
            </a:r>
            <a:r>
              <a:rPr lang="en-US" i="1" dirty="0" smtClean="0"/>
              <a:t>Summer Holiday</a:t>
            </a:r>
            <a:r>
              <a:rPr lang="en-US" dirty="0" smtClean="0"/>
              <a:t> when she began a relationship with Darren Day, and their son, Corey Mackenzie Day, was born in Kent in December 2004. The couple split on Mother's Day of the following year, with Day announcing, "I don't know how to do family." Day has subsequently married and had another child.</a:t>
            </a:r>
          </a:p>
          <a:p>
            <a:r>
              <a:rPr lang="en-US" dirty="0" smtClean="0"/>
              <a:t>After relationships with Zac Lichman (before he was picked as a housemate for </a:t>
            </a:r>
            <a:r>
              <a:rPr lang="en-US" i="1" dirty="0" smtClean="0"/>
              <a:t>Big Brother 2007</a:t>
            </a:r>
            <a:r>
              <a:rPr lang="en-US" dirty="0" smtClean="0"/>
              <a:t> under the name Ziggy) and actor Andrew-Lee Potts, she now dates Sony award winning DJ and </a:t>
            </a:r>
            <a:r>
              <a:rPr lang="en-US" i="1" dirty="0" smtClean="0"/>
              <a:t>Hider in the House</a:t>
            </a:r>
            <a:r>
              <a:rPr lang="en-US" dirty="0" smtClean="0"/>
              <a:t> and Escape from Scorpion Island presenter Jason King, of duo JK and Joel. The couple had been friends since Shaw's Hear'Say days, but began dating in December 2005 after appearing together on </a:t>
            </a:r>
            <a:r>
              <a:rPr lang="en-US" i="1" dirty="0" smtClean="0"/>
              <a:t>Britain's Worst Celebrity Driver</a:t>
            </a:r>
            <a:r>
              <a:rPr lang="en-US" dirty="0" smtClean="0"/>
              <a:t>. The pair now live together with Shaw's son in Buckinghamshire, and announced their engagement in August 2008.</a:t>
            </a:r>
          </a:p>
          <a:p>
            <a:r>
              <a:rPr lang="en-US" dirty="0" smtClean="0"/>
              <a:t>In 2008, Shaw was voted </a:t>
            </a:r>
            <a:r>
              <a:rPr lang="en-US" i="1" dirty="0" smtClean="0"/>
              <a:t>Celebrity Mother of the Year</a:t>
            </a:r>
            <a:r>
              <a:rPr lang="en-US" dirty="0" smtClean="0"/>
              <a:t> by the public.</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505</Words>
  <Application>Microsoft Office PowerPoint</Application>
  <PresentationFormat>On-screen Show (4:3)</PresentationFormat>
  <Paragraphs>26</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vt:lpstr>
      <vt:lpstr>Slide 2</vt:lpstr>
      <vt:lpstr>Slide 3</vt:lpstr>
      <vt:lpstr>Slide 4</vt:lpstr>
      <vt:lpstr>Slide 5</vt:lpstr>
    </vt:vector>
  </TitlesOfParts>
  <Company>Newall Green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Ramesys</dc:creator>
  <cp:lastModifiedBy>Ramesys</cp:lastModifiedBy>
  <cp:revision>13</cp:revision>
  <dcterms:created xsi:type="dcterms:W3CDTF">2009-03-27T14:00:46Z</dcterms:created>
  <dcterms:modified xsi:type="dcterms:W3CDTF">2009-06-17T09:31:21Z</dcterms:modified>
</cp:coreProperties>
</file>