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18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s/slide207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69.xml" ContentType="application/vnd.openxmlformats-officedocument.presentationml.slide+xml"/>
  <Override PartName="/ppt/slides/slide221.xml" ContentType="application/vnd.openxmlformats-officedocument.presentationml.slide+xml"/>
  <Override PartName="/ppt/tableStyles.xml" ContentType="application/vnd.openxmlformats-officedocument.presentationml.tableStyles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5.xml" ContentType="application/vnd.openxmlformats-officedocument.presentationml.slide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s/slide215.xml" ContentType="application/vnd.openxmlformats-officedocument.presentationml.slide+xml"/>
  <Override PartName="/ppt/slides/slide226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s/slide199.xml" ContentType="application/vnd.openxmlformats-officedocument.presentationml.slide+xml"/>
  <Override PartName="/ppt/slides/slide204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88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ppt/slides/slide191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s/slide180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s/slide209.xml" ContentType="application/vnd.openxmlformats-officedocument.presentationml.slide+xml"/>
  <Override PartName="/ppt/slides/slide2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s/slide216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23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192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186.xml" ContentType="application/vnd.openxmlformats-officedocument.presentationml.slide+xml"/>
  <Override PartName="/ppt/slides/slide220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193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presProps.xml" ContentType="application/vnd.openxmlformats-officedocument.presentationml.pres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466" r:id="rId212"/>
    <p:sldId id="467" r:id="rId213"/>
    <p:sldId id="468" r:id="rId214"/>
    <p:sldId id="469" r:id="rId215"/>
    <p:sldId id="470" r:id="rId216"/>
    <p:sldId id="471" r:id="rId217"/>
    <p:sldId id="472" r:id="rId218"/>
    <p:sldId id="473" r:id="rId219"/>
    <p:sldId id="474" r:id="rId220"/>
    <p:sldId id="475" r:id="rId221"/>
    <p:sldId id="476" r:id="rId222"/>
    <p:sldId id="477" r:id="rId223"/>
    <p:sldId id="478" r:id="rId224"/>
    <p:sldId id="479" r:id="rId225"/>
    <p:sldId id="480" r:id="rId226"/>
    <p:sldId id="481" r:id="rId227"/>
    <p:sldId id="482" r:id="rId2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slide" Target="slides/slide196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217" Type="http://schemas.openxmlformats.org/officeDocument/2006/relationships/slide" Target="slides/slide2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12" Type="http://schemas.openxmlformats.org/officeDocument/2006/relationships/slide" Target="slides/slide211.xml"/><Relationship Id="rId233" Type="http://schemas.openxmlformats.org/officeDocument/2006/relationships/tableStyles" Target="tableStyles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presProps" Target="presProps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231" Type="http://schemas.openxmlformats.org/officeDocument/2006/relationships/viewProps" Target="viewProps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A9BAE-9C54-454F-9C9E-9FE3BD4AF166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4F311-C5B7-4106-9019-7322C85A8EB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4F311-C5B7-4106-9019-7322C85A8EB3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47381-E98F-493B-A97D-FFFB038C0E43}" type="datetimeFigureOut">
              <a:rPr lang="en-US" smtClean="0"/>
              <a:t>11/18/2009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D1281-4ADC-428E-B1F3-FC3B10B814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#BIB1"/><Relationship Id="rId2" Type="http://schemas.openxmlformats.org/officeDocument/2006/relationships/hyperlink" Target="http://www.expedia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070" y="1428736"/>
            <a:ext cx="881864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Carbon Footprint</a:t>
            </a:r>
            <a:endParaRPr lang="en-US" sz="96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7290" y="357166"/>
            <a:ext cx="64294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The Carbon Footprint of the American Thoracic Society Meeting </a:t>
            </a:r>
          </a:p>
          <a:p>
            <a:r>
              <a:rPr lang="en-GB" i="1" dirty="0" smtClean="0"/>
              <a:t>To the Editor</a:t>
            </a:r>
            <a:r>
              <a:rPr lang="en-GB" dirty="0" smtClean="0"/>
              <a:t>:</a:t>
            </a:r>
            <a:r>
              <a:rPr lang="en-GB" baseline="30000" dirty="0" smtClean="0"/>
              <a:t> </a:t>
            </a:r>
            <a:r>
              <a:rPr lang="en-GB" dirty="0" smtClean="0"/>
              <a:t>The American Thoracic Society (ATS) International Conference</a:t>
            </a:r>
            <a:r>
              <a:rPr lang="en-GB" baseline="30000" dirty="0" smtClean="0"/>
              <a:t> </a:t>
            </a:r>
            <a:r>
              <a:rPr lang="en-GB" dirty="0" smtClean="0"/>
              <a:t>held in San Diego in May 2006 was attended by approximately</a:t>
            </a:r>
            <a:r>
              <a:rPr lang="en-GB" baseline="30000" dirty="0" smtClean="0"/>
              <a:t> </a:t>
            </a:r>
            <a:r>
              <a:rPr lang="en-GB" dirty="0" smtClean="0"/>
              <a:t>15,000 delegates, the majority of whom </a:t>
            </a:r>
            <a:r>
              <a:rPr lang="en-GB" dirty="0" err="1" smtClean="0"/>
              <a:t>traveled</a:t>
            </a:r>
            <a:r>
              <a:rPr lang="en-GB" dirty="0" smtClean="0"/>
              <a:t> by air. The</a:t>
            </a:r>
            <a:r>
              <a:rPr lang="en-GB" baseline="30000" dirty="0" smtClean="0"/>
              <a:t> </a:t>
            </a:r>
            <a:r>
              <a:rPr lang="en-GB" dirty="0" smtClean="0"/>
              <a:t>environmental impact of such a large international meeting is</a:t>
            </a:r>
            <a:r>
              <a:rPr lang="en-GB" baseline="30000" dirty="0" smtClean="0"/>
              <a:t> </a:t>
            </a:r>
            <a:r>
              <a:rPr lang="en-GB" dirty="0" smtClean="0"/>
              <a:t>likely to be significant, but has not been previously studied.</a:t>
            </a:r>
            <a:r>
              <a:rPr lang="en-GB" baseline="30000" dirty="0" smtClean="0"/>
              <a:t> </a:t>
            </a:r>
            <a:r>
              <a:rPr lang="en-GB" dirty="0" smtClean="0"/>
              <a:t>The carbon dioxide emissions were calculated for air travel</a:t>
            </a:r>
            <a:r>
              <a:rPr lang="en-GB" baseline="30000" dirty="0" smtClean="0"/>
              <a:t> </a:t>
            </a:r>
            <a:r>
              <a:rPr lang="en-GB" dirty="0" smtClean="0"/>
              <a:t>to and from San Diego using the attendance figures for ATS 2006</a:t>
            </a:r>
            <a:r>
              <a:rPr lang="en-GB" baseline="30000" dirty="0" smtClean="0"/>
              <a:t> </a:t>
            </a:r>
            <a:r>
              <a:rPr lang="en-GB" dirty="0" smtClean="0"/>
              <a:t>divided by an estimate of the distance </a:t>
            </a:r>
            <a:r>
              <a:rPr lang="en-GB" dirty="0" err="1" smtClean="0"/>
              <a:t>traveled</a:t>
            </a:r>
            <a:r>
              <a:rPr lang="en-GB" dirty="0" smtClean="0"/>
              <a:t> from the country</a:t>
            </a:r>
            <a:r>
              <a:rPr lang="en-GB" baseline="30000" dirty="0" smtClean="0"/>
              <a:t> </a:t>
            </a:r>
            <a:r>
              <a:rPr lang="en-GB" dirty="0" smtClean="0"/>
              <a:t>or state of origin. All delegates were assumed to have </a:t>
            </a:r>
            <a:r>
              <a:rPr lang="en-GB" dirty="0" err="1" smtClean="0"/>
              <a:t>traveled</a:t>
            </a:r>
            <a:r>
              <a:rPr lang="en-GB" baseline="30000" dirty="0" smtClean="0"/>
              <a:t> </a:t>
            </a:r>
            <a:r>
              <a:rPr lang="en-GB" dirty="0" smtClean="0"/>
              <a:t>from the largest city in their country, state, or province.</a:t>
            </a:r>
            <a:r>
              <a:rPr lang="en-GB" baseline="30000" dirty="0" smtClean="0"/>
              <a:t> </a:t>
            </a:r>
            <a:r>
              <a:rPr lang="en-GB" dirty="0" smtClean="0"/>
              <a:t>Connecting flights were determined using a commercial website</a:t>
            </a:r>
            <a:r>
              <a:rPr lang="en-GB" baseline="30000" dirty="0" smtClean="0"/>
              <a:t> </a:t>
            </a:r>
            <a:r>
              <a:rPr lang="en-GB" dirty="0" smtClean="0"/>
              <a:t>(</a:t>
            </a:r>
            <a:r>
              <a:rPr lang="en-GB" dirty="0" err="1" smtClean="0">
                <a:hlinkClick r:id="rId2"/>
              </a:rPr>
              <a:t>www.expedia.com</a:t>
            </a:r>
            <a:r>
              <a:rPr lang="en-GB" dirty="0" smtClean="0"/>
              <a:t>) and the overall journey time of the shortest</a:t>
            </a:r>
            <a:r>
              <a:rPr lang="en-GB" baseline="30000" dirty="0" smtClean="0"/>
              <a:t> </a:t>
            </a:r>
            <a:r>
              <a:rPr lang="en-GB" dirty="0" smtClean="0"/>
              <a:t>duration was selected. Carbon dioxide emissions were calculated</a:t>
            </a:r>
            <a:r>
              <a:rPr lang="en-GB" baseline="30000" dirty="0" smtClean="0"/>
              <a:t> </a:t>
            </a:r>
            <a:r>
              <a:rPr lang="en-GB" dirty="0" smtClean="0"/>
              <a:t>according to a widely accepted model (</a:t>
            </a:r>
            <a:r>
              <a:rPr lang="en-GB" dirty="0" smtClean="0">
                <a:hlinkClick r:id="rId3"/>
              </a:rPr>
              <a:t>1</a:t>
            </a:r>
            <a:r>
              <a:rPr lang="en-GB" dirty="0" smtClean="0"/>
              <a:t>), assuming travel on</a:t>
            </a:r>
            <a:r>
              <a:rPr lang="en-GB" baseline="30000" dirty="0" smtClean="0"/>
              <a:t> </a:t>
            </a:r>
            <a:r>
              <a:rPr lang="en-GB" dirty="0" smtClean="0"/>
              <a:t>a Boeing 737 for journeys of 2,000 km or less, and a Boeing</a:t>
            </a:r>
            <a:r>
              <a:rPr lang="en-GB" baseline="30000" dirty="0" smtClean="0"/>
              <a:t> </a:t>
            </a:r>
            <a:r>
              <a:rPr lang="en-GB" dirty="0" smtClean="0"/>
              <a:t>747 for journeys greater than 2,000 km. As a comparison, calculations</a:t>
            </a:r>
            <a:r>
              <a:rPr lang="en-GB" baseline="30000" dirty="0" smtClean="0"/>
              <a:t> </a:t>
            </a:r>
            <a:r>
              <a:rPr lang="en-GB" dirty="0" smtClean="0"/>
              <a:t>using the 2006 delegate information were made for return travel</a:t>
            </a:r>
            <a:r>
              <a:rPr lang="en-GB" baseline="30000" dirty="0" smtClean="0"/>
              <a:t> </a:t>
            </a:r>
            <a:r>
              <a:rPr lang="en-GB" dirty="0" smtClean="0"/>
              <a:t>to the five other ATS host cities since 2000 (Atlanta, </a:t>
            </a:r>
            <a:r>
              <a:rPr lang="en-GB" dirty="0" err="1" smtClean="0"/>
              <a:t>Orlando</a:t>
            </a:r>
            <a:r>
              <a:rPr lang="en-GB" dirty="0" smtClean="0"/>
              <a:t>,</a:t>
            </a:r>
            <a:r>
              <a:rPr lang="en-GB" baseline="30000" dirty="0" smtClean="0"/>
              <a:t> </a:t>
            </a:r>
            <a:r>
              <a:rPr lang="en-GB" dirty="0" smtClean="0"/>
              <a:t>Seattle, San Francisco, and Toronto).</a:t>
            </a:r>
            <a:r>
              <a:rPr lang="en-GB" baseline="30000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571480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Have a shower instead of a bath!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57818" y="1071546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Turn off lights!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85852" y="264318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energy saving </a:t>
            </a:r>
            <a:r>
              <a:rPr lang="en-GB" dirty="0" err="1" smtClean="0"/>
              <a:t>lightbulbs</a:t>
            </a:r>
            <a:r>
              <a:rPr lang="en-GB" dirty="0" smtClean="0">
                <a:sym typeface="Wingdings" pitchFamily="2" charset="2"/>
              </a:rPr>
              <a:t>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214942" y="2857496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Don’t leave things on </a:t>
            </a:r>
            <a:r>
              <a:rPr lang="en-GB" dirty="0" err="1" smtClean="0"/>
              <a:t>stanby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857488" y="4071942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Walk instead of  drive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57884" y="4429132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Shut windows in winter to keep heat in!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71538" y="5214950"/>
            <a:ext cx="2000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Only use the right amount of water when making a cup </a:t>
            </a:r>
            <a:r>
              <a:rPr lang="en-GB" smtClean="0"/>
              <a:t>of tea</a:t>
            </a:r>
            <a:r>
              <a:rPr lang="en-GB" smtClean="0">
                <a:sym typeface="Wingdings" pitchFamily="2" charset="2"/>
              </a:rPr>
              <a:t>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274</Words>
  <Application>Microsoft Office PowerPoint</Application>
  <PresentationFormat>On-screen Show (4:3)</PresentationFormat>
  <Paragraphs>11</Paragraphs>
  <Slides>227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227</vt:i4>
      </vt:variant>
    </vt:vector>
  </HeadingPairs>
  <TitlesOfParts>
    <vt:vector size="2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  <vt:lpstr>Slide 91</vt:lpstr>
      <vt:lpstr>Slide 92</vt:lpstr>
      <vt:lpstr>Slide 93</vt:lpstr>
      <vt:lpstr>Slide 94</vt:lpstr>
      <vt:lpstr>Slide 95</vt:lpstr>
      <vt:lpstr>Slide 96</vt:lpstr>
      <vt:lpstr>Slide 97</vt:lpstr>
      <vt:lpstr>Slide 98</vt:lpstr>
      <vt:lpstr>Slide 99</vt:lpstr>
      <vt:lpstr>Slide 100</vt:lpstr>
      <vt:lpstr>Slide 101</vt:lpstr>
      <vt:lpstr>Slide 102</vt:lpstr>
      <vt:lpstr>Slide 103</vt:lpstr>
      <vt:lpstr>Slide 104</vt:lpstr>
      <vt:lpstr>Slide 105</vt:lpstr>
      <vt:lpstr>Slide 106</vt:lpstr>
      <vt:lpstr>Slide 107</vt:lpstr>
      <vt:lpstr>Slide 108</vt:lpstr>
      <vt:lpstr>Slide 109</vt:lpstr>
      <vt:lpstr>Slide 110</vt:lpstr>
      <vt:lpstr>Slide 111</vt:lpstr>
      <vt:lpstr>Slide 112</vt:lpstr>
      <vt:lpstr>Slide 113</vt:lpstr>
      <vt:lpstr>Slide 114</vt:lpstr>
      <vt:lpstr>Slide 115</vt:lpstr>
      <vt:lpstr>Slide 116</vt:lpstr>
      <vt:lpstr>Slide 117</vt:lpstr>
      <vt:lpstr>Slide 118</vt:lpstr>
      <vt:lpstr>Slide 119</vt:lpstr>
      <vt:lpstr>Slide 120</vt:lpstr>
      <vt:lpstr>Slide 121</vt:lpstr>
      <vt:lpstr>Slide 122</vt:lpstr>
      <vt:lpstr>Slide 123</vt:lpstr>
      <vt:lpstr>Slide 124</vt:lpstr>
      <vt:lpstr>Slide 125</vt:lpstr>
      <vt:lpstr>Slide 126</vt:lpstr>
      <vt:lpstr>Slide 127</vt:lpstr>
      <vt:lpstr>Slide 128</vt:lpstr>
      <vt:lpstr>Slide 129</vt:lpstr>
      <vt:lpstr>Slide 130</vt:lpstr>
      <vt:lpstr>Slide 131</vt:lpstr>
      <vt:lpstr>Slide 132</vt:lpstr>
      <vt:lpstr>Slide 133</vt:lpstr>
      <vt:lpstr>Slide 134</vt:lpstr>
      <vt:lpstr>Slide 135</vt:lpstr>
      <vt:lpstr>Slide 136</vt:lpstr>
      <vt:lpstr>Slide 137</vt:lpstr>
      <vt:lpstr>Slide 138</vt:lpstr>
      <vt:lpstr>Slide 139</vt:lpstr>
      <vt:lpstr>Slide 140</vt:lpstr>
      <vt:lpstr>Slide 141</vt:lpstr>
      <vt:lpstr>Slide 142</vt:lpstr>
      <vt:lpstr>Slide 143</vt:lpstr>
      <vt:lpstr>Slide 144</vt:lpstr>
      <vt:lpstr>Slide 145</vt:lpstr>
      <vt:lpstr>Slide 146</vt:lpstr>
      <vt:lpstr>Slide 147</vt:lpstr>
      <vt:lpstr>Slide 148</vt:lpstr>
      <vt:lpstr>Slide 149</vt:lpstr>
      <vt:lpstr>Slide 150</vt:lpstr>
      <vt:lpstr>Slide 151</vt:lpstr>
      <vt:lpstr>Slide 152</vt:lpstr>
      <vt:lpstr>Slide 153</vt:lpstr>
      <vt:lpstr>Slide 154</vt:lpstr>
      <vt:lpstr>Slide 155</vt:lpstr>
      <vt:lpstr>Slide 156</vt:lpstr>
      <vt:lpstr>Slide 157</vt:lpstr>
      <vt:lpstr>Slide 158</vt:lpstr>
      <vt:lpstr>Slide 159</vt:lpstr>
      <vt:lpstr>Slide 160</vt:lpstr>
      <vt:lpstr>Slide 161</vt:lpstr>
      <vt:lpstr>Slide 162</vt:lpstr>
      <vt:lpstr>Slide 163</vt:lpstr>
      <vt:lpstr>Slide 164</vt:lpstr>
      <vt:lpstr>Slide 165</vt:lpstr>
      <vt:lpstr>Slide 166</vt:lpstr>
      <vt:lpstr>Slide 167</vt:lpstr>
      <vt:lpstr>Slide 168</vt:lpstr>
      <vt:lpstr>Slide 169</vt:lpstr>
      <vt:lpstr>Slide 170</vt:lpstr>
      <vt:lpstr>Slide 171</vt:lpstr>
      <vt:lpstr>Slide 172</vt:lpstr>
      <vt:lpstr>Slide 173</vt:lpstr>
      <vt:lpstr>Slide 174</vt:lpstr>
      <vt:lpstr>Slide 175</vt:lpstr>
      <vt:lpstr>Slide 176</vt:lpstr>
      <vt:lpstr>Slide 177</vt:lpstr>
      <vt:lpstr>Slide 178</vt:lpstr>
      <vt:lpstr>Slide 179</vt:lpstr>
      <vt:lpstr>Slide 180</vt:lpstr>
      <vt:lpstr>Slide 181</vt:lpstr>
      <vt:lpstr>Slide 182</vt:lpstr>
      <vt:lpstr>Slide 183</vt:lpstr>
      <vt:lpstr>Slide 184</vt:lpstr>
      <vt:lpstr>Slide 185</vt:lpstr>
      <vt:lpstr>Slide 186</vt:lpstr>
      <vt:lpstr>Slide 187</vt:lpstr>
      <vt:lpstr>Slide 188</vt:lpstr>
      <vt:lpstr>Slide 189</vt:lpstr>
      <vt:lpstr>Slide 190</vt:lpstr>
      <vt:lpstr>Slide 191</vt:lpstr>
      <vt:lpstr>Slide 192</vt:lpstr>
      <vt:lpstr>Slide 193</vt:lpstr>
      <vt:lpstr>Slide 194</vt:lpstr>
      <vt:lpstr>Slide 195</vt:lpstr>
      <vt:lpstr>Slide 196</vt:lpstr>
      <vt:lpstr>Slide 197</vt:lpstr>
      <vt:lpstr>Slide 198</vt:lpstr>
      <vt:lpstr>Slide 199</vt:lpstr>
      <vt:lpstr>Slide 200</vt:lpstr>
      <vt:lpstr>Slide 201</vt:lpstr>
      <vt:lpstr>Slide 202</vt:lpstr>
      <vt:lpstr>Slide 203</vt:lpstr>
      <vt:lpstr>Slide 204</vt:lpstr>
      <vt:lpstr>Slide 205</vt:lpstr>
      <vt:lpstr>Slide 206</vt:lpstr>
      <vt:lpstr>Slide 207</vt:lpstr>
      <vt:lpstr>Slide 208</vt:lpstr>
      <vt:lpstr>Slide 209</vt:lpstr>
      <vt:lpstr>Slide 210</vt:lpstr>
      <vt:lpstr>Slide 211</vt:lpstr>
      <vt:lpstr>Slide 212</vt:lpstr>
      <vt:lpstr>Slide 213</vt:lpstr>
      <vt:lpstr>Slide 214</vt:lpstr>
      <vt:lpstr>Slide 215</vt:lpstr>
      <vt:lpstr>Slide 216</vt:lpstr>
      <vt:lpstr>Slide 217</vt:lpstr>
      <vt:lpstr>Slide 218</vt:lpstr>
      <vt:lpstr>Slide 219</vt:lpstr>
      <vt:lpstr>Slide 220</vt:lpstr>
      <vt:lpstr>Slide 221</vt:lpstr>
      <vt:lpstr>Slide 222</vt:lpstr>
      <vt:lpstr>Slide 223</vt:lpstr>
      <vt:lpstr>Slide 224</vt:lpstr>
      <vt:lpstr>Slide 225</vt:lpstr>
      <vt:lpstr>Slide 226</vt:lpstr>
      <vt:lpstr>Slide 227</vt:lpstr>
    </vt:vector>
  </TitlesOfParts>
  <Company>TRFWIA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TRFWIA</dc:creator>
  <cp:lastModifiedBy>TRFWIA</cp:lastModifiedBy>
  <cp:revision>3</cp:revision>
  <dcterms:created xsi:type="dcterms:W3CDTF">2009-11-18T12:59:06Z</dcterms:created>
  <dcterms:modified xsi:type="dcterms:W3CDTF">2009-11-18T13:21:29Z</dcterms:modified>
</cp:coreProperties>
</file>