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handoutMasterIdLst>
    <p:handoutMasterId r:id="rId21"/>
  </p:handoutMasterIdLst>
  <p:sldIdLst>
    <p:sldId id="258" r:id="rId2"/>
    <p:sldId id="261" r:id="rId3"/>
    <p:sldId id="269" r:id="rId4"/>
    <p:sldId id="270" r:id="rId5"/>
    <p:sldId id="271" r:id="rId6"/>
    <p:sldId id="264" r:id="rId7"/>
    <p:sldId id="265" r:id="rId8"/>
    <p:sldId id="266" r:id="rId9"/>
    <p:sldId id="267" r:id="rId10"/>
    <p:sldId id="268" r:id="rId11"/>
    <p:sldId id="272" r:id="rId12"/>
    <p:sldId id="274" r:id="rId13"/>
    <p:sldId id="275" r:id="rId14"/>
    <p:sldId id="276" r:id="rId15"/>
    <p:sldId id="277" r:id="rId16"/>
    <p:sldId id="278" r:id="rId17"/>
    <p:sldId id="263" r:id="rId18"/>
    <p:sldId id="273" r:id="rId19"/>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F5FF"/>
    <a:srgbClr val="F7F12F"/>
    <a:srgbClr val="751A09"/>
    <a:srgbClr val="A93810"/>
    <a:srgbClr val="A41C0C"/>
    <a:srgbClr val="2C84CA"/>
    <a:srgbClr val="2980D0"/>
    <a:srgbClr val="0060B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0080" autoAdjust="0"/>
    <p:restoredTop sz="85484" autoAdjust="0"/>
  </p:normalViewPr>
  <p:slideViewPr>
    <p:cSldViewPr snapToGrid="0">
      <p:cViewPr varScale="1">
        <p:scale>
          <a:sx n="63" d="100"/>
          <a:sy n="63" d="100"/>
        </p:scale>
        <p:origin x="-59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7" d="100"/>
          <a:sy n="77" d="100"/>
        </p:scale>
        <p:origin x="-2088"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741B9DE-8703-4EE3-9098-04795EC6749F}"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BEE6D4B-2265-4EAD-A7EB-506D3037FF87}" type="slidenum">
              <a:rPr lang="en-GB"/>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94D869-4067-4216-8033-657A5ED2EC62}" type="slidenum">
              <a:rPr lang="en-GB"/>
              <a:pPr/>
              <a:t>1</a:t>
            </a:fld>
            <a:endParaRPr lang="en-GB"/>
          </a:p>
        </p:txBody>
      </p:sp>
      <p:sp>
        <p:nvSpPr>
          <p:cNvPr id="8194" name="Rectangle 2"/>
          <p:cNvSpPr>
            <a:spLocks noRo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5A7717-3686-43C0-9974-2B088A888959}" type="slidenum">
              <a:rPr lang="en-GB"/>
              <a:pPr/>
              <a:t>2</a:t>
            </a:fld>
            <a:endParaRPr lang="en-GB"/>
          </a:p>
        </p:txBody>
      </p:sp>
      <p:sp>
        <p:nvSpPr>
          <p:cNvPr id="14338" name="Rectangle 2"/>
          <p:cNvSpPr>
            <a:spLocks noRo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E20C13-D106-4528-9BA4-D70100042536}" type="slidenum">
              <a:rPr lang="en-GB"/>
              <a:pPr/>
              <a:t>17</a:t>
            </a:fld>
            <a:endParaRPr lang="en-GB"/>
          </a:p>
        </p:txBody>
      </p:sp>
      <p:sp>
        <p:nvSpPr>
          <p:cNvPr id="28674" name="Rectangle 2"/>
          <p:cNvSpPr>
            <a:spLocks noRo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5654" name="Rectangle 54"/>
          <p:cNvSpPr>
            <a:spLocks noChangeArrowheads="1"/>
          </p:cNvSpPr>
          <p:nvPr userDrawn="1"/>
        </p:nvSpPr>
        <p:spPr bwMode="auto">
          <a:xfrm>
            <a:off x="0" y="0"/>
            <a:ext cx="9144000" cy="6858000"/>
          </a:xfrm>
          <a:prstGeom prst="rect">
            <a:avLst/>
          </a:prstGeom>
          <a:gradFill rotWithShape="0">
            <a:gsLst>
              <a:gs pos="0">
                <a:schemeClr val="folHlink"/>
              </a:gs>
              <a:gs pos="100000">
                <a:srgbClr val="389FC9"/>
              </a:gs>
            </a:gsLst>
            <a:lin ang="18900000" scaled="1"/>
          </a:gradFill>
          <a:ln w="9525">
            <a:noFill/>
            <a:miter lim="800000"/>
            <a:headEnd/>
            <a:tailEnd/>
          </a:ln>
        </p:spPr>
        <p:txBody>
          <a:bodyPr wrap="none" anchor="ctr"/>
          <a:lstStyle/>
          <a:p>
            <a:endParaRPr lang="hr-HR"/>
          </a:p>
        </p:txBody>
      </p:sp>
      <p:sp>
        <p:nvSpPr>
          <p:cNvPr id="25656" name="Freeform 56"/>
          <p:cNvSpPr>
            <a:spLocks/>
          </p:cNvSpPr>
          <p:nvPr userDrawn="1"/>
        </p:nvSpPr>
        <p:spPr bwMode="auto">
          <a:xfrm>
            <a:off x="-9525" y="0"/>
            <a:ext cx="9144000" cy="6858000"/>
          </a:xfrm>
          <a:custGeom>
            <a:avLst/>
            <a:gdLst/>
            <a:ahLst/>
            <a:cxnLst>
              <a:cxn ang="0">
                <a:pos x="7" y="15"/>
              </a:cxn>
              <a:cxn ang="0">
                <a:pos x="2229" y="7"/>
              </a:cxn>
              <a:cxn ang="0">
                <a:pos x="5751" y="4353"/>
              </a:cxn>
              <a:cxn ang="0">
                <a:pos x="7" y="4345"/>
              </a:cxn>
              <a:cxn ang="0">
                <a:pos x="7" y="15"/>
              </a:cxn>
            </a:cxnLst>
            <a:rect l="0" t="0" r="r" b="b"/>
            <a:pathLst>
              <a:path w="5751" h="4361">
                <a:moveTo>
                  <a:pt x="7" y="15"/>
                </a:moveTo>
                <a:cubicBezTo>
                  <a:pt x="403" y="15"/>
                  <a:pt x="1330" y="0"/>
                  <a:pt x="2229" y="7"/>
                </a:cubicBezTo>
                <a:cubicBezTo>
                  <a:pt x="3047" y="739"/>
                  <a:pt x="5126" y="3070"/>
                  <a:pt x="5751" y="4353"/>
                </a:cubicBezTo>
                <a:cubicBezTo>
                  <a:pt x="5046" y="4361"/>
                  <a:pt x="1128" y="4345"/>
                  <a:pt x="7" y="4345"/>
                </a:cubicBezTo>
                <a:cubicBezTo>
                  <a:pt x="7" y="3176"/>
                  <a:pt x="0" y="964"/>
                  <a:pt x="7" y="15"/>
                </a:cubicBezTo>
                <a:close/>
              </a:path>
            </a:pathLst>
          </a:custGeom>
          <a:gradFill rotWithShape="0">
            <a:gsLst>
              <a:gs pos="0">
                <a:schemeClr val="folHlink">
                  <a:gamma/>
                  <a:shade val="56863"/>
                  <a:invGamma/>
                  <a:alpha val="47000"/>
                </a:schemeClr>
              </a:gs>
              <a:gs pos="100000">
                <a:schemeClr val="folHlink">
                  <a:alpha val="72000"/>
                </a:schemeClr>
              </a:gs>
            </a:gsLst>
            <a:lin ang="5400000" scaled="1"/>
          </a:gradFill>
          <a:ln w="9525">
            <a:noFill/>
            <a:round/>
            <a:headEnd/>
            <a:tailEnd/>
          </a:ln>
        </p:spPr>
        <p:txBody>
          <a:bodyPr/>
          <a:lstStyle/>
          <a:p>
            <a:endParaRPr lang="hr-HR"/>
          </a:p>
        </p:txBody>
      </p:sp>
      <p:sp>
        <p:nvSpPr>
          <p:cNvPr id="25646" name="Line 46"/>
          <p:cNvSpPr>
            <a:spLocks noChangeShapeType="1"/>
          </p:cNvSpPr>
          <p:nvPr userDrawn="1"/>
        </p:nvSpPr>
        <p:spPr bwMode="auto">
          <a:xfrm>
            <a:off x="5505450" y="2105025"/>
            <a:ext cx="1588" cy="1588"/>
          </a:xfrm>
          <a:prstGeom prst="line">
            <a:avLst/>
          </a:prstGeom>
          <a:noFill/>
          <a:ln w="12700">
            <a:solidFill>
              <a:srgbClr val="000000"/>
            </a:solidFill>
            <a:round/>
            <a:headEnd/>
            <a:tailEnd/>
          </a:ln>
        </p:spPr>
        <p:txBody>
          <a:bodyPr/>
          <a:lstStyle/>
          <a:p>
            <a:endParaRPr lang="hr-HR"/>
          </a:p>
        </p:txBody>
      </p:sp>
      <p:sp>
        <p:nvSpPr>
          <p:cNvPr id="25647" name="Line 47"/>
          <p:cNvSpPr>
            <a:spLocks noChangeShapeType="1"/>
          </p:cNvSpPr>
          <p:nvPr userDrawn="1"/>
        </p:nvSpPr>
        <p:spPr bwMode="auto">
          <a:xfrm>
            <a:off x="3706813" y="2484438"/>
            <a:ext cx="1587" cy="1587"/>
          </a:xfrm>
          <a:prstGeom prst="line">
            <a:avLst/>
          </a:prstGeom>
          <a:noFill/>
          <a:ln w="12700">
            <a:solidFill>
              <a:srgbClr val="000000"/>
            </a:solidFill>
            <a:round/>
            <a:headEnd/>
            <a:tailEnd/>
          </a:ln>
        </p:spPr>
        <p:txBody>
          <a:bodyPr/>
          <a:lstStyle/>
          <a:p>
            <a:endParaRPr lang="hr-HR"/>
          </a:p>
        </p:txBody>
      </p:sp>
      <p:sp>
        <p:nvSpPr>
          <p:cNvPr id="25655" name="Freeform 55"/>
          <p:cNvSpPr>
            <a:spLocks/>
          </p:cNvSpPr>
          <p:nvPr userDrawn="1"/>
        </p:nvSpPr>
        <p:spPr bwMode="auto">
          <a:xfrm>
            <a:off x="0" y="0"/>
            <a:ext cx="8618538" cy="6858000"/>
          </a:xfrm>
          <a:custGeom>
            <a:avLst/>
            <a:gdLst/>
            <a:ahLst/>
            <a:cxnLst>
              <a:cxn ang="0">
                <a:pos x="5429" y="8"/>
              </a:cxn>
              <a:cxn ang="0">
                <a:pos x="7" y="4344"/>
              </a:cxn>
              <a:cxn ang="0">
                <a:pos x="7" y="3"/>
              </a:cxn>
              <a:cxn ang="0">
                <a:pos x="5429" y="8"/>
              </a:cxn>
            </a:cxnLst>
            <a:rect l="0" t="0" r="r" b="b"/>
            <a:pathLst>
              <a:path w="5429" h="4344">
                <a:moveTo>
                  <a:pt x="5429" y="8"/>
                </a:moveTo>
                <a:cubicBezTo>
                  <a:pt x="4724" y="1428"/>
                  <a:pt x="2056" y="3662"/>
                  <a:pt x="7" y="4344"/>
                </a:cubicBezTo>
                <a:cubicBezTo>
                  <a:pt x="0" y="3575"/>
                  <a:pt x="15" y="1203"/>
                  <a:pt x="7" y="3"/>
                </a:cubicBezTo>
                <a:cubicBezTo>
                  <a:pt x="1079" y="3"/>
                  <a:pt x="4559" y="0"/>
                  <a:pt x="5429" y="8"/>
                </a:cubicBezTo>
                <a:close/>
              </a:path>
            </a:pathLst>
          </a:custGeom>
          <a:gradFill rotWithShape="0">
            <a:gsLst>
              <a:gs pos="0">
                <a:srgbClr val="0060B6">
                  <a:alpha val="41000"/>
                </a:srgbClr>
              </a:gs>
              <a:gs pos="100000">
                <a:srgbClr val="0060B6">
                  <a:gamma/>
                  <a:shade val="56863"/>
                  <a:invGamma/>
                  <a:alpha val="47000"/>
                </a:srgbClr>
              </a:gs>
            </a:gsLst>
            <a:lin ang="2700000" scaled="1"/>
          </a:gradFill>
          <a:ln w="9525">
            <a:noFill/>
            <a:round/>
            <a:headEnd/>
            <a:tailEnd/>
          </a:ln>
        </p:spPr>
        <p:txBody>
          <a:bodyPr/>
          <a:lstStyle/>
          <a:p>
            <a:endParaRPr lang="hr-HR"/>
          </a:p>
        </p:txBody>
      </p:sp>
      <p:sp>
        <p:nvSpPr>
          <p:cNvPr id="25602" name="Rectangle 2"/>
          <p:cNvSpPr>
            <a:spLocks noGrp="1" noChangeArrowheads="1"/>
          </p:cNvSpPr>
          <p:nvPr>
            <p:ph type="ctrTitle"/>
          </p:nvPr>
        </p:nvSpPr>
        <p:spPr>
          <a:xfrm>
            <a:off x="673100" y="2101850"/>
            <a:ext cx="7772400" cy="1143000"/>
          </a:xfrm>
          <a:noFill/>
        </p:spPr>
        <p:txBody>
          <a:bodyPr/>
          <a:lstStyle>
            <a:lvl1pPr>
              <a:defRPr>
                <a:solidFill>
                  <a:schemeClr val="bg1"/>
                </a:solidFill>
              </a:defRPr>
            </a:lvl1pPr>
          </a:lstStyle>
          <a:p>
            <a:r>
              <a:rPr lang="en-US"/>
              <a:t>Click to edit Master title style</a:t>
            </a:r>
          </a:p>
        </p:txBody>
      </p:sp>
      <p:sp>
        <p:nvSpPr>
          <p:cNvPr id="25603" name="Rectangle 3"/>
          <p:cNvSpPr>
            <a:spLocks noGrp="1" noChangeArrowheads="1"/>
          </p:cNvSpPr>
          <p:nvPr>
            <p:ph type="subTitle" idx="1"/>
          </p:nvPr>
        </p:nvSpPr>
        <p:spPr>
          <a:xfrm>
            <a:off x="685800" y="3886200"/>
            <a:ext cx="6400800" cy="1752600"/>
          </a:xfrm>
          <a:noFill/>
        </p:spPr>
        <p:txBody>
          <a:bodyPr/>
          <a:lstStyle>
            <a:lvl1pPr marL="0" indent="0">
              <a:buFontTx/>
              <a:buNone/>
              <a:defRPr>
                <a:solidFill>
                  <a:schemeClr val="bg1"/>
                </a:solidFill>
              </a:defRPr>
            </a:lvl1pPr>
          </a:lstStyle>
          <a:p>
            <a:r>
              <a:rPr lang="en-US"/>
              <a:t>Click to edit Master subtitle style</a:t>
            </a:r>
          </a:p>
        </p:txBody>
      </p:sp>
      <p:sp>
        <p:nvSpPr>
          <p:cNvPr id="25691" name="Rectangle 91"/>
          <p:cNvSpPr>
            <a:spLocks noChangeArrowheads="1"/>
          </p:cNvSpPr>
          <p:nvPr userDrawn="1"/>
        </p:nvSpPr>
        <p:spPr bwMode="auto">
          <a:xfrm>
            <a:off x="0" y="6519863"/>
            <a:ext cx="9144000" cy="338137"/>
          </a:xfrm>
          <a:prstGeom prst="rect">
            <a:avLst/>
          </a:prstGeom>
          <a:solidFill>
            <a:srgbClr val="0060B6"/>
          </a:solidFill>
          <a:ln w="9525" algn="ctr">
            <a:noFill/>
            <a:miter lim="800000"/>
            <a:headEnd/>
            <a:tailEnd/>
          </a:ln>
          <a:effectLst/>
        </p:spPr>
        <p:txBody>
          <a:bodyPr wrap="none" anchor="ctr"/>
          <a:lstStyle/>
          <a:p>
            <a:pPr algn="ctr"/>
            <a:endParaRPr lang="en-US"/>
          </a:p>
        </p:txBody>
      </p:sp>
      <p:sp>
        <p:nvSpPr>
          <p:cNvPr id="25604" name="Rectangle 4"/>
          <p:cNvSpPr>
            <a:spLocks noGrp="1" noChangeArrowheads="1"/>
          </p:cNvSpPr>
          <p:nvPr>
            <p:ph type="dt" sz="half" idx="2"/>
          </p:nvPr>
        </p:nvSpPr>
        <p:spPr>
          <a:xfrm>
            <a:off x="685800" y="6248400"/>
            <a:ext cx="1905000" cy="457200"/>
          </a:xfrm>
        </p:spPr>
        <p:txBody>
          <a:bodyPr/>
          <a:lstStyle>
            <a:lvl1pPr fontAlgn="base">
              <a:defRPr sz="1600"/>
            </a:lvl1pPr>
          </a:lstStyle>
          <a:p>
            <a:r>
              <a:rPr lang="en-GB"/>
              <a:t>The Date</a:t>
            </a:r>
          </a:p>
        </p:txBody>
      </p:sp>
      <p:sp>
        <p:nvSpPr>
          <p:cNvPr id="25605" name="Rectangle 5"/>
          <p:cNvSpPr>
            <a:spLocks noGrp="1" noChangeArrowheads="1"/>
          </p:cNvSpPr>
          <p:nvPr>
            <p:ph type="ftr" sz="quarter" idx="3"/>
          </p:nvPr>
        </p:nvSpPr>
        <p:spPr>
          <a:xfrm>
            <a:off x="3124200" y="6248400"/>
            <a:ext cx="2895600" cy="457200"/>
          </a:xfrm>
        </p:spPr>
        <p:txBody>
          <a:bodyPr/>
          <a:lstStyle>
            <a:lvl1pPr fontAlgn="base">
              <a:defRPr sz="1600"/>
            </a:lvl1pPr>
          </a:lstStyle>
          <a:p>
            <a:r>
              <a:rPr lang="en-GB"/>
              <a:t>F. Last Name</a:t>
            </a:r>
          </a:p>
        </p:txBody>
      </p:sp>
      <p:sp>
        <p:nvSpPr>
          <p:cNvPr id="25606" name="Rectangle 6"/>
          <p:cNvSpPr>
            <a:spLocks noGrp="1" noChangeArrowheads="1"/>
          </p:cNvSpPr>
          <p:nvPr>
            <p:ph type="sldNum" sz="quarter" idx="4"/>
          </p:nvPr>
        </p:nvSpPr>
        <p:spPr>
          <a:xfrm>
            <a:off x="6553200" y="6248400"/>
            <a:ext cx="1905000" cy="457200"/>
          </a:xfrm>
        </p:spPr>
        <p:txBody>
          <a:bodyPr/>
          <a:lstStyle>
            <a:lvl1pPr fontAlgn="base">
              <a:defRPr sz="1600"/>
            </a:lvl1pPr>
          </a:lstStyle>
          <a:p>
            <a:fld id="{F1505D06-E9ED-4488-BA3B-11C590B90AA8}" type="slidenum">
              <a:rPr lang="en-GB"/>
              <a:pPr/>
              <a:t>‹#›</a:t>
            </a:fld>
            <a:endParaRPr lang="en-GB"/>
          </a:p>
        </p:txBody>
      </p:sp>
      <p:sp>
        <p:nvSpPr>
          <p:cNvPr id="25694" name="Rectangle 94"/>
          <p:cNvSpPr>
            <a:spLocks noChangeArrowheads="1"/>
          </p:cNvSpPr>
          <p:nvPr userDrawn="1"/>
        </p:nvSpPr>
        <p:spPr bwMode="auto">
          <a:xfrm>
            <a:off x="0" y="0"/>
            <a:ext cx="9144000" cy="265113"/>
          </a:xfrm>
          <a:prstGeom prst="rect">
            <a:avLst/>
          </a:prstGeom>
          <a:solidFill>
            <a:srgbClr val="0060B6"/>
          </a:solidFill>
          <a:ln w="9525">
            <a:noFill/>
            <a:miter lim="800000"/>
            <a:headEnd/>
            <a:tailEnd/>
          </a:ln>
          <a:effectLst/>
        </p:spPr>
        <p:txBody>
          <a:bodyPr wrap="none" anchor="ctr"/>
          <a:lstStyle/>
          <a:p>
            <a:pPr algn="ctr"/>
            <a:endParaRPr lang="en-US"/>
          </a:p>
        </p:txBody>
      </p:sp>
    </p:spTree>
  </p:cSld>
  <p:clrMapOvr>
    <a:masterClrMapping/>
  </p:clrMapOvr>
  <p:transition spd="slow" advTm="9000">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lvl1pPr>
              <a:defRPr/>
            </a:lvl1pPr>
          </a:lstStyle>
          <a:p>
            <a:r>
              <a:rPr lang="en-GB"/>
              <a:t>The Date</a:t>
            </a:r>
          </a:p>
        </p:txBody>
      </p:sp>
      <p:sp>
        <p:nvSpPr>
          <p:cNvPr id="5" name="Footer Placeholder 4"/>
          <p:cNvSpPr>
            <a:spLocks noGrp="1"/>
          </p:cNvSpPr>
          <p:nvPr>
            <p:ph type="ftr" sz="quarter" idx="11"/>
          </p:nvPr>
        </p:nvSpPr>
        <p:spPr/>
        <p:txBody>
          <a:bodyPr/>
          <a:lstStyle>
            <a:lvl1pPr>
              <a:defRPr/>
            </a:lvl1pPr>
          </a:lstStyle>
          <a:p>
            <a:r>
              <a:rPr lang="en-GB"/>
              <a:t>F. Last Name</a:t>
            </a:r>
          </a:p>
        </p:txBody>
      </p:sp>
      <p:sp>
        <p:nvSpPr>
          <p:cNvPr id="6" name="Slide Number Placeholder 5"/>
          <p:cNvSpPr>
            <a:spLocks noGrp="1"/>
          </p:cNvSpPr>
          <p:nvPr>
            <p:ph type="sldNum" sz="quarter" idx="12"/>
          </p:nvPr>
        </p:nvSpPr>
        <p:spPr/>
        <p:txBody>
          <a:bodyPr/>
          <a:lstStyle>
            <a:lvl1pPr>
              <a:defRPr/>
            </a:lvl1pPr>
          </a:lstStyle>
          <a:p>
            <a:fld id="{6B1988EF-3E7F-4AB2-99C7-870116B8A9EF}" type="slidenum">
              <a:rPr lang="en-GB"/>
              <a:pPr/>
              <a:t>‹#›</a:t>
            </a:fld>
            <a:endParaRPr lang="en-GB"/>
          </a:p>
        </p:txBody>
      </p:sp>
    </p:spTree>
  </p:cSld>
  <p:clrMapOvr>
    <a:masterClrMapping/>
  </p:clrMapOvr>
  <p:transition spd="slow" advTm="9000">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38175"/>
            <a:ext cx="2057400" cy="5383213"/>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638175"/>
            <a:ext cx="6019800" cy="53832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lvl1pPr>
              <a:defRPr/>
            </a:lvl1pPr>
          </a:lstStyle>
          <a:p>
            <a:r>
              <a:rPr lang="en-GB"/>
              <a:t>The Date</a:t>
            </a:r>
          </a:p>
        </p:txBody>
      </p:sp>
      <p:sp>
        <p:nvSpPr>
          <p:cNvPr id="5" name="Footer Placeholder 4"/>
          <p:cNvSpPr>
            <a:spLocks noGrp="1"/>
          </p:cNvSpPr>
          <p:nvPr>
            <p:ph type="ftr" sz="quarter" idx="11"/>
          </p:nvPr>
        </p:nvSpPr>
        <p:spPr/>
        <p:txBody>
          <a:bodyPr/>
          <a:lstStyle>
            <a:lvl1pPr>
              <a:defRPr/>
            </a:lvl1pPr>
          </a:lstStyle>
          <a:p>
            <a:r>
              <a:rPr lang="en-GB"/>
              <a:t>F. Last Name</a:t>
            </a:r>
          </a:p>
        </p:txBody>
      </p:sp>
      <p:sp>
        <p:nvSpPr>
          <p:cNvPr id="6" name="Slide Number Placeholder 5"/>
          <p:cNvSpPr>
            <a:spLocks noGrp="1"/>
          </p:cNvSpPr>
          <p:nvPr>
            <p:ph type="sldNum" sz="quarter" idx="12"/>
          </p:nvPr>
        </p:nvSpPr>
        <p:spPr/>
        <p:txBody>
          <a:bodyPr/>
          <a:lstStyle>
            <a:lvl1pPr>
              <a:defRPr/>
            </a:lvl1pPr>
          </a:lstStyle>
          <a:p>
            <a:fld id="{0A653E80-5F2E-40C7-94E7-1A3295C6DC68}" type="slidenum">
              <a:rPr lang="en-GB"/>
              <a:pPr/>
              <a:t>‹#›</a:t>
            </a:fld>
            <a:endParaRPr lang="en-GB"/>
          </a:p>
        </p:txBody>
      </p:sp>
    </p:spTree>
  </p:cSld>
  <p:clrMapOvr>
    <a:masterClrMapping/>
  </p:clrMapOvr>
  <p:transition spd="slow" advTm="9000">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38175"/>
            <a:ext cx="8229600" cy="779463"/>
          </a:xfrm>
        </p:spPr>
        <p:txBody>
          <a:bodyPr/>
          <a:lstStyle/>
          <a:p>
            <a:r>
              <a:rPr lang="en-US" smtClean="0"/>
              <a:t>Click to edit Master title style</a:t>
            </a:r>
            <a:endParaRPr lang="hr-HR"/>
          </a:p>
        </p:txBody>
      </p:sp>
      <p:sp>
        <p:nvSpPr>
          <p:cNvPr id="3" name="Text Placeholder 2"/>
          <p:cNvSpPr>
            <a:spLocks noGrp="1"/>
          </p:cNvSpPr>
          <p:nvPr>
            <p:ph type="body" sz="half" idx="1"/>
          </p:nvPr>
        </p:nvSpPr>
        <p:spPr>
          <a:xfrm>
            <a:off x="457200" y="1600200"/>
            <a:ext cx="4038600" cy="44211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quarter" idx="2"/>
          </p:nvPr>
        </p:nvSpPr>
        <p:spPr>
          <a:xfrm>
            <a:off x="4648200" y="1600200"/>
            <a:ext cx="4038600" cy="2133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Content Placeholder 4"/>
          <p:cNvSpPr>
            <a:spLocks noGrp="1"/>
          </p:cNvSpPr>
          <p:nvPr>
            <p:ph sz="quarter" idx="3"/>
          </p:nvPr>
        </p:nvSpPr>
        <p:spPr>
          <a:xfrm>
            <a:off x="4648200" y="3886200"/>
            <a:ext cx="4038600" cy="21351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Date Placeholder 5"/>
          <p:cNvSpPr>
            <a:spLocks noGrp="1"/>
          </p:cNvSpPr>
          <p:nvPr>
            <p:ph type="dt" sz="half" idx="10"/>
          </p:nvPr>
        </p:nvSpPr>
        <p:spPr>
          <a:xfrm>
            <a:off x="457200" y="6519863"/>
            <a:ext cx="2133600" cy="338137"/>
          </a:xfrm>
        </p:spPr>
        <p:txBody>
          <a:bodyPr/>
          <a:lstStyle>
            <a:lvl1pPr>
              <a:defRPr/>
            </a:lvl1pPr>
          </a:lstStyle>
          <a:p>
            <a:r>
              <a:rPr lang="en-GB"/>
              <a:t>The Date</a:t>
            </a:r>
          </a:p>
        </p:txBody>
      </p:sp>
      <p:sp>
        <p:nvSpPr>
          <p:cNvPr id="7" name="Footer Placeholder 6"/>
          <p:cNvSpPr>
            <a:spLocks noGrp="1"/>
          </p:cNvSpPr>
          <p:nvPr>
            <p:ph type="ftr" sz="quarter" idx="11"/>
          </p:nvPr>
        </p:nvSpPr>
        <p:spPr>
          <a:xfrm>
            <a:off x="3124200" y="6519863"/>
            <a:ext cx="2895600" cy="338137"/>
          </a:xfrm>
        </p:spPr>
        <p:txBody>
          <a:bodyPr/>
          <a:lstStyle>
            <a:lvl1pPr>
              <a:defRPr/>
            </a:lvl1pPr>
          </a:lstStyle>
          <a:p>
            <a:r>
              <a:rPr lang="en-GB"/>
              <a:t>F. Last Name</a:t>
            </a:r>
          </a:p>
        </p:txBody>
      </p:sp>
      <p:sp>
        <p:nvSpPr>
          <p:cNvPr id="8" name="Slide Number Placeholder 7"/>
          <p:cNvSpPr>
            <a:spLocks noGrp="1"/>
          </p:cNvSpPr>
          <p:nvPr>
            <p:ph type="sldNum" sz="quarter" idx="12"/>
          </p:nvPr>
        </p:nvSpPr>
        <p:spPr>
          <a:xfrm>
            <a:off x="6553200" y="6551613"/>
            <a:ext cx="2133600" cy="338137"/>
          </a:xfrm>
        </p:spPr>
        <p:txBody>
          <a:bodyPr/>
          <a:lstStyle>
            <a:lvl1pPr>
              <a:defRPr/>
            </a:lvl1pPr>
          </a:lstStyle>
          <a:p>
            <a:fld id="{9B6B4A27-07D3-4E4B-AF8B-BFE81CF106C2}" type="slidenum">
              <a:rPr lang="en-GB"/>
              <a:pPr/>
              <a:t>‹#›</a:t>
            </a:fld>
            <a:endParaRPr lang="en-GB"/>
          </a:p>
        </p:txBody>
      </p:sp>
    </p:spTree>
  </p:cSld>
  <p:clrMapOvr>
    <a:masterClrMapping/>
  </p:clrMapOvr>
  <p:transition spd="slow" advTm="9000">
    <p:wipe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638175"/>
            <a:ext cx="8229600" cy="53832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3" name="Date Placeholder 2"/>
          <p:cNvSpPr>
            <a:spLocks noGrp="1"/>
          </p:cNvSpPr>
          <p:nvPr>
            <p:ph type="dt" sz="half" idx="10"/>
          </p:nvPr>
        </p:nvSpPr>
        <p:spPr>
          <a:xfrm>
            <a:off x="457200" y="6519863"/>
            <a:ext cx="2133600" cy="338137"/>
          </a:xfrm>
        </p:spPr>
        <p:txBody>
          <a:bodyPr/>
          <a:lstStyle>
            <a:lvl1pPr>
              <a:defRPr/>
            </a:lvl1pPr>
          </a:lstStyle>
          <a:p>
            <a:r>
              <a:rPr lang="en-GB"/>
              <a:t>The Date</a:t>
            </a:r>
          </a:p>
        </p:txBody>
      </p:sp>
      <p:sp>
        <p:nvSpPr>
          <p:cNvPr id="4" name="Footer Placeholder 3"/>
          <p:cNvSpPr>
            <a:spLocks noGrp="1"/>
          </p:cNvSpPr>
          <p:nvPr>
            <p:ph type="ftr" sz="quarter" idx="11"/>
          </p:nvPr>
        </p:nvSpPr>
        <p:spPr>
          <a:xfrm>
            <a:off x="3124200" y="6519863"/>
            <a:ext cx="2895600" cy="338137"/>
          </a:xfrm>
        </p:spPr>
        <p:txBody>
          <a:bodyPr/>
          <a:lstStyle>
            <a:lvl1pPr>
              <a:defRPr/>
            </a:lvl1pPr>
          </a:lstStyle>
          <a:p>
            <a:r>
              <a:rPr lang="en-GB"/>
              <a:t>F. Last Name</a:t>
            </a:r>
          </a:p>
        </p:txBody>
      </p:sp>
      <p:sp>
        <p:nvSpPr>
          <p:cNvPr id="5" name="Slide Number Placeholder 4"/>
          <p:cNvSpPr>
            <a:spLocks noGrp="1"/>
          </p:cNvSpPr>
          <p:nvPr>
            <p:ph type="sldNum" sz="quarter" idx="12"/>
          </p:nvPr>
        </p:nvSpPr>
        <p:spPr>
          <a:xfrm>
            <a:off x="6553200" y="6551613"/>
            <a:ext cx="2133600" cy="338137"/>
          </a:xfrm>
        </p:spPr>
        <p:txBody>
          <a:bodyPr/>
          <a:lstStyle>
            <a:lvl1pPr>
              <a:defRPr/>
            </a:lvl1pPr>
          </a:lstStyle>
          <a:p>
            <a:fld id="{CDBA82F1-65BF-4FE2-8FDA-22FF35FBB7AD}" type="slidenum">
              <a:rPr lang="en-GB"/>
              <a:pPr/>
              <a:t>‹#›</a:t>
            </a:fld>
            <a:endParaRPr lang="en-GB"/>
          </a:p>
        </p:txBody>
      </p:sp>
    </p:spTree>
  </p:cSld>
  <p:clrMapOvr>
    <a:masterClrMapping/>
  </p:clrMapOvr>
  <p:transition spd="slow" advTm="9000">
    <p:wipe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38175"/>
            <a:ext cx="8229600" cy="779463"/>
          </a:xfrm>
        </p:spPr>
        <p:txBody>
          <a:bodyPr/>
          <a:lstStyle/>
          <a:p>
            <a:r>
              <a:rPr lang="en-US" smtClean="0"/>
              <a:t>Click to edit Master title style</a:t>
            </a:r>
            <a:endParaRPr lang="hr-HR"/>
          </a:p>
        </p:txBody>
      </p:sp>
      <p:sp>
        <p:nvSpPr>
          <p:cNvPr id="3" name="Text Placeholder 2"/>
          <p:cNvSpPr>
            <a:spLocks noGrp="1"/>
          </p:cNvSpPr>
          <p:nvPr>
            <p:ph type="body" sz="half" idx="1"/>
          </p:nvPr>
        </p:nvSpPr>
        <p:spPr>
          <a:xfrm>
            <a:off x="457200" y="1600200"/>
            <a:ext cx="4038600" cy="44211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0200"/>
            <a:ext cx="4038600" cy="44211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a:xfrm>
            <a:off x="457200" y="6519863"/>
            <a:ext cx="2133600" cy="338137"/>
          </a:xfrm>
        </p:spPr>
        <p:txBody>
          <a:bodyPr/>
          <a:lstStyle>
            <a:lvl1pPr>
              <a:defRPr/>
            </a:lvl1pPr>
          </a:lstStyle>
          <a:p>
            <a:r>
              <a:rPr lang="en-GB"/>
              <a:t>The Date</a:t>
            </a:r>
          </a:p>
        </p:txBody>
      </p:sp>
      <p:sp>
        <p:nvSpPr>
          <p:cNvPr id="6" name="Footer Placeholder 5"/>
          <p:cNvSpPr>
            <a:spLocks noGrp="1"/>
          </p:cNvSpPr>
          <p:nvPr>
            <p:ph type="ftr" sz="quarter" idx="11"/>
          </p:nvPr>
        </p:nvSpPr>
        <p:spPr>
          <a:xfrm>
            <a:off x="3124200" y="6519863"/>
            <a:ext cx="2895600" cy="338137"/>
          </a:xfrm>
        </p:spPr>
        <p:txBody>
          <a:bodyPr/>
          <a:lstStyle>
            <a:lvl1pPr>
              <a:defRPr/>
            </a:lvl1pPr>
          </a:lstStyle>
          <a:p>
            <a:r>
              <a:rPr lang="en-GB"/>
              <a:t>F. Last Name</a:t>
            </a:r>
          </a:p>
        </p:txBody>
      </p:sp>
      <p:sp>
        <p:nvSpPr>
          <p:cNvPr id="7" name="Slide Number Placeholder 6"/>
          <p:cNvSpPr>
            <a:spLocks noGrp="1"/>
          </p:cNvSpPr>
          <p:nvPr>
            <p:ph type="sldNum" sz="quarter" idx="12"/>
          </p:nvPr>
        </p:nvSpPr>
        <p:spPr>
          <a:xfrm>
            <a:off x="6553200" y="6551613"/>
            <a:ext cx="2133600" cy="338137"/>
          </a:xfrm>
        </p:spPr>
        <p:txBody>
          <a:bodyPr/>
          <a:lstStyle>
            <a:lvl1pPr>
              <a:defRPr/>
            </a:lvl1pPr>
          </a:lstStyle>
          <a:p>
            <a:fld id="{1575ACC3-0C8F-4486-92F7-0E3EFAD5F574}" type="slidenum">
              <a:rPr lang="en-GB"/>
              <a:pPr/>
              <a:t>‹#›</a:t>
            </a:fld>
            <a:endParaRPr lang="en-GB"/>
          </a:p>
        </p:txBody>
      </p:sp>
    </p:spTree>
  </p:cSld>
  <p:clrMapOvr>
    <a:masterClrMapping/>
  </p:clrMapOvr>
  <p:transition spd="slow" advTm="9000">
    <p:wipe di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638175"/>
            <a:ext cx="8229600" cy="779463"/>
          </a:xfrm>
        </p:spPr>
        <p:txBody>
          <a:bodyPr/>
          <a:lstStyle/>
          <a:p>
            <a:r>
              <a:rPr lang="en-US" smtClean="0"/>
              <a:t>Click to edit Master title style</a:t>
            </a:r>
            <a:endParaRPr lang="hr-HR"/>
          </a:p>
        </p:txBody>
      </p:sp>
      <p:sp>
        <p:nvSpPr>
          <p:cNvPr id="3" name="Table Placeholder 2"/>
          <p:cNvSpPr>
            <a:spLocks noGrp="1"/>
          </p:cNvSpPr>
          <p:nvPr>
            <p:ph type="tbl" idx="1"/>
          </p:nvPr>
        </p:nvSpPr>
        <p:spPr>
          <a:xfrm>
            <a:off x="457200" y="1600200"/>
            <a:ext cx="8229600" cy="4421188"/>
          </a:xfrm>
        </p:spPr>
        <p:txBody>
          <a:bodyPr/>
          <a:lstStyle/>
          <a:p>
            <a:endParaRPr lang="hr-HR"/>
          </a:p>
        </p:txBody>
      </p:sp>
      <p:sp>
        <p:nvSpPr>
          <p:cNvPr id="4" name="Date Placeholder 3"/>
          <p:cNvSpPr>
            <a:spLocks noGrp="1"/>
          </p:cNvSpPr>
          <p:nvPr>
            <p:ph type="dt" sz="half" idx="10"/>
          </p:nvPr>
        </p:nvSpPr>
        <p:spPr>
          <a:xfrm>
            <a:off x="457200" y="6519863"/>
            <a:ext cx="2133600" cy="338137"/>
          </a:xfrm>
        </p:spPr>
        <p:txBody>
          <a:bodyPr/>
          <a:lstStyle>
            <a:lvl1pPr>
              <a:defRPr/>
            </a:lvl1pPr>
          </a:lstStyle>
          <a:p>
            <a:r>
              <a:rPr lang="en-GB"/>
              <a:t>The Date</a:t>
            </a:r>
          </a:p>
        </p:txBody>
      </p:sp>
      <p:sp>
        <p:nvSpPr>
          <p:cNvPr id="5" name="Footer Placeholder 4"/>
          <p:cNvSpPr>
            <a:spLocks noGrp="1"/>
          </p:cNvSpPr>
          <p:nvPr>
            <p:ph type="ftr" sz="quarter" idx="11"/>
          </p:nvPr>
        </p:nvSpPr>
        <p:spPr>
          <a:xfrm>
            <a:off x="3124200" y="6519863"/>
            <a:ext cx="2895600" cy="338137"/>
          </a:xfrm>
        </p:spPr>
        <p:txBody>
          <a:bodyPr/>
          <a:lstStyle>
            <a:lvl1pPr>
              <a:defRPr/>
            </a:lvl1pPr>
          </a:lstStyle>
          <a:p>
            <a:r>
              <a:rPr lang="en-GB"/>
              <a:t>F. Last Name</a:t>
            </a:r>
          </a:p>
        </p:txBody>
      </p:sp>
      <p:sp>
        <p:nvSpPr>
          <p:cNvPr id="6" name="Slide Number Placeholder 5"/>
          <p:cNvSpPr>
            <a:spLocks noGrp="1"/>
          </p:cNvSpPr>
          <p:nvPr>
            <p:ph type="sldNum" sz="quarter" idx="12"/>
          </p:nvPr>
        </p:nvSpPr>
        <p:spPr>
          <a:xfrm>
            <a:off x="6553200" y="6551613"/>
            <a:ext cx="2133600" cy="338137"/>
          </a:xfrm>
        </p:spPr>
        <p:txBody>
          <a:bodyPr/>
          <a:lstStyle>
            <a:lvl1pPr>
              <a:defRPr/>
            </a:lvl1pPr>
          </a:lstStyle>
          <a:p>
            <a:fld id="{2B2AA0BC-C521-4E0D-81BF-1AC3B211149D}" type="slidenum">
              <a:rPr lang="en-GB"/>
              <a:pPr/>
              <a:t>‹#›</a:t>
            </a:fld>
            <a:endParaRPr lang="en-GB"/>
          </a:p>
        </p:txBody>
      </p:sp>
    </p:spTree>
  </p:cSld>
  <p:clrMapOvr>
    <a:masterClrMapping/>
  </p:clrMapOvr>
  <p:transition spd="slow" advTm="9000">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lvl1pPr>
              <a:defRPr/>
            </a:lvl1pPr>
          </a:lstStyle>
          <a:p>
            <a:r>
              <a:rPr lang="en-GB"/>
              <a:t>The Date</a:t>
            </a:r>
          </a:p>
        </p:txBody>
      </p:sp>
      <p:sp>
        <p:nvSpPr>
          <p:cNvPr id="5" name="Footer Placeholder 4"/>
          <p:cNvSpPr>
            <a:spLocks noGrp="1"/>
          </p:cNvSpPr>
          <p:nvPr>
            <p:ph type="ftr" sz="quarter" idx="11"/>
          </p:nvPr>
        </p:nvSpPr>
        <p:spPr/>
        <p:txBody>
          <a:bodyPr/>
          <a:lstStyle>
            <a:lvl1pPr>
              <a:defRPr/>
            </a:lvl1pPr>
          </a:lstStyle>
          <a:p>
            <a:r>
              <a:rPr lang="en-GB"/>
              <a:t>F. Last Name</a:t>
            </a:r>
          </a:p>
        </p:txBody>
      </p:sp>
      <p:sp>
        <p:nvSpPr>
          <p:cNvPr id="6" name="Slide Number Placeholder 5"/>
          <p:cNvSpPr>
            <a:spLocks noGrp="1"/>
          </p:cNvSpPr>
          <p:nvPr>
            <p:ph type="sldNum" sz="quarter" idx="12"/>
          </p:nvPr>
        </p:nvSpPr>
        <p:spPr/>
        <p:txBody>
          <a:bodyPr/>
          <a:lstStyle>
            <a:lvl1pPr>
              <a:defRPr/>
            </a:lvl1pPr>
          </a:lstStyle>
          <a:p>
            <a:fld id="{63B1F965-5FC6-467E-945A-ACCE0810B573}" type="slidenum">
              <a:rPr lang="en-GB"/>
              <a:pPr/>
              <a:t>‹#›</a:t>
            </a:fld>
            <a:endParaRPr lang="en-GB"/>
          </a:p>
        </p:txBody>
      </p:sp>
    </p:spTree>
  </p:cSld>
  <p:clrMapOvr>
    <a:masterClrMapping/>
  </p:clrMapOvr>
  <p:transition spd="slow" advTm="9000">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GB"/>
              <a:t>The Date</a:t>
            </a:r>
          </a:p>
        </p:txBody>
      </p:sp>
      <p:sp>
        <p:nvSpPr>
          <p:cNvPr id="5" name="Footer Placeholder 4"/>
          <p:cNvSpPr>
            <a:spLocks noGrp="1"/>
          </p:cNvSpPr>
          <p:nvPr>
            <p:ph type="ftr" sz="quarter" idx="11"/>
          </p:nvPr>
        </p:nvSpPr>
        <p:spPr/>
        <p:txBody>
          <a:bodyPr/>
          <a:lstStyle>
            <a:lvl1pPr>
              <a:defRPr/>
            </a:lvl1pPr>
          </a:lstStyle>
          <a:p>
            <a:r>
              <a:rPr lang="en-GB"/>
              <a:t>F. Last Name</a:t>
            </a:r>
          </a:p>
        </p:txBody>
      </p:sp>
      <p:sp>
        <p:nvSpPr>
          <p:cNvPr id="6" name="Slide Number Placeholder 5"/>
          <p:cNvSpPr>
            <a:spLocks noGrp="1"/>
          </p:cNvSpPr>
          <p:nvPr>
            <p:ph type="sldNum" sz="quarter" idx="12"/>
          </p:nvPr>
        </p:nvSpPr>
        <p:spPr/>
        <p:txBody>
          <a:bodyPr/>
          <a:lstStyle>
            <a:lvl1pPr>
              <a:defRPr/>
            </a:lvl1pPr>
          </a:lstStyle>
          <a:p>
            <a:fld id="{47292CC7-1249-4B34-A382-79B5A38EB4B8}" type="slidenum">
              <a:rPr lang="en-GB"/>
              <a:pPr/>
              <a:t>‹#›</a:t>
            </a:fld>
            <a:endParaRPr lang="en-GB"/>
          </a:p>
        </p:txBody>
      </p:sp>
    </p:spTree>
  </p:cSld>
  <p:clrMapOvr>
    <a:masterClrMapping/>
  </p:clrMapOvr>
  <p:transition spd="slow" advTm="9000">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457200" y="1600200"/>
            <a:ext cx="4038600" cy="4421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0200"/>
            <a:ext cx="4038600" cy="4421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lvl1pPr>
              <a:defRPr/>
            </a:lvl1pPr>
          </a:lstStyle>
          <a:p>
            <a:r>
              <a:rPr lang="en-GB"/>
              <a:t>The Date</a:t>
            </a:r>
          </a:p>
        </p:txBody>
      </p:sp>
      <p:sp>
        <p:nvSpPr>
          <p:cNvPr id="6" name="Footer Placeholder 5"/>
          <p:cNvSpPr>
            <a:spLocks noGrp="1"/>
          </p:cNvSpPr>
          <p:nvPr>
            <p:ph type="ftr" sz="quarter" idx="11"/>
          </p:nvPr>
        </p:nvSpPr>
        <p:spPr/>
        <p:txBody>
          <a:bodyPr/>
          <a:lstStyle>
            <a:lvl1pPr>
              <a:defRPr/>
            </a:lvl1pPr>
          </a:lstStyle>
          <a:p>
            <a:r>
              <a:rPr lang="en-GB"/>
              <a:t>F. Last Name</a:t>
            </a:r>
          </a:p>
        </p:txBody>
      </p:sp>
      <p:sp>
        <p:nvSpPr>
          <p:cNvPr id="7" name="Slide Number Placeholder 6"/>
          <p:cNvSpPr>
            <a:spLocks noGrp="1"/>
          </p:cNvSpPr>
          <p:nvPr>
            <p:ph type="sldNum" sz="quarter" idx="12"/>
          </p:nvPr>
        </p:nvSpPr>
        <p:spPr/>
        <p:txBody>
          <a:bodyPr/>
          <a:lstStyle>
            <a:lvl1pPr>
              <a:defRPr/>
            </a:lvl1pPr>
          </a:lstStyle>
          <a:p>
            <a:fld id="{A0859A11-F45A-442C-AD72-35D46D733505}" type="slidenum">
              <a:rPr lang="en-GB"/>
              <a:pPr/>
              <a:t>‹#›</a:t>
            </a:fld>
            <a:endParaRPr lang="en-GB"/>
          </a:p>
        </p:txBody>
      </p:sp>
    </p:spTree>
  </p:cSld>
  <p:clrMapOvr>
    <a:masterClrMapping/>
  </p:clrMapOvr>
  <p:transition spd="slow" advTm="9000">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lvl1pPr>
              <a:defRPr/>
            </a:lvl1pPr>
          </a:lstStyle>
          <a:p>
            <a:r>
              <a:rPr lang="en-GB"/>
              <a:t>The Date</a:t>
            </a:r>
          </a:p>
        </p:txBody>
      </p:sp>
      <p:sp>
        <p:nvSpPr>
          <p:cNvPr id="8" name="Footer Placeholder 7"/>
          <p:cNvSpPr>
            <a:spLocks noGrp="1"/>
          </p:cNvSpPr>
          <p:nvPr>
            <p:ph type="ftr" sz="quarter" idx="11"/>
          </p:nvPr>
        </p:nvSpPr>
        <p:spPr/>
        <p:txBody>
          <a:bodyPr/>
          <a:lstStyle>
            <a:lvl1pPr>
              <a:defRPr/>
            </a:lvl1pPr>
          </a:lstStyle>
          <a:p>
            <a:r>
              <a:rPr lang="en-GB"/>
              <a:t>F. Last Name</a:t>
            </a:r>
          </a:p>
        </p:txBody>
      </p:sp>
      <p:sp>
        <p:nvSpPr>
          <p:cNvPr id="9" name="Slide Number Placeholder 8"/>
          <p:cNvSpPr>
            <a:spLocks noGrp="1"/>
          </p:cNvSpPr>
          <p:nvPr>
            <p:ph type="sldNum" sz="quarter" idx="12"/>
          </p:nvPr>
        </p:nvSpPr>
        <p:spPr/>
        <p:txBody>
          <a:bodyPr/>
          <a:lstStyle>
            <a:lvl1pPr>
              <a:defRPr/>
            </a:lvl1pPr>
          </a:lstStyle>
          <a:p>
            <a:fld id="{C5E4EAAF-8BB3-4211-9891-8A000C5462E6}" type="slidenum">
              <a:rPr lang="en-GB"/>
              <a:pPr/>
              <a:t>‹#›</a:t>
            </a:fld>
            <a:endParaRPr lang="en-GB"/>
          </a:p>
        </p:txBody>
      </p:sp>
    </p:spTree>
  </p:cSld>
  <p:clrMapOvr>
    <a:masterClrMapping/>
  </p:clrMapOvr>
  <p:transition spd="slow" advTm="9000">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lvl1pPr>
              <a:defRPr/>
            </a:lvl1pPr>
          </a:lstStyle>
          <a:p>
            <a:r>
              <a:rPr lang="en-GB"/>
              <a:t>The Date</a:t>
            </a:r>
          </a:p>
        </p:txBody>
      </p:sp>
      <p:sp>
        <p:nvSpPr>
          <p:cNvPr id="4" name="Footer Placeholder 3"/>
          <p:cNvSpPr>
            <a:spLocks noGrp="1"/>
          </p:cNvSpPr>
          <p:nvPr>
            <p:ph type="ftr" sz="quarter" idx="11"/>
          </p:nvPr>
        </p:nvSpPr>
        <p:spPr/>
        <p:txBody>
          <a:bodyPr/>
          <a:lstStyle>
            <a:lvl1pPr>
              <a:defRPr/>
            </a:lvl1pPr>
          </a:lstStyle>
          <a:p>
            <a:r>
              <a:rPr lang="en-GB"/>
              <a:t>F. Last Name</a:t>
            </a:r>
          </a:p>
        </p:txBody>
      </p:sp>
      <p:sp>
        <p:nvSpPr>
          <p:cNvPr id="5" name="Slide Number Placeholder 4"/>
          <p:cNvSpPr>
            <a:spLocks noGrp="1"/>
          </p:cNvSpPr>
          <p:nvPr>
            <p:ph type="sldNum" sz="quarter" idx="12"/>
          </p:nvPr>
        </p:nvSpPr>
        <p:spPr/>
        <p:txBody>
          <a:bodyPr/>
          <a:lstStyle>
            <a:lvl1pPr>
              <a:defRPr/>
            </a:lvl1pPr>
          </a:lstStyle>
          <a:p>
            <a:fld id="{DD751B4D-72E9-46FE-B2A8-4AC165BF6BC5}" type="slidenum">
              <a:rPr lang="en-GB"/>
              <a:pPr/>
              <a:t>‹#›</a:t>
            </a:fld>
            <a:endParaRPr lang="en-GB"/>
          </a:p>
        </p:txBody>
      </p:sp>
    </p:spTree>
  </p:cSld>
  <p:clrMapOvr>
    <a:masterClrMapping/>
  </p:clrMapOvr>
  <p:transition spd="slow" advTm="9000">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GB"/>
              <a:t>The Date</a:t>
            </a:r>
          </a:p>
        </p:txBody>
      </p:sp>
      <p:sp>
        <p:nvSpPr>
          <p:cNvPr id="3" name="Footer Placeholder 2"/>
          <p:cNvSpPr>
            <a:spLocks noGrp="1"/>
          </p:cNvSpPr>
          <p:nvPr>
            <p:ph type="ftr" sz="quarter" idx="11"/>
          </p:nvPr>
        </p:nvSpPr>
        <p:spPr/>
        <p:txBody>
          <a:bodyPr/>
          <a:lstStyle>
            <a:lvl1pPr>
              <a:defRPr/>
            </a:lvl1pPr>
          </a:lstStyle>
          <a:p>
            <a:r>
              <a:rPr lang="en-GB"/>
              <a:t>F. Last Name</a:t>
            </a:r>
          </a:p>
        </p:txBody>
      </p:sp>
      <p:sp>
        <p:nvSpPr>
          <p:cNvPr id="4" name="Slide Number Placeholder 3"/>
          <p:cNvSpPr>
            <a:spLocks noGrp="1"/>
          </p:cNvSpPr>
          <p:nvPr>
            <p:ph type="sldNum" sz="quarter" idx="12"/>
          </p:nvPr>
        </p:nvSpPr>
        <p:spPr/>
        <p:txBody>
          <a:bodyPr/>
          <a:lstStyle>
            <a:lvl1pPr>
              <a:defRPr/>
            </a:lvl1pPr>
          </a:lstStyle>
          <a:p>
            <a:fld id="{B74E6636-11D5-4501-8587-1E45BA47049D}" type="slidenum">
              <a:rPr lang="en-GB"/>
              <a:pPr/>
              <a:t>‹#›</a:t>
            </a:fld>
            <a:endParaRPr lang="en-GB"/>
          </a:p>
        </p:txBody>
      </p:sp>
    </p:spTree>
  </p:cSld>
  <p:clrMapOvr>
    <a:masterClrMapping/>
  </p:clrMapOvr>
  <p:transition spd="slow" advTm="9000">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a:t>The Date</a:t>
            </a:r>
          </a:p>
        </p:txBody>
      </p:sp>
      <p:sp>
        <p:nvSpPr>
          <p:cNvPr id="6" name="Footer Placeholder 5"/>
          <p:cNvSpPr>
            <a:spLocks noGrp="1"/>
          </p:cNvSpPr>
          <p:nvPr>
            <p:ph type="ftr" sz="quarter" idx="11"/>
          </p:nvPr>
        </p:nvSpPr>
        <p:spPr/>
        <p:txBody>
          <a:bodyPr/>
          <a:lstStyle>
            <a:lvl1pPr>
              <a:defRPr/>
            </a:lvl1pPr>
          </a:lstStyle>
          <a:p>
            <a:r>
              <a:rPr lang="en-GB"/>
              <a:t>F. Last Name</a:t>
            </a:r>
          </a:p>
        </p:txBody>
      </p:sp>
      <p:sp>
        <p:nvSpPr>
          <p:cNvPr id="7" name="Slide Number Placeholder 6"/>
          <p:cNvSpPr>
            <a:spLocks noGrp="1"/>
          </p:cNvSpPr>
          <p:nvPr>
            <p:ph type="sldNum" sz="quarter" idx="12"/>
          </p:nvPr>
        </p:nvSpPr>
        <p:spPr/>
        <p:txBody>
          <a:bodyPr/>
          <a:lstStyle>
            <a:lvl1pPr>
              <a:defRPr/>
            </a:lvl1pPr>
          </a:lstStyle>
          <a:p>
            <a:fld id="{5A3001B1-957D-47BF-80DA-72ABA6CF8D02}" type="slidenum">
              <a:rPr lang="en-GB"/>
              <a:pPr/>
              <a:t>‹#›</a:t>
            </a:fld>
            <a:endParaRPr lang="en-GB"/>
          </a:p>
        </p:txBody>
      </p:sp>
    </p:spTree>
  </p:cSld>
  <p:clrMapOvr>
    <a:masterClrMapping/>
  </p:clrMapOvr>
  <p:transition spd="slow" advTm="9000">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a:t>The Date</a:t>
            </a:r>
          </a:p>
        </p:txBody>
      </p:sp>
      <p:sp>
        <p:nvSpPr>
          <p:cNvPr id="6" name="Footer Placeholder 5"/>
          <p:cNvSpPr>
            <a:spLocks noGrp="1"/>
          </p:cNvSpPr>
          <p:nvPr>
            <p:ph type="ftr" sz="quarter" idx="11"/>
          </p:nvPr>
        </p:nvSpPr>
        <p:spPr/>
        <p:txBody>
          <a:bodyPr/>
          <a:lstStyle>
            <a:lvl1pPr>
              <a:defRPr/>
            </a:lvl1pPr>
          </a:lstStyle>
          <a:p>
            <a:r>
              <a:rPr lang="en-GB"/>
              <a:t>F. Last Name</a:t>
            </a:r>
          </a:p>
        </p:txBody>
      </p:sp>
      <p:sp>
        <p:nvSpPr>
          <p:cNvPr id="7" name="Slide Number Placeholder 6"/>
          <p:cNvSpPr>
            <a:spLocks noGrp="1"/>
          </p:cNvSpPr>
          <p:nvPr>
            <p:ph type="sldNum" sz="quarter" idx="12"/>
          </p:nvPr>
        </p:nvSpPr>
        <p:spPr/>
        <p:txBody>
          <a:bodyPr/>
          <a:lstStyle>
            <a:lvl1pPr>
              <a:defRPr/>
            </a:lvl1pPr>
          </a:lstStyle>
          <a:p>
            <a:fld id="{34EABF58-2235-423B-8D38-091215EE689B}" type="slidenum">
              <a:rPr lang="en-GB"/>
              <a:pPr/>
              <a:t>‹#›</a:t>
            </a:fld>
            <a:endParaRPr lang="en-GB"/>
          </a:p>
        </p:txBody>
      </p:sp>
    </p:spTree>
  </p:cSld>
  <p:clrMapOvr>
    <a:masterClrMapping/>
  </p:clrMapOvr>
  <p:transition spd="slow" advTm="9000">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7" name="Rectangle 63"/>
          <p:cNvSpPr>
            <a:spLocks noChangeArrowheads="1"/>
          </p:cNvSpPr>
          <p:nvPr userDrawn="1"/>
        </p:nvSpPr>
        <p:spPr bwMode="auto">
          <a:xfrm>
            <a:off x="0" y="0"/>
            <a:ext cx="9144000" cy="6858000"/>
          </a:xfrm>
          <a:prstGeom prst="rect">
            <a:avLst/>
          </a:prstGeom>
          <a:gradFill rotWithShape="0">
            <a:gsLst>
              <a:gs pos="0">
                <a:schemeClr val="folHlink">
                  <a:alpha val="999"/>
                </a:schemeClr>
              </a:gs>
              <a:gs pos="100000">
                <a:srgbClr val="389FC9"/>
              </a:gs>
            </a:gsLst>
            <a:lin ang="18900000" scaled="1"/>
          </a:gradFill>
          <a:ln w="9525">
            <a:noFill/>
            <a:miter lim="800000"/>
            <a:headEnd/>
            <a:tailEnd/>
          </a:ln>
        </p:spPr>
        <p:txBody>
          <a:bodyPr wrap="none" anchor="ctr"/>
          <a:lstStyle/>
          <a:p>
            <a:endParaRPr lang="hr-HR"/>
          </a:p>
        </p:txBody>
      </p:sp>
      <p:sp>
        <p:nvSpPr>
          <p:cNvPr id="1099" name="Rectangle 75"/>
          <p:cNvSpPr>
            <a:spLocks noChangeArrowheads="1"/>
          </p:cNvSpPr>
          <p:nvPr userDrawn="1"/>
        </p:nvSpPr>
        <p:spPr bwMode="auto">
          <a:xfrm>
            <a:off x="0" y="0"/>
            <a:ext cx="9144000" cy="166688"/>
          </a:xfrm>
          <a:prstGeom prst="rect">
            <a:avLst/>
          </a:prstGeom>
          <a:solidFill>
            <a:srgbClr val="0060B6"/>
          </a:solidFill>
          <a:ln w="9525">
            <a:solidFill>
              <a:schemeClr val="tx1"/>
            </a:solidFill>
            <a:miter lim="800000"/>
            <a:headEnd/>
            <a:tailEnd/>
          </a:ln>
          <a:effectLst/>
        </p:spPr>
        <p:txBody>
          <a:bodyPr wrap="none" anchor="ctr"/>
          <a:lstStyle/>
          <a:p>
            <a:endParaRPr lang="hr-HR"/>
          </a:p>
        </p:txBody>
      </p:sp>
      <p:sp>
        <p:nvSpPr>
          <p:cNvPr id="1089" name="Freeform 65"/>
          <p:cNvSpPr>
            <a:spLocks/>
          </p:cNvSpPr>
          <p:nvPr userDrawn="1"/>
        </p:nvSpPr>
        <p:spPr bwMode="auto">
          <a:xfrm>
            <a:off x="-19050" y="0"/>
            <a:ext cx="9140825" cy="6837363"/>
          </a:xfrm>
          <a:custGeom>
            <a:avLst/>
            <a:gdLst/>
            <a:ahLst/>
            <a:cxnLst>
              <a:cxn ang="0">
                <a:pos x="7" y="15"/>
              </a:cxn>
              <a:cxn ang="0">
                <a:pos x="2229" y="7"/>
              </a:cxn>
              <a:cxn ang="0">
                <a:pos x="5751" y="4353"/>
              </a:cxn>
              <a:cxn ang="0">
                <a:pos x="7" y="4345"/>
              </a:cxn>
              <a:cxn ang="0">
                <a:pos x="7" y="15"/>
              </a:cxn>
            </a:cxnLst>
            <a:rect l="0" t="0" r="r" b="b"/>
            <a:pathLst>
              <a:path w="5751" h="4361">
                <a:moveTo>
                  <a:pt x="7" y="15"/>
                </a:moveTo>
                <a:cubicBezTo>
                  <a:pt x="403" y="15"/>
                  <a:pt x="1330" y="0"/>
                  <a:pt x="2229" y="7"/>
                </a:cubicBezTo>
                <a:cubicBezTo>
                  <a:pt x="3047" y="739"/>
                  <a:pt x="5126" y="3070"/>
                  <a:pt x="5751" y="4353"/>
                </a:cubicBezTo>
                <a:cubicBezTo>
                  <a:pt x="5046" y="4361"/>
                  <a:pt x="1128" y="4345"/>
                  <a:pt x="7" y="4345"/>
                </a:cubicBezTo>
                <a:cubicBezTo>
                  <a:pt x="7" y="3176"/>
                  <a:pt x="0" y="964"/>
                  <a:pt x="7" y="15"/>
                </a:cubicBezTo>
                <a:close/>
              </a:path>
            </a:pathLst>
          </a:custGeom>
          <a:gradFill rotWithShape="0">
            <a:gsLst>
              <a:gs pos="0">
                <a:schemeClr val="folHlink">
                  <a:gamma/>
                  <a:shade val="56863"/>
                  <a:invGamma/>
                  <a:alpha val="47000"/>
                </a:schemeClr>
              </a:gs>
              <a:gs pos="100000">
                <a:schemeClr val="folHlink">
                  <a:alpha val="999"/>
                </a:schemeClr>
              </a:gs>
            </a:gsLst>
            <a:lin ang="5400000" scaled="1"/>
          </a:gradFill>
          <a:ln w="9525">
            <a:noFill/>
            <a:round/>
            <a:headEnd/>
            <a:tailEnd/>
          </a:ln>
        </p:spPr>
        <p:txBody>
          <a:bodyPr/>
          <a:lstStyle/>
          <a:p>
            <a:endParaRPr lang="hr-HR"/>
          </a:p>
        </p:txBody>
      </p:sp>
      <p:sp>
        <p:nvSpPr>
          <p:cNvPr id="1088" name="Freeform 64"/>
          <p:cNvSpPr>
            <a:spLocks/>
          </p:cNvSpPr>
          <p:nvPr userDrawn="1"/>
        </p:nvSpPr>
        <p:spPr bwMode="auto">
          <a:xfrm>
            <a:off x="0" y="0"/>
            <a:ext cx="8609013" cy="6848475"/>
          </a:xfrm>
          <a:custGeom>
            <a:avLst/>
            <a:gdLst/>
            <a:ahLst/>
            <a:cxnLst>
              <a:cxn ang="0">
                <a:pos x="5429" y="8"/>
              </a:cxn>
              <a:cxn ang="0">
                <a:pos x="7" y="4344"/>
              </a:cxn>
              <a:cxn ang="0">
                <a:pos x="7" y="3"/>
              </a:cxn>
              <a:cxn ang="0">
                <a:pos x="5429" y="8"/>
              </a:cxn>
            </a:cxnLst>
            <a:rect l="0" t="0" r="r" b="b"/>
            <a:pathLst>
              <a:path w="5429" h="4344">
                <a:moveTo>
                  <a:pt x="5429" y="8"/>
                </a:moveTo>
                <a:cubicBezTo>
                  <a:pt x="4724" y="1428"/>
                  <a:pt x="2056" y="3662"/>
                  <a:pt x="7" y="4344"/>
                </a:cubicBezTo>
                <a:cubicBezTo>
                  <a:pt x="0" y="3575"/>
                  <a:pt x="15" y="1203"/>
                  <a:pt x="7" y="3"/>
                </a:cubicBezTo>
                <a:cubicBezTo>
                  <a:pt x="1079" y="3"/>
                  <a:pt x="4559" y="0"/>
                  <a:pt x="5429" y="8"/>
                </a:cubicBezTo>
                <a:close/>
              </a:path>
            </a:pathLst>
          </a:custGeom>
          <a:gradFill rotWithShape="0">
            <a:gsLst>
              <a:gs pos="0">
                <a:schemeClr val="folHlink">
                  <a:alpha val="0"/>
                </a:schemeClr>
              </a:gs>
              <a:gs pos="100000">
                <a:schemeClr val="folHlink">
                  <a:gamma/>
                  <a:tint val="79216"/>
                  <a:invGamma/>
                  <a:alpha val="47000"/>
                </a:schemeClr>
              </a:gs>
            </a:gsLst>
            <a:lin ang="2700000" scaled="1"/>
          </a:gradFill>
          <a:ln w="9525">
            <a:noFill/>
            <a:round/>
            <a:headEnd/>
            <a:tailEnd/>
          </a:ln>
        </p:spPr>
        <p:txBody>
          <a:bodyPr/>
          <a:lstStyle/>
          <a:p>
            <a:endParaRPr lang="hr-HR"/>
          </a:p>
        </p:txBody>
      </p:sp>
      <p:sp>
        <p:nvSpPr>
          <p:cNvPr id="1026" name="Rectangle 2"/>
          <p:cNvSpPr>
            <a:spLocks noGrp="1" noChangeArrowheads="1"/>
          </p:cNvSpPr>
          <p:nvPr>
            <p:ph type="title"/>
          </p:nvPr>
        </p:nvSpPr>
        <p:spPr bwMode="auto">
          <a:xfrm>
            <a:off x="457200" y="638175"/>
            <a:ext cx="8229600" cy="779463"/>
          </a:xfrm>
          <a:prstGeom prst="rect">
            <a:avLst/>
          </a:prstGeom>
          <a:solidFill>
            <a:srgbClr val="ECF5FF"/>
          </a:solid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421188"/>
          </a:xfrm>
          <a:prstGeom prst="rect">
            <a:avLst/>
          </a:prstGeom>
          <a:gradFill rotWithShape="1">
            <a:gsLst>
              <a:gs pos="0">
                <a:srgbClr val="ECF5FF">
                  <a:gamma/>
                  <a:shade val="95294"/>
                  <a:invGamma/>
                </a:srgbClr>
              </a:gs>
              <a:gs pos="100000">
                <a:srgbClr val="ECF5FF">
                  <a:alpha val="999"/>
                </a:srgbClr>
              </a:gs>
            </a:gsLst>
            <a:lin ang="5400000" scaled="1"/>
          </a:grad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115" name="Rectangle 91"/>
          <p:cNvSpPr>
            <a:spLocks noChangeArrowheads="1"/>
          </p:cNvSpPr>
          <p:nvPr userDrawn="1"/>
        </p:nvSpPr>
        <p:spPr bwMode="auto">
          <a:xfrm flipH="1">
            <a:off x="442913" y="1446213"/>
            <a:ext cx="8245475" cy="42862"/>
          </a:xfrm>
          <a:prstGeom prst="rect">
            <a:avLst/>
          </a:prstGeom>
          <a:gradFill rotWithShape="1">
            <a:gsLst>
              <a:gs pos="0">
                <a:srgbClr val="ECF5FF">
                  <a:gamma/>
                  <a:shade val="46275"/>
                  <a:invGamma/>
                  <a:alpha val="25000"/>
                </a:srgbClr>
              </a:gs>
              <a:gs pos="50000">
                <a:srgbClr val="ECF5FF"/>
              </a:gs>
              <a:gs pos="100000">
                <a:srgbClr val="ECF5FF">
                  <a:gamma/>
                  <a:shade val="46275"/>
                  <a:invGamma/>
                  <a:alpha val="25000"/>
                </a:srgbClr>
              </a:gs>
            </a:gsLst>
            <a:lin ang="0" scaled="1"/>
          </a:gradFill>
          <a:ln w="9525">
            <a:noFill/>
            <a:miter lim="800000"/>
            <a:headEnd/>
            <a:tailEnd/>
          </a:ln>
          <a:effectLst/>
        </p:spPr>
        <p:txBody>
          <a:bodyPr wrap="none" anchor="ctr"/>
          <a:lstStyle/>
          <a:p>
            <a:endParaRPr lang="hr-HR"/>
          </a:p>
        </p:txBody>
      </p:sp>
      <p:sp>
        <p:nvSpPr>
          <p:cNvPr id="1114" name="Rectangle 90"/>
          <p:cNvSpPr>
            <a:spLocks noChangeArrowheads="1"/>
          </p:cNvSpPr>
          <p:nvPr userDrawn="1"/>
        </p:nvSpPr>
        <p:spPr bwMode="auto">
          <a:xfrm>
            <a:off x="3175" y="6519863"/>
            <a:ext cx="9144000" cy="338137"/>
          </a:xfrm>
          <a:prstGeom prst="rect">
            <a:avLst/>
          </a:prstGeom>
          <a:solidFill>
            <a:srgbClr val="0060B6"/>
          </a:solidFill>
          <a:ln w="9525">
            <a:noFill/>
            <a:miter lim="800000"/>
            <a:headEnd/>
            <a:tailEnd/>
          </a:ln>
          <a:effectLst/>
        </p:spPr>
        <p:txBody>
          <a:bodyPr wrap="none" anchor="ctr"/>
          <a:lstStyle/>
          <a:p>
            <a:endParaRPr lang="hr-HR"/>
          </a:p>
        </p:txBody>
      </p:sp>
      <p:sp>
        <p:nvSpPr>
          <p:cNvPr id="1028" name="Rectangle 4"/>
          <p:cNvSpPr>
            <a:spLocks noGrp="1" noChangeArrowheads="1"/>
          </p:cNvSpPr>
          <p:nvPr>
            <p:ph type="dt" sz="half" idx="2"/>
          </p:nvPr>
        </p:nvSpPr>
        <p:spPr bwMode="auto">
          <a:xfrm>
            <a:off x="457200" y="6519863"/>
            <a:ext cx="2133600" cy="3381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ctr">
              <a:defRPr sz="1400" b="1">
                <a:solidFill>
                  <a:schemeClr val="bg1"/>
                </a:solidFill>
              </a:defRPr>
            </a:lvl1pPr>
          </a:lstStyle>
          <a:p>
            <a:r>
              <a:rPr lang="en-GB"/>
              <a:t>The Date</a:t>
            </a:r>
          </a:p>
        </p:txBody>
      </p:sp>
      <p:sp>
        <p:nvSpPr>
          <p:cNvPr id="1029" name="Rectangle 5"/>
          <p:cNvSpPr>
            <a:spLocks noGrp="1" noChangeArrowheads="1"/>
          </p:cNvSpPr>
          <p:nvPr>
            <p:ph type="ftr" sz="quarter" idx="3"/>
          </p:nvPr>
        </p:nvSpPr>
        <p:spPr bwMode="auto">
          <a:xfrm>
            <a:off x="3124200" y="6519863"/>
            <a:ext cx="2895600" cy="3381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ctr">
              <a:defRPr sz="1400" b="1">
                <a:solidFill>
                  <a:schemeClr val="bg1"/>
                </a:solidFill>
              </a:defRPr>
            </a:lvl1pPr>
          </a:lstStyle>
          <a:p>
            <a:r>
              <a:rPr lang="en-GB"/>
              <a:t>F. Last Name</a:t>
            </a:r>
          </a:p>
        </p:txBody>
      </p:sp>
      <p:sp>
        <p:nvSpPr>
          <p:cNvPr id="1030" name="Rectangle 6"/>
          <p:cNvSpPr>
            <a:spLocks noGrp="1" noChangeArrowheads="1"/>
          </p:cNvSpPr>
          <p:nvPr>
            <p:ph type="sldNum" sz="quarter" idx="4"/>
          </p:nvPr>
        </p:nvSpPr>
        <p:spPr bwMode="auto">
          <a:xfrm>
            <a:off x="6553200" y="6551613"/>
            <a:ext cx="2133600" cy="3381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ctr">
              <a:defRPr sz="1400" b="1">
                <a:solidFill>
                  <a:schemeClr val="bg1"/>
                </a:solidFill>
              </a:defRPr>
            </a:lvl1pPr>
          </a:lstStyle>
          <a:p>
            <a:fld id="{D469B8AD-B9E3-449F-A50A-3B9C6174CCBD}"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slow" advTm="9000">
    <p:wipe dir="d"/>
  </p:transition>
  <p:hf hdr="0" ftr="0" dt="0"/>
  <p:txStyles>
    <p:title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defRPr>
      </a:lvl2pPr>
      <a:lvl3pPr algn="l" rtl="0" fontAlgn="base">
        <a:spcBef>
          <a:spcPct val="0"/>
        </a:spcBef>
        <a:spcAft>
          <a:spcPct val="0"/>
        </a:spcAft>
        <a:defRPr sz="4400">
          <a:solidFill>
            <a:schemeClr val="tx1"/>
          </a:solidFill>
          <a:latin typeface="Arial" charset="0"/>
        </a:defRPr>
      </a:lvl3pPr>
      <a:lvl4pPr algn="l" rtl="0" fontAlgn="base">
        <a:spcBef>
          <a:spcPct val="0"/>
        </a:spcBef>
        <a:spcAft>
          <a:spcPct val="0"/>
        </a:spcAft>
        <a:defRPr sz="4400">
          <a:solidFill>
            <a:schemeClr val="tx1"/>
          </a:solidFill>
          <a:latin typeface="Arial" charset="0"/>
        </a:defRPr>
      </a:lvl4pPr>
      <a:lvl5pPr algn="l" rtl="0" fontAlgn="base">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13.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subTitle" idx="1"/>
          </p:nvPr>
        </p:nvSpPr>
        <p:spPr>
          <a:xfrm>
            <a:off x="763588" y="3271838"/>
            <a:ext cx="6221412" cy="1943100"/>
          </a:xfrm>
        </p:spPr>
        <p:txBody>
          <a:bodyPr/>
          <a:lstStyle/>
          <a:p>
            <a:r>
              <a:rPr lang="hr-HR" dirty="0" smtClean="0"/>
              <a:t>CROATIA OVERVIEW</a:t>
            </a:r>
            <a:endParaRPr lang="en-GB" dirty="0"/>
          </a:p>
        </p:txBody>
      </p:sp>
      <p:sp>
        <p:nvSpPr>
          <p:cNvPr id="7178" name="Rectangle 10"/>
          <p:cNvSpPr>
            <a:spLocks noChangeArrowheads="1"/>
          </p:cNvSpPr>
          <p:nvPr/>
        </p:nvSpPr>
        <p:spPr bwMode="auto">
          <a:xfrm>
            <a:off x="793750" y="2649538"/>
            <a:ext cx="7642225" cy="42862"/>
          </a:xfrm>
          <a:prstGeom prst="rect">
            <a:avLst/>
          </a:prstGeom>
          <a:gradFill rotWithShape="1">
            <a:gsLst>
              <a:gs pos="0">
                <a:schemeClr val="bg1"/>
              </a:gs>
              <a:gs pos="100000">
                <a:schemeClr val="bg1">
                  <a:gamma/>
                  <a:shade val="82353"/>
                  <a:invGamma/>
                  <a:alpha val="50999"/>
                </a:schemeClr>
              </a:gs>
            </a:gsLst>
            <a:lin ang="0" scaled="1"/>
          </a:gradFill>
          <a:ln w="9525">
            <a:noFill/>
            <a:miter lim="800000"/>
            <a:headEnd/>
            <a:tailEnd/>
          </a:ln>
          <a:effectLst/>
        </p:spPr>
        <p:txBody>
          <a:bodyPr wrap="none" anchor="ctr"/>
          <a:lstStyle/>
          <a:p>
            <a:endParaRPr lang="hr-HR"/>
          </a:p>
        </p:txBody>
      </p:sp>
      <p:sp>
        <p:nvSpPr>
          <p:cNvPr id="7181" name="Text Box 13"/>
          <p:cNvSpPr txBox="1">
            <a:spLocks noChangeArrowheads="1"/>
          </p:cNvSpPr>
          <p:nvPr/>
        </p:nvSpPr>
        <p:spPr bwMode="auto">
          <a:xfrm>
            <a:off x="2518093" y="6550223"/>
            <a:ext cx="4374724" cy="307777"/>
          </a:xfrm>
          <a:prstGeom prst="rect">
            <a:avLst/>
          </a:prstGeom>
          <a:noFill/>
          <a:ln w="9525">
            <a:noFill/>
            <a:miter lim="800000"/>
            <a:headEnd/>
            <a:tailEnd/>
          </a:ln>
          <a:effectLst/>
        </p:spPr>
        <p:txBody>
          <a:bodyPr wrap="none">
            <a:spAutoFit/>
          </a:bodyPr>
          <a:lstStyle/>
          <a:p>
            <a:r>
              <a:rPr lang="hr-HR" sz="1400" b="1" dirty="0" smtClean="0">
                <a:solidFill>
                  <a:schemeClr val="bg1"/>
                </a:solidFill>
              </a:rPr>
              <a:t>MELITA VIDMAR-CVITANOVIĆ, ZADAR, CROATIA</a:t>
            </a:r>
            <a:endParaRPr lang="en-GB" sz="1400" b="1" dirty="0">
              <a:solidFill>
                <a:schemeClr val="bg1"/>
              </a:solidFill>
            </a:endParaRPr>
          </a:p>
        </p:txBody>
      </p:sp>
      <p:sp>
        <p:nvSpPr>
          <p:cNvPr id="7182" name="Text Box 14"/>
          <p:cNvSpPr txBox="1">
            <a:spLocks noChangeArrowheads="1"/>
          </p:cNvSpPr>
          <p:nvPr/>
        </p:nvSpPr>
        <p:spPr bwMode="auto">
          <a:xfrm>
            <a:off x="66675" y="6551613"/>
            <a:ext cx="668338" cy="304800"/>
          </a:xfrm>
          <a:prstGeom prst="rect">
            <a:avLst/>
          </a:prstGeom>
          <a:noFill/>
          <a:ln w="9525">
            <a:noFill/>
            <a:miter lim="800000"/>
            <a:headEnd/>
            <a:tailEnd/>
          </a:ln>
          <a:effectLst/>
        </p:spPr>
        <p:txBody>
          <a:bodyPr wrap="none">
            <a:spAutoFit/>
          </a:bodyPr>
          <a:lstStyle/>
          <a:p>
            <a:r>
              <a:rPr lang="en-GB" sz="1400" b="1">
                <a:solidFill>
                  <a:schemeClr val="bg1"/>
                </a:solidFill>
              </a:rPr>
              <a:t>DATE</a:t>
            </a:r>
          </a:p>
        </p:txBody>
      </p:sp>
      <p:sp>
        <p:nvSpPr>
          <p:cNvPr id="7" name="Title 6"/>
          <p:cNvSpPr>
            <a:spLocks noGrp="1"/>
          </p:cNvSpPr>
          <p:nvPr>
            <p:ph type="ctrTitle"/>
          </p:nvPr>
        </p:nvSpPr>
        <p:spPr>
          <a:xfrm>
            <a:off x="673100" y="1600200"/>
            <a:ext cx="7772400" cy="1173480"/>
          </a:xfrm>
        </p:spPr>
        <p:txBody>
          <a:bodyPr/>
          <a:lstStyle/>
          <a:p>
            <a:r>
              <a:rPr lang="hr-HR" dirty="0" smtClean="0"/>
              <a:t>BLUE-GREENER-CROATIA</a:t>
            </a:r>
            <a:endParaRPr lang="hr-HR" dirty="0"/>
          </a:p>
        </p:txBody>
      </p:sp>
    </p:spTree>
  </p:cSld>
  <p:clrMapOvr>
    <a:masterClrMapping/>
  </p:clrMapOvr>
  <p:transition spd="slow" advTm="9000">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r>
              <a:rPr lang="hr-HR" b="1" dirty="0" smtClean="0"/>
              <a:t>Sport</a:t>
            </a:r>
          </a:p>
          <a:p>
            <a:r>
              <a:rPr lang="en-US" sz="2000" dirty="0" smtClean="0"/>
              <a:t>Sport, apart from possessing ethical, aesthetic, moral and health attributes, also undoubtedly has an ambassadorial role in any community. International co-operation through sports competitions and </a:t>
            </a:r>
            <a:r>
              <a:rPr lang="en-US" sz="2000" dirty="0" err="1" smtClean="0"/>
              <a:t>organisational</a:t>
            </a:r>
            <a:r>
              <a:rPr lang="en-US" sz="2000" dirty="0" smtClean="0"/>
              <a:t> association, as well as the excellent results of sportsmen, lift the standing of the community that is represented.</a:t>
            </a:r>
          </a:p>
          <a:p>
            <a:r>
              <a:rPr lang="en-US" sz="2000" dirty="0" smtClean="0"/>
              <a:t>Croatian sport enjoys international prestige and respect thanks largely to a series of sporting achievements dating back to earlier years, but also to the smooth blending of Croatia into the World Olympic movement as an independent community. Sportsmen like </a:t>
            </a:r>
            <a:r>
              <a:rPr lang="en-US" sz="2000" dirty="0" err="1" smtClean="0"/>
              <a:t>Dražen</a:t>
            </a:r>
            <a:r>
              <a:rPr lang="en-US" sz="2000" dirty="0" smtClean="0"/>
              <a:t> </a:t>
            </a:r>
            <a:r>
              <a:rPr lang="en-US" sz="2000" dirty="0" err="1" smtClean="0"/>
              <a:t>Petrović</a:t>
            </a:r>
            <a:r>
              <a:rPr lang="en-US" sz="2000" dirty="0" smtClean="0"/>
              <a:t>, the first </a:t>
            </a:r>
            <a:r>
              <a:rPr lang="en-US" sz="2000" dirty="0" err="1" smtClean="0"/>
              <a:t>recognised</a:t>
            </a:r>
            <a:r>
              <a:rPr lang="en-US" sz="2000" dirty="0" smtClean="0"/>
              <a:t> Croatian basketball player to play in the NBA and to whom a monument was erected in the park of the Olympic museum in Lausanne, in recognition of his contribution to the Olympic movement, and other </a:t>
            </a:r>
            <a:r>
              <a:rPr lang="en-US" sz="2000" dirty="0" err="1" smtClean="0"/>
              <a:t>recognised</a:t>
            </a:r>
            <a:r>
              <a:rPr lang="en-US" sz="2000" dirty="0" smtClean="0"/>
              <a:t> names of Croatian sport remain a constant impetus to sport and the community.</a:t>
            </a:r>
          </a:p>
          <a:p>
            <a:pPr>
              <a:buNone/>
            </a:pPr>
            <a:endParaRPr lang="hr-HR" sz="2000" dirty="0"/>
          </a:p>
        </p:txBody>
      </p:sp>
      <p:sp>
        <p:nvSpPr>
          <p:cNvPr id="3" name="Slide Number Placeholder 2"/>
          <p:cNvSpPr>
            <a:spLocks noGrp="1"/>
          </p:cNvSpPr>
          <p:nvPr>
            <p:ph type="sldNum" sz="quarter" idx="12"/>
          </p:nvPr>
        </p:nvSpPr>
        <p:spPr/>
        <p:txBody>
          <a:bodyPr/>
          <a:lstStyle/>
          <a:p>
            <a:fld id="{CDBA82F1-65BF-4FE2-8FDA-22FF35FBB7AD}" type="slidenum">
              <a:rPr lang="en-GB" smtClean="0"/>
              <a:pPr/>
              <a:t>10</a:t>
            </a:fld>
            <a:endParaRPr lang="en-GB"/>
          </a:p>
        </p:txBody>
      </p:sp>
    </p:spTree>
  </p:cSld>
  <p:clrMapOvr>
    <a:masterClrMapping/>
  </p:clrMapOvr>
  <p:transition spd="slow" advTm="9000">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r>
              <a:rPr lang="en-US" sz="2000" dirty="0" smtClean="0"/>
              <a:t>With the founding of the Croatian Olympic Committee (COC) in 1991, the highest national sporting body, the conditions were set for the notable progress of the Croatian Olympic movement. The first steps were taken only 22 days after recognition, with an initiative to compete at the winter Olympics in Albertville in 1992. That same year at the Olympic Games in Barcelona, the Croatian basketball team won the silver medal, whilst </a:t>
            </a:r>
            <a:r>
              <a:rPr lang="en-US" sz="2000" dirty="0" err="1" smtClean="0"/>
              <a:t>Goran</a:t>
            </a:r>
            <a:r>
              <a:rPr lang="en-US" sz="2000" dirty="0" smtClean="0"/>
              <a:t> </a:t>
            </a:r>
            <a:r>
              <a:rPr lang="en-US" sz="2000" dirty="0" err="1" smtClean="0"/>
              <a:t>Ivanišević</a:t>
            </a:r>
            <a:r>
              <a:rPr lang="en-US" sz="2000" dirty="0" smtClean="0"/>
              <a:t>, Wimbledon champion in 2001, won 2 bronze medals (in singles and in doubles with </a:t>
            </a:r>
            <a:r>
              <a:rPr lang="en-US" sz="2000" dirty="0" err="1" smtClean="0"/>
              <a:t>Goran</a:t>
            </a:r>
            <a:r>
              <a:rPr lang="en-US" sz="2000" dirty="0" smtClean="0"/>
              <a:t> </a:t>
            </a:r>
            <a:r>
              <a:rPr lang="en-US" sz="2000" dirty="0" err="1" smtClean="0"/>
              <a:t>Prpić</a:t>
            </a:r>
            <a:r>
              <a:rPr lang="en-US" sz="2000" dirty="0" smtClean="0"/>
              <a:t>). </a:t>
            </a:r>
          </a:p>
          <a:p>
            <a:r>
              <a:rPr lang="en-US" sz="2000" dirty="0" smtClean="0"/>
              <a:t>The historical turning point for Croatian alpine skiing was definitely the winter Olympic Games in Salt Lake City in 2002. Up until then, Croatian representatives had never taken a medal at winter Olympic Games. Four Olympic medals to </a:t>
            </a:r>
            <a:r>
              <a:rPr lang="en-US" sz="2000" dirty="0" err="1" smtClean="0"/>
              <a:t>Janica</a:t>
            </a:r>
            <a:r>
              <a:rPr lang="en-US" sz="2000" dirty="0" smtClean="0"/>
              <a:t> </a:t>
            </a:r>
            <a:r>
              <a:rPr lang="en-US" sz="2000" dirty="0" err="1" smtClean="0"/>
              <a:t>Kostelić</a:t>
            </a:r>
            <a:r>
              <a:rPr lang="en-US" sz="2000" dirty="0" smtClean="0"/>
              <a:t>, three gold and one silver, united the world sporting community in </a:t>
            </a:r>
            <a:r>
              <a:rPr lang="en-US" sz="2000" dirty="0" err="1" smtClean="0"/>
              <a:t>recognising</a:t>
            </a:r>
            <a:r>
              <a:rPr lang="en-US" sz="2000" dirty="0" smtClean="0"/>
              <a:t> the great potential of Croatian sport.</a:t>
            </a:r>
          </a:p>
          <a:p>
            <a:pPr>
              <a:buNone/>
            </a:pPr>
            <a:endParaRPr lang="hr-HR" sz="2000" dirty="0"/>
          </a:p>
        </p:txBody>
      </p:sp>
      <p:sp>
        <p:nvSpPr>
          <p:cNvPr id="3" name="Slide Number Placeholder 2"/>
          <p:cNvSpPr>
            <a:spLocks noGrp="1"/>
          </p:cNvSpPr>
          <p:nvPr>
            <p:ph type="sldNum" sz="quarter" idx="12"/>
          </p:nvPr>
        </p:nvSpPr>
        <p:spPr/>
        <p:txBody>
          <a:bodyPr/>
          <a:lstStyle/>
          <a:p>
            <a:fld id="{CDBA82F1-65BF-4FE2-8FDA-22FF35FBB7AD}" type="slidenum">
              <a:rPr lang="en-GB" smtClean="0"/>
              <a:pPr/>
              <a:t>11</a:t>
            </a:fld>
            <a:endParaRPr lang="en-GB"/>
          </a:p>
        </p:txBody>
      </p:sp>
    </p:spTree>
  </p:cSld>
  <p:clrMapOvr>
    <a:masterClrMapping/>
  </p:clrMapOvr>
  <p:transition spd="slow" advTm="9000">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r>
              <a:rPr lang="hr-HR" b="1" dirty="0" smtClean="0"/>
              <a:t>National </a:t>
            </a:r>
            <a:r>
              <a:rPr lang="hr-HR" b="1" dirty="0" err="1" smtClean="0"/>
              <a:t>and</a:t>
            </a:r>
            <a:r>
              <a:rPr lang="hr-HR" b="1" dirty="0" smtClean="0"/>
              <a:t> </a:t>
            </a:r>
            <a:r>
              <a:rPr lang="hr-HR" b="1" dirty="0" err="1" smtClean="0"/>
              <a:t>ethnic</a:t>
            </a:r>
            <a:r>
              <a:rPr lang="hr-HR" b="1" dirty="0" smtClean="0"/>
              <a:t> </a:t>
            </a:r>
            <a:r>
              <a:rPr lang="hr-HR" b="1" dirty="0" err="1" smtClean="0"/>
              <a:t>minorities</a:t>
            </a:r>
            <a:endParaRPr lang="hr-HR" b="1" dirty="0" smtClean="0"/>
          </a:p>
          <a:p>
            <a:pPr>
              <a:buNone/>
            </a:pPr>
            <a:r>
              <a:rPr lang="hr-HR" sz="2000" dirty="0" smtClean="0"/>
              <a:t>     </a:t>
            </a:r>
            <a:r>
              <a:rPr lang="en-US" sz="2000" dirty="0" smtClean="0"/>
              <a:t>According to the Constitution, Republic of Croatia is established as the national state of the Croatian nation and the state of the members of </a:t>
            </a:r>
            <a:r>
              <a:rPr lang="en-US" sz="2000" b="1" dirty="0" smtClean="0"/>
              <a:t>autochthonous national minorities</a:t>
            </a:r>
            <a:r>
              <a:rPr lang="en-US" sz="2000" dirty="0" smtClean="0"/>
              <a:t>: </a:t>
            </a:r>
            <a:r>
              <a:rPr lang="en-US" sz="2000" b="1" dirty="0" smtClean="0"/>
              <a:t>Serbs</a:t>
            </a:r>
            <a:r>
              <a:rPr lang="en-US" sz="2000" dirty="0" smtClean="0"/>
              <a:t>, </a:t>
            </a:r>
            <a:r>
              <a:rPr lang="en-US" sz="2000" b="1" dirty="0" smtClean="0"/>
              <a:t>Czechs</a:t>
            </a:r>
            <a:r>
              <a:rPr lang="en-US" sz="2000" dirty="0" smtClean="0"/>
              <a:t>, </a:t>
            </a:r>
            <a:r>
              <a:rPr lang="en-US" sz="2000" b="1" dirty="0" smtClean="0"/>
              <a:t>Slovaks</a:t>
            </a:r>
            <a:r>
              <a:rPr lang="en-US" sz="2000" dirty="0" smtClean="0"/>
              <a:t>, </a:t>
            </a:r>
            <a:r>
              <a:rPr lang="en-US" sz="2000" b="1" dirty="0" smtClean="0"/>
              <a:t>Italians</a:t>
            </a:r>
            <a:r>
              <a:rPr lang="en-US" sz="2000" dirty="0" smtClean="0"/>
              <a:t>, </a:t>
            </a:r>
            <a:r>
              <a:rPr lang="en-US" sz="2000" b="1" dirty="0" smtClean="0"/>
              <a:t>Hungarians</a:t>
            </a:r>
            <a:r>
              <a:rPr lang="en-US" sz="2000" dirty="0" smtClean="0"/>
              <a:t>, </a:t>
            </a:r>
            <a:r>
              <a:rPr lang="en-US" sz="2000" b="1" dirty="0" smtClean="0"/>
              <a:t>Jews</a:t>
            </a:r>
            <a:r>
              <a:rPr lang="en-US" sz="2000" dirty="0" smtClean="0"/>
              <a:t>, </a:t>
            </a:r>
            <a:r>
              <a:rPr lang="en-US" sz="2000" b="1" dirty="0" smtClean="0"/>
              <a:t>Germans</a:t>
            </a:r>
            <a:r>
              <a:rPr lang="en-US" sz="2000" dirty="0" smtClean="0"/>
              <a:t>, </a:t>
            </a:r>
            <a:r>
              <a:rPr lang="en-US" sz="2000" b="1" dirty="0" smtClean="0"/>
              <a:t>Austrians</a:t>
            </a:r>
            <a:r>
              <a:rPr lang="en-US" sz="2000" dirty="0" smtClean="0"/>
              <a:t>, </a:t>
            </a:r>
            <a:r>
              <a:rPr lang="en-US" sz="2000" b="1" dirty="0" smtClean="0"/>
              <a:t>Ukrainians </a:t>
            </a:r>
            <a:r>
              <a:rPr lang="en-US" sz="2000" dirty="0" smtClean="0"/>
              <a:t>and </a:t>
            </a:r>
            <a:r>
              <a:rPr lang="en-US" sz="2000" b="1" dirty="0" err="1" smtClean="0"/>
              <a:t>Ruthenians</a:t>
            </a:r>
            <a:r>
              <a:rPr lang="en-US" sz="2000" b="1" dirty="0" smtClean="0"/>
              <a:t> </a:t>
            </a:r>
            <a:r>
              <a:rPr lang="en-US" sz="2000" dirty="0" smtClean="0"/>
              <a:t>and the others who are citizens, and who are guaranteed equality with citizens of Croatian nationality and the realization of national rights in accordance with the democratic norms of the United Nations Organization and the countries of the free world.</a:t>
            </a:r>
            <a:endParaRPr lang="hr-HR" sz="2000" dirty="0" smtClean="0"/>
          </a:p>
          <a:p>
            <a:r>
              <a:rPr lang="hr-HR" sz="1600" b="1" dirty="0" err="1" smtClean="0"/>
              <a:t>Statistical</a:t>
            </a:r>
            <a:r>
              <a:rPr lang="hr-HR" sz="1600" b="1" dirty="0" smtClean="0"/>
              <a:t> dana /FROM 2001/</a:t>
            </a:r>
          </a:p>
          <a:p>
            <a:r>
              <a:rPr lang="hr-HR" sz="1600" dirty="0" smtClean="0"/>
              <a:t> </a:t>
            </a:r>
            <a:r>
              <a:rPr lang="hr-HR" sz="1600" dirty="0" err="1" smtClean="0"/>
              <a:t>Population</a:t>
            </a:r>
            <a:r>
              <a:rPr lang="hr-HR" sz="1600" dirty="0" smtClean="0"/>
              <a:t> </a:t>
            </a:r>
            <a:r>
              <a:rPr lang="hr-HR" sz="1600" dirty="0" err="1" smtClean="0"/>
              <a:t>by</a:t>
            </a:r>
            <a:r>
              <a:rPr lang="hr-HR" sz="1600" dirty="0" smtClean="0"/>
              <a:t> </a:t>
            </a:r>
            <a:r>
              <a:rPr lang="hr-HR" sz="1600" dirty="0" err="1" smtClean="0"/>
              <a:t>nationality</a:t>
            </a:r>
            <a:r>
              <a:rPr lang="hr-HR" sz="1600" dirty="0" smtClean="0"/>
              <a:t>:</a:t>
            </a:r>
            <a:br>
              <a:rPr lang="hr-HR" sz="1600" dirty="0" smtClean="0"/>
            </a:br>
            <a:r>
              <a:rPr lang="hr-HR" sz="1600" dirty="0" smtClean="0"/>
              <a:t>2001  </a:t>
            </a:r>
            <a:r>
              <a:rPr lang="hr-HR" sz="1600" b="1" dirty="0" smtClean="0"/>
              <a:t>Total </a:t>
            </a:r>
            <a:r>
              <a:rPr lang="hr-HR" sz="1600" b="1" dirty="0" err="1" smtClean="0"/>
              <a:t>population</a:t>
            </a:r>
            <a:r>
              <a:rPr lang="hr-HR" sz="1600" dirty="0" smtClean="0"/>
              <a:t> 4.437.460     </a:t>
            </a:r>
          </a:p>
          <a:p>
            <a:r>
              <a:rPr lang="hr-HR" sz="1600" dirty="0" err="1" smtClean="0"/>
              <a:t>Croats</a:t>
            </a:r>
            <a:r>
              <a:rPr lang="hr-HR" sz="1600" dirty="0"/>
              <a:t> </a:t>
            </a:r>
            <a:r>
              <a:rPr lang="hr-HR" sz="1600" dirty="0" smtClean="0"/>
              <a:t>   89,63 % </a:t>
            </a:r>
            <a:br>
              <a:rPr lang="hr-HR" sz="1600" dirty="0" smtClean="0"/>
            </a:br>
            <a:r>
              <a:rPr lang="hr-HR" sz="1600" dirty="0" smtClean="0"/>
              <a:t> </a:t>
            </a:r>
            <a:r>
              <a:rPr lang="hr-HR" sz="1600" dirty="0" err="1" smtClean="0"/>
              <a:t>Serbs</a:t>
            </a:r>
            <a:r>
              <a:rPr lang="hr-HR" sz="1600" dirty="0"/>
              <a:t> </a:t>
            </a:r>
            <a:r>
              <a:rPr lang="hr-HR" sz="1600" dirty="0" smtClean="0"/>
              <a:t>   4,54 %</a:t>
            </a:r>
            <a:br>
              <a:rPr lang="hr-HR" sz="1600" dirty="0" smtClean="0"/>
            </a:br>
            <a:r>
              <a:rPr lang="hr-HR" sz="1600" dirty="0" smtClean="0"/>
              <a:t> </a:t>
            </a:r>
            <a:r>
              <a:rPr lang="hr-HR" sz="1600" dirty="0" err="1" smtClean="0"/>
              <a:t>Bosniacs</a:t>
            </a:r>
            <a:r>
              <a:rPr lang="hr-HR" sz="1600" dirty="0"/>
              <a:t> </a:t>
            </a:r>
            <a:r>
              <a:rPr lang="hr-HR" sz="1600" dirty="0" smtClean="0"/>
              <a:t>  0,47 %    </a:t>
            </a:r>
          </a:p>
          <a:p>
            <a:r>
              <a:rPr lang="hr-HR" sz="1600" dirty="0" err="1" smtClean="0"/>
              <a:t>Italians</a:t>
            </a:r>
            <a:r>
              <a:rPr lang="hr-HR" sz="1600" dirty="0"/>
              <a:t> </a:t>
            </a:r>
            <a:r>
              <a:rPr lang="hr-HR" sz="1600" dirty="0" smtClean="0"/>
              <a:t>   0,44 %     </a:t>
            </a:r>
            <a:r>
              <a:rPr lang="hr-HR" sz="1600" dirty="0" err="1" smtClean="0"/>
              <a:t>Hungarians</a:t>
            </a:r>
            <a:r>
              <a:rPr lang="hr-HR" sz="1600" dirty="0" smtClean="0"/>
              <a:t> 0,37 %     </a:t>
            </a:r>
            <a:r>
              <a:rPr lang="hr-HR" sz="1600" dirty="0" err="1" smtClean="0"/>
              <a:t>Albanians</a:t>
            </a:r>
            <a:r>
              <a:rPr lang="hr-HR" sz="1600" dirty="0" smtClean="0"/>
              <a:t> 0,34   </a:t>
            </a:r>
            <a:r>
              <a:rPr lang="hr-HR" sz="1600" dirty="0" err="1" smtClean="0"/>
              <a:t>Slovenians</a:t>
            </a:r>
            <a:r>
              <a:rPr lang="hr-HR" sz="1600" dirty="0"/>
              <a:t> </a:t>
            </a:r>
            <a:r>
              <a:rPr lang="hr-HR" sz="1600" dirty="0" smtClean="0"/>
              <a:t>  0,30 %</a:t>
            </a:r>
            <a:br>
              <a:rPr lang="hr-HR" sz="1600" dirty="0" smtClean="0"/>
            </a:br>
            <a:endParaRPr lang="hr-HR" sz="1600" dirty="0"/>
          </a:p>
        </p:txBody>
      </p:sp>
      <p:sp>
        <p:nvSpPr>
          <p:cNvPr id="3" name="Slide Number Placeholder 2"/>
          <p:cNvSpPr>
            <a:spLocks noGrp="1"/>
          </p:cNvSpPr>
          <p:nvPr>
            <p:ph type="sldNum" sz="quarter" idx="12"/>
          </p:nvPr>
        </p:nvSpPr>
        <p:spPr/>
        <p:txBody>
          <a:bodyPr/>
          <a:lstStyle/>
          <a:p>
            <a:fld id="{CDBA82F1-65BF-4FE2-8FDA-22FF35FBB7AD}" type="slidenum">
              <a:rPr lang="en-GB" smtClean="0"/>
              <a:pPr/>
              <a:t>12</a:t>
            </a:fld>
            <a:endParaRPr lang="en-GB"/>
          </a:p>
        </p:txBody>
      </p:sp>
    </p:spTree>
  </p:cSld>
  <p:clrMapOvr>
    <a:masterClrMapping/>
  </p:clrMapOvr>
  <p:transition spd="slow" advTm="9000">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r>
              <a:rPr lang="en-US" b="1" dirty="0" smtClean="0"/>
              <a:t>Religions</a:t>
            </a:r>
          </a:p>
          <a:p>
            <a:r>
              <a:rPr lang="en-US" sz="2000" dirty="0" smtClean="0"/>
              <a:t>According to the 2001. census (where the declaration of the religious beliefs was not mandatory) there were 4.437.460 citizens living in Croatia, out of which 88% are declared Roman Catholics, 4,42% are Orthodox, and 1,28% are Muslims. </a:t>
            </a:r>
          </a:p>
          <a:p>
            <a:r>
              <a:rPr lang="en-US" sz="2000" dirty="0" smtClean="0"/>
              <a:t>The number of other confessions is less then 1%, while 5,21% stated that they do not belong to any confession.</a:t>
            </a:r>
            <a:endParaRPr lang="hr-HR" sz="2000" dirty="0" smtClean="0"/>
          </a:p>
          <a:p>
            <a:r>
              <a:rPr lang="en-US" sz="1800" b="1" u="sng" dirty="0" smtClean="0"/>
              <a:t>Population by religion, census 2001.</a:t>
            </a:r>
            <a:r>
              <a:rPr lang="hr-HR" sz="1800" b="1" u="sng" dirty="0" smtClean="0"/>
              <a:t>       </a:t>
            </a:r>
            <a:r>
              <a:rPr lang="en-US" sz="1800" b="1" u="sng" dirty="0" smtClean="0"/>
              <a:t>4.437.460  </a:t>
            </a:r>
            <a:endParaRPr lang="hr-HR" sz="1800" b="1" u="sng" dirty="0" smtClean="0"/>
          </a:p>
          <a:p>
            <a:r>
              <a:rPr lang="hr-HR" sz="1800" dirty="0" smtClean="0"/>
              <a:t> </a:t>
            </a:r>
            <a:r>
              <a:rPr lang="en-US" sz="1800" dirty="0" smtClean="0"/>
              <a:t>Catholic Church </a:t>
            </a:r>
            <a:r>
              <a:rPr lang="hr-HR" sz="1800" dirty="0" smtClean="0"/>
              <a:t>    </a:t>
            </a:r>
            <a:r>
              <a:rPr lang="en-US" sz="1800" dirty="0" smtClean="0"/>
              <a:t>87,83 % </a:t>
            </a:r>
            <a:br>
              <a:rPr lang="en-US" sz="1800" dirty="0" smtClean="0"/>
            </a:br>
            <a:r>
              <a:rPr lang="en-US" sz="1800" dirty="0" smtClean="0"/>
              <a:t> Greek Catholic Church</a:t>
            </a:r>
            <a:r>
              <a:rPr lang="hr-HR" sz="1800" dirty="0" smtClean="0"/>
              <a:t>    </a:t>
            </a:r>
            <a:r>
              <a:rPr lang="en-US" sz="1800" dirty="0" smtClean="0"/>
              <a:t>0,14 %</a:t>
            </a:r>
            <a:br>
              <a:rPr lang="en-US" sz="1800" dirty="0" smtClean="0"/>
            </a:br>
            <a:r>
              <a:rPr lang="en-US" sz="1800" dirty="0" smtClean="0"/>
              <a:t> Old Catholic Church</a:t>
            </a:r>
            <a:r>
              <a:rPr lang="hr-HR" sz="1800" dirty="0"/>
              <a:t> </a:t>
            </a:r>
            <a:r>
              <a:rPr lang="hr-HR" sz="1800" dirty="0" smtClean="0"/>
              <a:t>    </a:t>
            </a:r>
            <a:r>
              <a:rPr lang="en-US" sz="1800" dirty="0" smtClean="0"/>
              <a:t>0,01 %  </a:t>
            </a:r>
            <a:endParaRPr lang="hr-HR" sz="1800" dirty="0" smtClean="0"/>
          </a:p>
          <a:p>
            <a:r>
              <a:rPr lang="en-US" sz="1800" dirty="0" smtClean="0"/>
              <a:t>Orthodox Church</a:t>
            </a:r>
            <a:r>
              <a:rPr lang="hr-HR" sz="1800" dirty="0"/>
              <a:t> </a:t>
            </a:r>
            <a:r>
              <a:rPr lang="hr-HR" sz="1800" dirty="0" smtClean="0"/>
              <a:t>    </a:t>
            </a:r>
            <a:r>
              <a:rPr lang="en-US" sz="1800" dirty="0" smtClean="0"/>
              <a:t>4,42 %  </a:t>
            </a:r>
            <a:endParaRPr lang="hr-HR" sz="1800" dirty="0" smtClean="0"/>
          </a:p>
          <a:p>
            <a:r>
              <a:rPr lang="en-US" sz="1800" dirty="0" smtClean="0"/>
              <a:t>Islamic Religious Community</a:t>
            </a:r>
            <a:r>
              <a:rPr lang="hr-HR" sz="1800" dirty="0" smtClean="0"/>
              <a:t>   </a:t>
            </a:r>
            <a:r>
              <a:rPr lang="en-US" sz="1800" dirty="0" smtClean="0"/>
              <a:t>1,28 %  </a:t>
            </a:r>
            <a:endParaRPr lang="hr-HR" sz="1800" dirty="0" smtClean="0"/>
          </a:p>
          <a:p>
            <a:r>
              <a:rPr lang="en-US" sz="1800" dirty="0" smtClean="0"/>
              <a:t>Jewish Religious Community</a:t>
            </a:r>
            <a:r>
              <a:rPr lang="hr-HR" sz="1800" dirty="0" smtClean="0"/>
              <a:t>     </a:t>
            </a:r>
            <a:r>
              <a:rPr lang="en-US" sz="1800" dirty="0" smtClean="0"/>
              <a:t>0,01 %</a:t>
            </a:r>
            <a:br>
              <a:rPr lang="en-US" sz="1800" dirty="0" smtClean="0"/>
            </a:br>
            <a:r>
              <a:rPr lang="en-US" sz="1800" dirty="0" smtClean="0"/>
              <a:t> Other religion</a:t>
            </a:r>
            <a:r>
              <a:rPr lang="hr-HR" sz="1800" dirty="0" smtClean="0"/>
              <a:t> </a:t>
            </a:r>
            <a:r>
              <a:rPr lang="en-US" sz="1800" dirty="0" smtClean="0"/>
              <a:t>0,54 %</a:t>
            </a:r>
            <a:br>
              <a:rPr lang="en-US" sz="1800" dirty="0" smtClean="0"/>
            </a:br>
            <a:r>
              <a:rPr lang="en-US" sz="1800" dirty="0" smtClean="0"/>
              <a:t> Agnostics and uncommitted</a:t>
            </a:r>
            <a:r>
              <a:rPr lang="hr-HR" sz="1800" dirty="0" smtClean="0"/>
              <a:t>   </a:t>
            </a:r>
            <a:r>
              <a:rPr lang="en-US" sz="1800" dirty="0" smtClean="0"/>
              <a:t>2,99 </a:t>
            </a:r>
            <a:r>
              <a:rPr lang="hr-HR" sz="1800" dirty="0" smtClean="0"/>
              <a:t> </a:t>
            </a:r>
            <a:r>
              <a:rPr lang="en-US" sz="1800" dirty="0" smtClean="0"/>
              <a:t>Non-believers 2,22 %  Unknown 0,58 %</a:t>
            </a:r>
            <a:br>
              <a:rPr lang="en-US" sz="1800" dirty="0" smtClean="0"/>
            </a:br>
            <a:endParaRPr lang="en-US" sz="1800" dirty="0" smtClean="0"/>
          </a:p>
        </p:txBody>
      </p:sp>
      <p:sp>
        <p:nvSpPr>
          <p:cNvPr id="3" name="Slide Number Placeholder 2"/>
          <p:cNvSpPr>
            <a:spLocks noGrp="1"/>
          </p:cNvSpPr>
          <p:nvPr>
            <p:ph type="sldNum" sz="quarter" idx="12"/>
          </p:nvPr>
        </p:nvSpPr>
        <p:spPr/>
        <p:txBody>
          <a:bodyPr/>
          <a:lstStyle/>
          <a:p>
            <a:fld id="{CDBA82F1-65BF-4FE2-8FDA-22FF35FBB7AD}" type="slidenum">
              <a:rPr lang="en-GB" smtClean="0"/>
              <a:pPr/>
              <a:t>13</a:t>
            </a:fld>
            <a:endParaRPr lang="en-GB"/>
          </a:p>
        </p:txBody>
      </p:sp>
    </p:spTree>
  </p:cSld>
  <p:clrMapOvr>
    <a:masterClrMapping/>
  </p:clrMapOvr>
  <p:transition spd="slow" advTm="9000">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r>
              <a:rPr lang="hr-HR" b="1" dirty="0" err="1" smtClean="0"/>
              <a:t>Croatian</a:t>
            </a:r>
            <a:r>
              <a:rPr lang="hr-HR" b="1" dirty="0" smtClean="0"/>
              <a:t> </a:t>
            </a:r>
            <a:r>
              <a:rPr lang="hr-HR" b="1" dirty="0" err="1" smtClean="0"/>
              <a:t>Language</a:t>
            </a:r>
            <a:r>
              <a:rPr lang="hr-HR" b="1" dirty="0" smtClean="0"/>
              <a:t> &amp; </a:t>
            </a:r>
            <a:r>
              <a:rPr lang="hr-HR" b="1" dirty="0" err="1" smtClean="0"/>
              <a:t>Script</a:t>
            </a:r>
            <a:endParaRPr lang="hr-HR" b="1" dirty="0" smtClean="0"/>
          </a:p>
          <a:p>
            <a:r>
              <a:rPr lang="en-US" sz="2000" dirty="0" smtClean="0"/>
              <a:t>The Croatian language is the official language of the Republic of Croatia. It belongs to the group of South-Slavic languages, along with Slovene, Bosnian, Serbian, Montenegrin, Macedonian and Bulgarian. The two other large groups of Slavic languages are West-Slavic (Czech, Slovak, Polish, </a:t>
            </a:r>
            <a:r>
              <a:rPr lang="en-US" sz="2000" dirty="0" err="1" smtClean="0"/>
              <a:t>Lusatian</a:t>
            </a:r>
            <a:r>
              <a:rPr lang="en-US" sz="2000" dirty="0" smtClean="0"/>
              <a:t> and </a:t>
            </a:r>
            <a:r>
              <a:rPr lang="en-US" sz="2000" dirty="0" err="1" smtClean="0"/>
              <a:t>Kashub</a:t>
            </a:r>
            <a:r>
              <a:rPr lang="en-US" sz="2000" dirty="0" smtClean="0"/>
              <a:t>) and East-Slavic (Russian, </a:t>
            </a:r>
            <a:r>
              <a:rPr lang="en-US" sz="2000" dirty="0" err="1" smtClean="0"/>
              <a:t>Belarussian</a:t>
            </a:r>
            <a:r>
              <a:rPr lang="en-US" sz="2000" dirty="0" smtClean="0"/>
              <a:t>, and Ukrainian).</a:t>
            </a:r>
          </a:p>
          <a:p>
            <a:r>
              <a:rPr lang="en-US" sz="2000" dirty="0" smtClean="0"/>
              <a:t>The Croatian language is spoken not only by Croats in Croatia, but also by those in Bosnia and Herzegovina, the Croats in the neighboring countries and those who have emigrated to other continents, especially to America.</a:t>
            </a:r>
            <a:endParaRPr lang="hr-HR" sz="2000" dirty="0" smtClean="0"/>
          </a:p>
          <a:p>
            <a:pPr>
              <a:buNone/>
            </a:pPr>
            <a:r>
              <a:rPr lang="hr-HR" sz="2000" dirty="0"/>
              <a:t> </a:t>
            </a:r>
            <a:r>
              <a:rPr lang="hr-HR" sz="2000" dirty="0" smtClean="0"/>
              <a:t>    </a:t>
            </a:r>
            <a:r>
              <a:rPr lang="en-US" sz="2000" dirty="0" smtClean="0"/>
              <a:t>Throughout the history this language has not always been called Croatian. Instead it was called by various names such as Illyrian, </a:t>
            </a:r>
            <a:r>
              <a:rPr lang="en-US" sz="2000" dirty="0" err="1" smtClean="0"/>
              <a:t>Slovin</a:t>
            </a:r>
            <a:r>
              <a:rPr lang="en-US" sz="2000" dirty="0" smtClean="0"/>
              <a:t>, </a:t>
            </a:r>
            <a:r>
              <a:rPr lang="en-US" sz="2000" dirty="0" err="1" smtClean="0"/>
              <a:t>Slavonian</a:t>
            </a:r>
            <a:r>
              <a:rPr lang="en-US" sz="2000" dirty="0" smtClean="0"/>
              <a:t>, Dalmatian and others.</a:t>
            </a:r>
            <a:endParaRPr lang="hr-HR" sz="2000" dirty="0"/>
          </a:p>
        </p:txBody>
      </p:sp>
      <p:sp>
        <p:nvSpPr>
          <p:cNvPr id="3" name="Slide Number Placeholder 2"/>
          <p:cNvSpPr>
            <a:spLocks noGrp="1"/>
          </p:cNvSpPr>
          <p:nvPr>
            <p:ph type="sldNum" sz="quarter" idx="12"/>
          </p:nvPr>
        </p:nvSpPr>
        <p:spPr/>
        <p:txBody>
          <a:bodyPr/>
          <a:lstStyle/>
          <a:p>
            <a:fld id="{CDBA82F1-65BF-4FE2-8FDA-22FF35FBB7AD}" type="slidenum">
              <a:rPr lang="en-GB" smtClean="0"/>
              <a:pPr/>
              <a:t>14</a:t>
            </a:fld>
            <a:endParaRPr lang="en-GB"/>
          </a:p>
        </p:txBody>
      </p:sp>
    </p:spTree>
  </p:cSld>
  <p:clrMapOvr>
    <a:masterClrMapping/>
  </p:clrMapOvr>
  <p:transition spd="slow" advTm="9000">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r>
              <a:rPr lang="en-US" sz="2000" dirty="0" smtClean="0"/>
              <a:t>The Croatian language has three dialects: </a:t>
            </a:r>
            <a:r>
              <a:rPr lang="en-US" sz="2000" dirty="0" err="1" smtClean="0"/>
              <a:t>štokavian</a:t>
            </a:r>
            <a:r>
              <a:rPr lang="en-US" sz="2000" dirty="0" smtClean="0"/>
              <a:t>, </a:t>
            </a:r>
            <a:r>
              <a:rPr lang="en-US" sz="2000" dirty="0" err="1" smtClean="0"/>
              <a:t>kajkavian</a:t>
            </a:r>
            <a:r>
              <a:rPr lang="en-US" sz="2000" dirty="0" smtClean="0"/>
              <a:t> and </a:t>
            </a:r>
            <a:r>
              <a:rPr lang="en-US" sz="2000" dirty="0" err="1" smtClean="0"/>
              <a:t>chakavian</a:t>
            </a:r>
            <a:r>
              <a:rPr lang="en-US" sz="2000" dirty="0" smtClean="0"/>
              <a:t>. The most widespread is the </a:t>
            </a:r>
            <a:r>
              <a:rPr lang="en-US" sz="2000" dirty="0" err="1" smtClean="0"/>
              <a:t>štokavian</a:t>
            </a:r>
            <a:r>
              <a:rPr lang="en-US" sz="2000" dirty="0" smtClean="0"/>
              <a:t> dialect. The Croatian Standard language is based on some neo-</a:t>
            </a:r>
            <a:r>
              <a:rPr lang="en-US" sz="2000" dirty="0" err="1" smtClean="0"/>
              <a:t>Štokavian</a:t>
            </a:r>
            <a:r>
              <a:rPr lang="en-US" sz="2000" dirty="0" smtClean="0"/>
              <a:t> vernaculars. The standardization of Croatian begins in the second half of the 18th century, but the history of the Croatian language is much longer than that. The oldest writings date from the 11th century. In those times the official language of all Slavs was Old Slavonic (Old Church Slavonic), the language which was preserved in written form in clerical and political documents. However, in time this language began to change because of the introduction of Croatian elements in the area where the Croats lived, some Russian elements in Russia, Czech elements among the Czechs and so on. That is why we find from the earliest times some monuments written in vernaculars (Croatian, Russian, Macedonian, etc.)</a:t>
            </a:r>
            <a:endParaRPr lang="hr-HR" sz="2000" dirty="0"/>
          </a:p>
        </p:txBody>
      </p:sp>
      <p:sp>
        <p:nvSpPr>
          <p:cNvPr id="3" name="Slide Number Placeholder 2"/>
          <p:cNvSpPr>
            <a:spLocks noGrp="1"/>
          </p:cNvSpPr>
          <p:nvPr>
            <p:ph type="sldNum" sz="quarter" idx="12"/>
          </p:nvPr>
        </p:nvSpPr>
        <p:spPr/>
        <p:txBody>
          <a:bodyPr/>
          <a:lstStyle/>
          <a:p>
            <a:fld id="{CDBA82F1-65BF-4FE2-8FDA-22FF35FBB7AD}" type="slidenum">
              <a:rPr lang="en-GB" smtClean="0"/>
              <a:pPr/>
              <a:t>15</a:t>
            </a:fld>
            <a:endParaRPr lang="en-GB"/>
          </a:p>
        </p:txBody>
      </p:sp>
    </p:spTree>
  </p:cSld>
  <p:clrMapOvr>
    <a:masterClrMapping/>
  </p:clrMapOvr>
  <p:transition spd="slow" advTm="9000">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r>
              <a:rPr lang="en-US" sz="2000" dirty="0" smtClean="0"/>
              <a:t>Croatian was the only European language that was written in three different scripts: angular </a:t>
            </a:r>
            <a:r>
              <a:rPr lang="en-US" sz="2000" dirty="0" err="1" smtClean="0"/>
              <a:t>Glagolitic</a:t>
            </a:r>
            <a:r>
              <a:rPr lang="en-US" sz="2000" dirty="0" smtClean="0"/>
              <a:t> (from the 9th century), Western Cyrillic (from the 12th century) and Latin (from the 14th century). With time the Latin script prevailed, but even in the 19th century we can still find some documents written in </a:t>
            </a:r>
            <a:r>
              <a:rPr lang="en-US" sz="2000" dirty="0" err="1" smtClean="0"/>
              <a:t>Glagolitic</a:t>
            </a:r>
            <a:r>
              <a:rPr lang="en-US" sz="2000" dirty="0" smtClean="0"/>
              <a:t> script.</a:t>
            </a:r>
          </a:p>
          <a:p>
            <a:r>
              <a:rPr lang="en-US" sz="2000" dirty="0" smtClean="0"/>
              <a:t>Aside from the original Croatian words, the Croatian language has many words from other Slavic languages as well as from Greek, Latin, Italian, German, English, Turkish and some other languages.</a:t>
            </a:r>
          </a:p>
          <a:p>
            <a:r>
              <a:rPr lang="en-US" sz="2000" dirty="0" smtClean="0"/>
              <a:t>The Croatian alphabet has 30 letters. The vocals of this language are exceptionally 'clear'. The clearness of vocals and a rich system of accents (four accents) make Croatian a very melodious language. That is why Croatian sounds so tuneful to many of those who hear it for the first time. </a:t>
            </a:r>
          </a:p>
          <a:p>
            <a:pPr>
              <a:buNone/>
            </a:pPr>
            <a:endParaRPr lang="hr-HR" sz="2000" dirty="0"/>
          </a:p>
        </p:txBody>
      </p:sp>
      <p:sp>
        <p:nvSpPr>
          <p:cNvPr id="3" name="Slide Number Placeholder 2"/>
          <p:cNvSpPr>
            <a:spLocks noGrp="1"/>
          </p:cNvSpPr>
          <p:nvPr>
            <p:ph type="sldNum" sz="quarter" idx="12"/>
          </p:nvPr>
        </p:nvSpPr>
        <p:spPr/>
        <p:txBody>
          <a:bodyPr/>
          <a:lstStyle/>
          <a:p>
            <a:fld id="{CDBA82F1-65BF-4FE2-8FDA-22FF35FBB7AD}" type="slidenum">
              <a:rPr lang="en-GB" smtClean="0"/>
              <a:pPr/>
              <a:t>16</a:t>
            </a:fld>
            <a:endParaRPr lang="en-GB"/>
          </a:p>
        </p:txBody>
      </p:sp>
    </p:spTree>
  </p:cSld>
  <p:clrMapOvr>
    <a:masterClrMapping/>
  </p:clrMapOvr>
  <p:transition spd="slow" advTm="9000">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961B6099-E8AF-40E3-B1F3-6B3D60D5C9B0}" type="slidenum">
              <a:rPr lang="en-GB"/>
              <a:pPr/>
              <a:t>17</a:t>
            </a:fld>
            <a:endParaRPr lang="en-GB"/>
          </a:p>
        </p:txBody>
      </p:sp>
      <p:sp>
        <p:nvSpPr>
          <p:cNvPr id="26626" name="Rectangle 2"/>
          <p:cNvSpPr>
            <a:spLocks noGrp="1" noChangeArrowheads="1"/>
          </p:cNvSpPr>
          <p:nvPr>
            <p:ph type="title"/>
          </p:nvPr>
        </p:nvSpPr>
        <p:spPr/>
        <p:txBody>
          <a:bodyPr/>
          <a:lstStyle/>
          <a:p>
            <a:r>
              <a:rPr lang="hr-HR" b="1" dirty="0" err="1" smtClean="0"/>
              <a:t>Cities</a:t>
            </a:r>
            <a:r>
              <a:rPr lang="hr-HR" b="1" dirty="0" smtClean="0"/>
              <a:t> </a:t>
            </a:r>
            <a:r>
              <a:rPr lang="hr-HR" b="1" dirty="0" err="1" smtClean="0"/>
              <a:t>and</a:t>
            </a:r>
            <a:r>
              <a:rPr lang="hr-HR" b="1" dirty="0" smtClean="0"/>
              <a:t> </a:t>
            </a:r>
            <a:r>
              <a:rPr lang="hr-HR" b="1" dirty="0" err="1" smtClean="0"/>
              <a:t>Counties</a:t>
            </a:r>
            <a:endParaRPr lang="en-US" dirty="0"/>
          </a:p>
        </p:txBody>
      </p:sp>
      <p:sp>
        <p:nvSpPr>
          <p:cNvPr id="26628" name="Rectangle 4"/>
          <p:cNvSpPr>
            <a:spLocks noGrp="1" noChangeArrowheads="1"/>
          </p:cNvSpPr>
          <p:nvPr>
            <p:ph type="body" sz="half" idx="1"/>
          </p:nvPr>
        </p:nvSpPr>
        <p:spPr/>
        <p:txBody>
          <a:bodyPr/>
          <a:lstStyle/>
          <a:p>
            <a:r>
              <a:rPr lang="en-US" sz="2000" dirty="0" smtClean="0"/>
              <a:t>A </a:t>
            </a:r>
            <a:r>
              <a:rPr lang="en-US" sz="2000" b="1" dirty="0" smtClean="0"/>
              <a:t>county</a:t>
            </a:r>
            <a:r>
              <a:rPr lang="en-US" sz="2000" dirty="0" smtClean="0"/>
              <a:t>, in the territorial and political sense of the building of the Croatian state in the developed stage was first found in the 10th century, thus doing away with parishes, the lowest types of people joining forces based on blood relations. Since then, counties have become the common way of Croat's setting up their state, the only variable element being the number of counties, their size and rights and obligations.</a:t>
            </a:r>
            <a:endParaRPr lang="en-US" sz="2000" dirty="0"/>
          </a:p>
        </p:txBody>
      </p:sp>
      <p:sp>
        <p:nvSpPr>
          <p:cNvPr id="26629" name="Rectangle 5"/>
          <p:cNvSpPr>
            <a:spLocks noGrp="1" noChangeArrowheads="1"/>
          </p:cNvSpPr>
          <p:nvPr>
            <p:ph sz="half" idx="2"/>
          </p:nvPr>
        </p:nvSpPr>
        <p:spPr>
          <a:xfrm>
            <a:off x="4343400" y="1600200"/>
            <a:ext cx="4343400" cy="4770120"/>
          </a:xfrm>
        </p:spPr>
        <p:txBody>
          <a:bodyPr/>
          <a:lstStyle/>
          <a:p>
            <a:r>
              <a:rPr lang="en-US" sz="2000" dirty="0" smtClean="0"/>
              <a:t>A Law on Counties, Cities and Municipalities in Croatia (passed on Jan. 30, 1997) had awarded city status to 47 municipalities, 63 settlements were given municipal status, while 13 municipalities became settlements. Today Croatia has 122 cities and 416 municipalities. The city of Zagreb, regulated by the Law on the City of Zagreb, had become a special unified territorial and administrative unit, not a part of the "Zagreb region" which had become a county of its own - The Zagreb County.</a:t>
            </a:r>
          </a:p>
          <a:p>
            <a:endParaRPr lang="en-US" sz="2000" dirty="0"/>
          </a:p>
        </p:txBody>
      </p:sp>
      <p:sp>
        <p:nvSpPr>
          <p:cNvPr id="26632" name="Text Box 8"/>
          <p:cNvSpPr txBox="1">
            <a:spLocks noChangeArrowheads="1"/>
          </p:cNvSpPr>
          <p:nvPr/>
        </p:nvSpPr>
        <p:spPr bwMode="auto">
          <a:xfrm>
            <a:off x="3935413" y="6551613"/>
            <a:ext cx="4424416" cy="307777"/>
          </a:xfrm>
          <a:prstGeom prst="rect">
            <a:avLst/>
          </a:prstGeom>
          <a:noFill/>
          <a:ln w="9525">
            <a:noFill/>
            <a:miter lim="800000"/>
            <a:headEnd/>
            <a:tailEnd/>
          </a:ln>
          <a:effectLst/>
        </p:spPr>
        <p:txBody>
          <a:bodyPr wrap="none">
            <a:spAutoFit/>
          </a:bodyPr>
          <a:lstStyle/>
          <a:p>
            <a:r>
              <a:rPr lang="hr-HR" sz="1400" b="1" dirty="0" smtClean="0">
                <a:solidFill>
                  <a:schemeClr val="bg1"/>
                </a:solidFill>
              </a:rPr>
              <a:t>MELITA  VIDMAR-CVITANOVIĆ, ZADAR, CROATIA</a:t>
            </a:r>
            <a:endParaRPr lang="en-GB" sz="1400" b="1" dirty="0">
              <a:solidFill>
                <a:schemeClr val="bg1"/>
              </a:solidFill>
            </a:endParaRPr>
          </a:p>
        </p:txBody>
      </p:sp>
      <p:sp>
        <p:nvSpPr>
          <p:cNvPr id="26633" name="Text Box 9"/>
          <p:cNvSpPr txBox="1">
            <a:spLocks noChangeArrowheads="1"/>
          </p:cNvSpPr>
          <p:nvPr/>
        </p:nvSpPr>
        <p:spPr bwMode="auto">
          <a:xfrm>
            <a:off x="66675" y="6551613"/>
            <a:ext cx="668338" cy="304800"/>
          </a:xfrm>
          <a:prstGeom prst="rect">
            <a:avLst/>
          </a:prstGeom>
          <a:noFill/>
          <a:ln w="9525">
            <a:noFill/>
            <a:miter lim="800000"/>
            <a:headEnd/>
            <a:tailEnd/>
          </a:ln>
          <a:effectLst/>
        </p:spPr>
        <p:txBody>
          <a:bodyPr wrap="none">
            <a:spAutoFit/>
          </a:bodyPr>
          <a:lstStyle/>
          <a:p>
            <a:r>
              <a:rPr lang="en-GB" sz="1400" b="1">
                <a:solidFill>
                  <a:schemeClr val="bg1"/>
                </a:solidFill>
              </a:rPr>
              <a:t>DATE</a:t>
            </a:r>
          </a:p>
        </p:txBody>
      </p:sp>
    </p:spTree>
  </p:cSld>
  <p:clrMapOvr>
    <a:masterClrMapping/>
  </p:clrMapOvr>
  <p:transition spd="slow" advTm="9000">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err="1" smtClean="0"/>
              <a:t>Croatian</a:t>
            </a:r>
            <a:r>
              <a:rPr lang="hr-HR" b="1" dirty="0" smtClean="0"/>
              <a:t> </a:t>
            </a:r>
            <a:r>
              <a:rPr lang="hr-HR" b="1" dirty="0" err="1" smtClean="0"/>
              <a:t>People</a:t>
            </a:r>
            <a:endParaRPr lang="hr-HR" dirty="0"/>
          </a:p>
        </p:txBody>
      </p:sp>
      <p:sp>
        <p:nvSpPr>
          <p:cNvPr id="3" name="Text Placeholder 2"/>
          <p:cNvSpPr>
            <a:spLocks noGrp="1"/>
          </p:cNvSpPr>
          <p:nvPr>
            <p:ph type="body" sz="half" idx="1"/>
          </p:nvPr>
        </p:nvSpPr>
        <p:spPr/>
        <p:txBody>
          <a:bodyPr/>
          <a:lstStyle/>
          <a:p>
            <a:r>
              <a:rPr lang="en-US" sz="1800" dirty="0" smtClean="0"/>
              <a:t>Around 4 million Croats live in Croatia and another 600.000 live in Bosnia and Herzegovina, around 100-200 thousand Croats live in other former Yugoslav Republics, and in </a:t>
            </a:r>
            <a:r>
              <a:rPr lang="en-US" sz="1800" dirty="0" err="1" smtClean="0"/>
              <a:t>Gradišće</a:t>
            </a:r>
            <a:r>
              <a:rPr lang="en-US" sz="1800" dirty="0" smtClean="0"/>
              <a:t> (Burgenland) in Austria. The number of Croats living abroad is estimated to be around the same number as in the homeland. This number is dependant on the criteria by which someone can be regarded as a Croat, because mostly the </a:t>
            </a:r>
            <a:r>
              <a:rPr lang="en-US" sz="1800" dirty="0" err="1" smtClean="0"/>
              <a:t>decendants</a:t>
            </a:r>
            <a:r>
              <a:rPr lang="en-US" sz="1800" dirty="0" smtClean="0"/>
              <a:t> of Croats don't speak Croatian language</a:t>
            </a:r>
            <a:r>
              <a:rPr lang="hr-HR" sz="1800" dirty="0" smtClean="0"/>
              <a:t>.</a:t>
            </a:r>
            <a:endParaRPr lang="hr-HR" sz="1800" dirty="0"/>
          </a:p>
        </p:txBody>
      </p:sp>
      <p:sp>
        <p:nvSpPr>
          <p:cNvPr id="4" name="Content Placeholder 3"/>
          <p:cNvSpPr>
            <a:spLocks noGrp="1"/>
          </p:cNvSpPr>
          <p:nvPr>
            <p:ph sz="half" idx="2"/>
          </p:nvPr>
        </p:nvSpPr>
        <p:spPr>
          <a:xfrm>
            <a:off x="4038600" y="1600200"/>
            <a:ext cx="4648200" cy="4421188"/>
          </a:xfrm>
        </p:spPr>
        <p:txBody>
          <a:bodyPr/>
          <a:lstStyle/>
          <a:p>
            <a:pPr>
              <a:buNone/>
            </a:pPr>
            <a:r>
              <a:rPr lang="hr-HR" sz="1800" dirty="0" smtClean="0"/>
              <a:t>     </a:t>
            </a:r>
            <a:r>
              <a:rPr lang="en-US" sz="1800" dirty="0" smtClean="0"/>
              <a:t>The biggest emigration groups live in Western Europe, mostly Germany, then Italy, Sweden, France, Great Britain, etc... On other continents, the biggest Croatian community lives in the United States of America (Ohio, California, Pittsburgh was the second largest city in the world inhabited by Croatians) and in Canada (Mississauga), as well as in Argentina, Chile (on the north, around Santiago and on the south), Peru, </a:t>
            </a:r>
            <a:r>
              <a:rPr lang="en-US" sz="1800" dirty="0" err="1" smtClean="0"/>
              <a:t>Brasil</a:t>
            </a:r>
            <a:r>
              <a:rPr lang="en-US" sz="1800" dirty="0" smtClean="0"/>
              <a:t> and Bolivia. There are important Croatian communities in Australia (Perth, Sydney), New Zealand and in South Africa.</a:t>
            </a:r>
          </a:p>
          <a:p>
            <a:pPr>
              <a:buNone/>
            </a:pPr>
            <a:endParaRPr lang="hr-HR" sz="1800" dirty="0"/>
          </a:p>
        </p:txBody>
      </p:sp>
      <p:sp>
        <p:nvSpPr>
          <p:cNvPr id="5" name="Slide Number Placeholder 4"/>
          <p:cNvSpPr>
            <a:spLocks noGrp="1"/>
          </p:cNvSpPr>
          <p:nvPr>
            <p:ph type="sldNum" sz="quarter" idx="12"/>
          </p:nvPr>
        </p:nvSpPr>
        <p:spPr/>
        <p:txBody>
          <a:bodyPr/>
          <a:lstStyle/>
          <a:p>
            <a:fld id="{1575ACC3-0C8F-4486-92F7-0E3EFAD5F574}" type="slidenum">
              <a:rPr lang="en-GB" smtClean="0"/>
              <a:pPr/>
              <a:t>18</a:t>
            </a:fld>
            <a:endParaRPr lang="en-GB"/>
          </a:p>
        </p:txBody>
      </p:sp>
    </p:spTree>
  </p:cSld>
  <p:clrMapOvr>
    <a:masterClrMapping/>
  </p:clrMapOvr>
  <p:transition spd="slow" advTm="9000">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2"/>
          </p:nvPr>
        </p:nvSpPr>
        <p:spPr/>
        <p:txBody>
          <a:bodyPr/>
          <a:lstStyle/>
          <a:p>
            <a:fld id="{55105073-9D81-417B-8CC4-CBCA93D9103D}" type="slidenum">
              <a:rPr lang="en-GB"/>
              <a:pPr/>
              <a:t>2</a:t>
            </a:fld>
            <a:endParaRPr lang="en-GB"/>
          </a:p>
        </p:txBody>
      </p:sp>
      <p:sp>
        <p:nvSpPr>
          <p:cNvPr id="13316" name="Rectangle 4"/>
          <p:cNvSpPr>
            <a:spLocks noGrp="1" noChangeArrowheads="1"/>
          </p:cNvSpPr>
          <p:nvPr>
            <p:ph/>
          </p:nvPr>
        </p:nvSpPr>
        <p:spPr>
          <a:xfrm>
            <a:off x="442913" y="1797050"/>
            <a:ext cx="8229600" cy="4411663"/>
          </a:xfrm>
        </p:spPr>
        <p:txBody>
          <a:bodyPr/>
          <a:lstStyle/>
          <a:p>
            <a:r>
              <a:rPr lang="en-US" sz="2000" dirty="0" smtClean="0"/>
              <a:t>The Republic of Croatia is a parliamentary democracy, like most countries in Western and Central Europe. After its Constitution was amended in November 2000, the semi-presidential system was transformed into a pure parliamentary system.</a:t>
            </a:r>
          </a:p>
          <a:p>
            <a:r>
              <a:rPr lang="en-US" sz="2000" dirty="0" smtClean="0"/>
              <a:t>The Government, headed by the Prime Minister, is politically responsible only to the Croatian Parliament (</a:t>
            </a:r>
            <a:r>
              <a:rPr lang="en-US" sz="2000" dirty="0" err="1" smtClean="0"/>
              <a:t>Sabor</a:t>
            </a:r>
            <a:r>
              <a:rPr lang="en-US" sz="2000" dirty="0" smtClean="0"/>
              <a:t>), which is comprised of the House of Representatives (</a:t>
            </a:r>
            <a:r>
              <a:rPr lang="en-US" sz="2000" dirty="0" err="1" smtClean="0"/>
              <a:t>Zastupnicki</a:t>
            </a:r>
            <a:r>
              <a:rPr lang="en-US" sz="2000" dirty="0" smtClean="0"/>
              <a:t> </a:t>
            </a:r>
            <a:r>
              <a:rPr lang="en-US" sz="2000" dirty="0" err="1" smtClean="0"/>
              <a:t>dom</a:t>
            </a:r>
            <a:r>
              <a:rPr lang="en-US" sz="2000" dirty="0" smtClean="0"/>
              <a:t>). Members of the House of Representatives serve four-year terms.</a:t>
            </a:r>
          </a:p>
          <a:p>
            <a:r>
              <a:rPr lang="en-US" sz="2000" dirty="0" smtClean="0"/>
              <a:t>The President of the Republic is the Head of State, directly elected for a term of five years. The President is also Commander in Chief of the Armed Forces, and represents the Republic of Croatia.</a:t>
            </a:r>
          </a:p>
          <a:p>
            <a:endParaRPr lang="en-US" sz="2000" dirty="0"/>
          </a:p>
        </p:txBody>
      </p:sp>
      <p:sp>
        <p:nvSpPr>
          <p:cNvPr id="13314" name="Rectangle 2"/>
          <p:cNvSpPr>
            <a:spLocks noGrp="1" noChangeArrowheads="1"/>
          </p:cNvSpPr>
          <p:nvPr>
            <p:ph type="title" idx="4294967295"/>
          </p:nvPr>
        </p:nvSpPr>
        <p:spPr>
          <a:xfrm>
            <a:off x="457200" y="274638"/>
            <a:ext cx="8686800" cy="1143000"/>
          </a:xfrm>
        </p:spPr>
        <p:txBody>
          <a:bodyPr/>
          <a:lstStyle/>
          <a:p>
            <a:r>
              <a:rPr lang="hr-HR" b="1" dirty="0" err="1" smtClean="0"/>
              <a:t>The</a:t>
            </a:r>
            <a:r>
              <a:rPr lang="hr-HR" b="1" dirty="0" smtClean="0"/>
              <a:t> </a:t>
            </a:r>
            <a:r>
              <a:rPr lang="hr-HR" b="1" dirty="0" err="1" smtClean="0"/>
              <a:t>System</a:t>
            </a:r>
            <a:r>
              <a:rPr lang="hr-HR" b="1" dirty="0" smtClean="0"/>
              <a:t> </a:t>
            </a:r>
            <a:r>
              <a:rPr lang="hr-HR" b="1" dirty="0" err="1" smtClean="0"/>
              <a:t>of</a:t>
            </a:r>
            <a:r>
              <a:rPr lang="hr-HR" b="1" dirty="0" smtClean="0"/>
              <a:t> State</a:t>
            </a:r>
            <a:endParaRPr lang="en-US" dirty="0"/>
          </a:p>
        </p:txBody>
      </p:sp>
      <p:sp>
        <p:nvSpPr>
          <p:cNvPr id="13329" name="Text Box 17"/>
          <p:cNvSpPr txBox="1">
            <a:spLocks noChangeArrowheads="1"/>
          </p:cNvSpPr>
          <p:nvPr/>
        </p:nvSpPr>
        <p:spPr bwMode="auto">
          <a:xfrm>
            <a:off x="66675" y="6551613"/>
            <a:ext cx="668338" cy="304800"/>
          </a:xfrm>
          <a:prstGeom prst="rect">
            <a:avLst/>
          </a:prstGeom>
          <a:noFill/>
          <a:ln w="9525">
            <a:noFill/>
            <a:miter lim="800000"/>
            <a:headEnd/>
            <a:tailEnd/>
          </a:ln>
          <a:effectLst/>
        </p:spPr>
        <p:txBody>
          <a:bodyPr wrap="none">
            <a:spAutoFit/>
          </a:bodyPr>
          <a:lstStyle/>
          <a:p>
            <a:r>
              <a:rPr lang="en-GB" sz="1400" b="1">
                <a:solidFill>
                  <a:schemeClr val="bg1"/>
                </a:solidFill>
              </a:rPr>
              <a:t>DATE</a:t>
            </a:r>
          </a:p>
        </p:txBody>
      </p:sp>
    </p:spTree>
  </p:cSld>
  <p:clrMapOvr>
    <a:masterClrMapping/>
  </p:clrMapOvr>
  <p:transition spd="slow" advTm="9000">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r>
              <a:rPr lang="hr-HR" b="1" dirty="0" err="1" smtClean="0"/>
              <a:t>History</a:t>
            </a:r>
            <a:r>
              <a:rPr lang="hr-HR" b="1" dirty="0" smtClean="0"/>
              <a:t> </a:t>
            </a:r>
            <a:r>
              <a:rPr lang="hr-HR" b="1" dirty="0" err="1" smtClean="0"/>
              <a:t>and</a:t>
            </a:r>
            <a:r>
              <a:rPr lang="hr-HR" b="1" dirty="0" smtClean="0"/>
              <a:t> </a:t>
            </a:r>
            <a:r>
              <a:rPr lang="hr-HR" b="1" dirty="0" err="1" smtClean="0"/>
              <a:t>Homeland</a:t>
            </a:r>
            <a:r>
              <a:rPr lang="hr-HR" b="1" dirty="0" smtClean="0"/>
              <a:t> </a:t>
            </a:r>
            <a:r>
              <a:rPr lang="hr-HR" b="1" dirty="0" err="1" smtClean="0"/>
              <a:t>War</a:t>
            </a:r>
            <a:endParaRPr lang="hr-HR" b="1" dirty="0" smtClean="0"/>
          </a:p>
          <a:p>
            <a:r>
              <a:rPr lang="en-US" sz="1800" dirty="0" smtClean="0"/>
              <a:t>Croatia is located between East and West Europe and have been used during centuries as a transit country. Thereby several cultures came in contact with each other. Several cultural influences have contributed to the history of the country. </a:t>
            </a:r>
          </a:p>
          <a:p>
            <a:r>
              <a:rPr lang="en-US" sz="1800" dirty="0" smtClean="0"/>
              <a:t>The history of Croatia returns almost as far as humanity himself. Current Croatia was inhabited in pre Historic period by the </a:t>
            </a:r>
            <a:r>
              <a:rPr lang="en-US" sz="1800" dirty="0" err="1" smtClean="0"/>
              <a:t>Illyrics</a:t>
            </a:r>
            <a:r>
              <a:rPr lang="en-US" sz="1800" dirty="0" smtClean="0"/>
              <a:t>. It was incorporated in 35 before Christ by </a:t>
            </a:r>
            <a:r>
              <a:rPr lang="en-US" sz="1800" dirty="0" err="1" smtClean="0"/>
              <a:t>Octavianus</a:t>
            </a:r>
            <a:r>
              <a:rPr lang="en-US" sz="1800" dirty="0" smtClean="0"/>
              <a:t> as </a:t>
            </a:r>
            <a:r>
              <a:rPr lang="en-US" sz="1800" dirty="0" err="1" smtClean="0"/>
              <a:t>Pannonian</a:t>
            </a:r>
            <a:r>
              <a:rPr lang="en-US" sz="1800" dirty="0" smtClean="0"/>
              <a:t>, which was a part of the Roman empire. In the 7th century Croatia was conquered by </a:t>
            </a:r>
            <a:r>
              <a:rPr lang="en-US" sz="1800" dirty="0" err="1" smtClean="0"/>
              <a:t>Slavonian</a:t>
            </a:r>
            <a:r>
              <a:rPr lang="en-US" sz="1800" dirty="0" smtClean="0"/>
              <a:t> tribes. In the 10 </a:t>
            </a:r>
            <a:r>
              <a:rPr lang="en-US" sz="1800" dirty="0" err="1" smtClean="0"/>
              <a:t>th</a:t>
            </a:r>
            <a:r>
              <a:rPr lang="en-US" sz="1800" dirty="0" smtClean="0"/>
              <a:t> century </a:t>
            </a:r>
            <a:r>
              <a:rPr lang="en-US" sz="1800" dirty="0" err="1" smtClean="0"/>
              <a:t>Tomislav</a:t>
            </a:r>
            <a:r>
              <a:rPr lang="en-US" sz="1800" dirty="0" smtClean="0"/>
              <a:t> (king in 924) made himself and Croatia independent. Also at that time Venice conquered the coast area. The influence of Italian construction art is still visible in the Croatian coast places. </a:t>
            </a:r>
          </a:p>
          <a:p>
            <a:r>
              <a:rPr lang="en-US" sz="1800" dirty="0" smtClean="0"/>
              <a:t>In 16 </a:t>
            </a:r>
            <a:r>
              <a:rPr lang="en-US" sz="1800" dirty="0" err="1" smtClean="0"/>
              <a:t>th</a:t>
            </a:r>
            <a:r>
              <a:rPr lang="en-US" sz="1800" dirty="0" smtClean="0"/>
              <a:t> and the beginning of the 17 </a:t>
            </a:r>
            <a:r>
              <a:rPr lang="en-US" sz="1800" dirty="0" err="1" smtClean="0"/>
              <a:t>th</a:t>
            </a:r>
            <a:r>
              <a:rPr lang="en-US" sz="1800" dirty="0" smtClean="0"/>
              <a:t> century Croatia had been conquered by the Turks (current Bosnia). The coast places and the islands remained Venetian. In 1699 Croatia became Austrian and 1779 Croatia was administratively joined at Hungary. Under the influence of the French revolution a national Croatian movement rose.</a:t>
            </a:r>
          </a:p>
          <a:p>
            <a:pPr>
              <a:buNone/>
            </a:pPr>
            <a:endParaRPr lang="hr-HR" sz="1800" dirty="0"/>
          </a:p>
        </p:txBody>
      </p:sp>
      <p:sp>
        <p:nvSpPr>
          <p:cNvPr id="3" name="Slide Number Placeholder 2"/>
          <p:cNvSpPr>
            <a:spLocks noGrp="1"/>
          </p:cNvSpPr>
          <p:nvPr>
            <p:ph type="sldNum" sz="quarter" idx="12"/>
          </p:nvPr>
        </p:nvSpPr>
        <p:spPr/>
        <p:txBody>
          <a:bodyPr/>
          <a:lstStyle/>
          <a:p>
            <a:fld id="{CDBA82F1-65BF-4FE2-8FDA-22FF35FBB7AD}" type="slidenum">
              <a:rPr lang="en-GB" smtClean="0"/>
              <a:pPr/>
              <a:t>3</a:t>
            </a:fld>
            <a:endParaRPr lang="en-GB"/>
          </a:p>
        </p:txBody>
      </p:sp>
    </p:spTree>
  </p:cSld>
  <p:clrMapOvr>
    <a:masterClrMapping/>
  </p:clrMapOvr>
  <p:transition spd="slow" advTm="9000">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r>
              <a:rPr lang="en-US" sz="2000" dirty="0" smtClean="0"/>
              <a:t>After the French revolution the largest part of Croatia (except a part of Dalmatia) was incorporated by the Hungarian. The Croatian national movement fought especially against Budapest until 1868, when Croatia got a certain degree of autonomy. During the first world war a part of Croatia chose for an Yugoslavian kingdom governed by the Serbian dynasty. </a:t>
            </a:r>
          </a:p>
          <a:p>
            <a:r>
              <a:rPr lang="en-US" sz="2000" dirty="0" smtClean="0"/>
              <a:t>Another part of Croatia was le</a:t>
            </a:r>
            <a:r>
              <a:rPr lang="hr-HR" sz="2000" dirty="0"/>
              <a:t>d</a:t>
            </a:r>
            <a:r>
              <a:rPr lang="en-US" sz="2000" dirty="0" smtClean="0"/>
              <a:t> by the extremist </a:t>
            </a:r>
            <a:r>
              <a:rPr lang="en-US" sz="2000" dirty="0" err="1" smtClean="0"/>
              <a:t>Ustasa</a:t>
            </a:r>
            <a:r>
              <a:rPr lang="en-US" sz="2000" dirty="0" smtClean="0"/>
              <a:t>-movement, which were supported by Italy and Hungary. This movement was responsible for the assassination of king Alexander in 1934</a:t>
            </a:r>
            <a:r>
              <a:rPr lang="hr-HR" sz="2000" dirty="0" smtClean="0"/>
              <a:t>.</a:t>
            </a:r>
          </a:p>
          <a:p>
            <a:pPr>
              <a:buNone/>
            </a:pPr>
            <a:r>
              <a:rPr lang="hr-HR" sz="2000" dirty="0"/>
              <a:t> </a:t>
            </a:r>
            <a:r>
              <a:rPr lang="hr-HR" sz="2000" dirty="0" smtClean="0"/>
              <a:t>    </a:t>
            </a:r>
            <a:r>
              <a:rPr lang="en-US" sz="2000" dirty="0" smtClean="0"/>
              <a:t>When the Germans attacked the region in 1941 the most Croatian people had a waiting attitude. From Italy came the </a:t>
            </a:r>
            <a:r>
              <a:rPr lang="en-US" sz="2000" dirty="0" err="1" smtClean="0"/>
              <a:t>Ustasa</a:t>
            </a:r>
            <a:r>
              <a:rPr lang="en-US" sz="2000" dirty="0" smtClean="0"/>
              <a:t>-leader Ante </a:t>
            </a:r>
            <a:r>
              <a:rPr lang="en-US" sz="2000" dirty="0" err="1" smtClean="0"/>
              <a:t>Paveliæ</a:t>
            </a:r>
            <a:r>
              <a:rPr lang="en-US" sz="2000" dirty="0" smtClean="0"/>
              <a:t> and he became prime minister of Croatia in April 1941. </a:t>
            </a:r>
            <a:r>
              <a:rPr lang="en-US" sz="2000" dirty="0" err="1" smtClean="0"/>
              <a:t>Paveliæ</a:t>
            </a:r>
            <a:r>
              <a:rPr lang="en-US" sz="2000" dirty="0" smtClean="0"/>
              <a:t> enjoyed some time wide recognition. During this regime many people overflowed to the </a:t>
            </a:r>
            <a:r>
              <a:rPr lang="en-US" sz="2000" dirty="0" err="1" smtClean="0"/>
              <a:t>partizan</a:t>
            </a:r>
            <a:r>
              <a:rPr lang="en-US" sz="2000" dirty="0" smtClean="0"/>
              <a:t> with the leading </a:t>
            </a:r>
            <a:r>
              <a:rPr lang="en-US" sz="2000" dirty="0" err="1" smtClean="0"/>
              <a:t>Josip</a:t>
            </a:r>
            <a:r>
              <a:rPr lang="en-US" sz="2000" dirty="0" smtClean="0"/>
              <a:t> Broz Tito. </a:t>
            </a:r>
            <a:r>
              <a:rPr lang="en-US" sz="2000" dirty="0" err="1" smtClean="0"/>
              <a:t>Paveli</a:t>
            </a:r>
            <a:r>
              <a:rPr lang="hr-HR" sz="2000"/>
              <a:t>ć</a:t>
            </a:r>
            <a:r>
              <a:rPr lang="en-US" sz="2000" smtClean="0"/>
              <a:t> </a:t>
            </a:r>
            <a:r>
              <a:rPr lang="en-US" sz="2000" dirty="0" smtClean="0"/>
              <a:t>and a some friends and relatives fled the country in May 1945.</a:t>
            </a:r>
            <a:endParaRPr lang="hr-HR" sz="2000" dirty="0"/>
          </a:p>
        </p:txBody>
      </p:sp>
      <p:sp>
        <p:nvSpPr>
          <p:cNvPr id="3" name="Slide Number Placeholder 2"/>
          <p:cNvSpPr>
            <a:spLocks noGrp="1"/>
          </p:cNvSpPr>
          <p:nvPr>
            <p:ph type="sldNum" sz="quarter" idx="12"/>
          </p:nvPr>
        </p:nvSpPr>
        <p:spPr/>
        <p:txBody>
          <a:bodyPr/>
          <a:lstStyle/>
          <a:p>
            <a:fld id="{CDBA82F1-65BF-4FE2-8FDA-22FF35FBB7AD}" type="slidenum">
              <a:rPr lang="en-GB" smtClean="0"/>
              <a:pPr/>
              <a:t>4</a:t>
            </a:fld>
            <a:endParaRPr lang="en-GB"/>
          </a:p>
        </p:txBody>
      </p:sp>
    </p:spTree>
  </p:cSld>
  <p:clrMapOvr>
    <a:masterClrMapping/>
  </p:clrMapOvr>
  <p:transition spd="slow" advTm="9000">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a:buNone/>
            </a:pPr>
            <a:r>
              <a:rPr lang="hr-HR" sz="2000" dirty="0" smtClean="0"/>
              <a:t>     </a:t>
            </a:r>
            <a:r>
              <a:rPr lang="en-US" sz="2000" dirty="0" smtClean="0"/>
              <a:t>After the second world war Croatia took part of the federation Yugoslavia. At the end of the years eighty the traditional antagonisms between the different populations arose. Under the influence of Slobodan Milosevic the Serbian predominance grew and the resist from Croatia against this predominance grew rapidly. Not long after this the riots and political tensions began. In 1989 Croatia introduced a new law and explained in December 1990 itself sovereign. Croatia was </a:t>
            </a:r>
            <a:r>
              <a:rPr lang="en-US" sz="2000" dirty="0" err="1" smtClean="0"/>
              <a:t>recognised</a:t>
            </a:r>
            <a:r>
              <a:rPr lang="en-US" sz="2000" dirty="0" smtClean="0"/>
              <a:t> on 15 January 1992 as an independent state by the European community. Germany, Hungary and Italy took diplomatic relations at first states. The president of the new republic of Croatia was </a:t>
            </a:r>
            <a:r>
              <a:rPr lang="en-US" sz="2000" dirty="0" err="1" smtClean="0"/>
              <a:t>Franjo</a:t>
            </a:r>
            <a:r>
              <a:rPr lang="en-US" sz="2000" dirty="0" smtClean="0"/>
              <a:t> Tudjman, leader of the governing Croatian nationalist party HDZ (</a:t>
            </a:r>
            <a:r>
              <a:rPr lang="en-US" sz="2000" dirty="0" err="1" smtClean="0"/>
              <a:t>Hrvatska</a:t>
            </a:r>
            <a:r>
              <a:rPr lang="en-US" sz="2000" dirty="0" smtClean="0"/>
              <a:t> </a:t>
            </a:r>
            <a:r>
              <a:rPr lang="en-US" sz="2000" dirty="0" err="1" smtClean="0"/>
              <a:t>demokratska</a:t>
            </a:r>
            <a:r>
              <a:rPr lang="en-US" sz="2000" dirty="0" smtClean="0"/>
              <a:t> </a:t>
            </a:r>
            <a:r>
              <a:rPr lang="en-US" sz="2000" dirty="0" err="1" smtClean="0"/>
              <a:t>zajednica</a:t>
            </a:r>
            <a:r>
              <a:rPr lang="en-US" sz="2000" dirty="0" smtClean="0"/>
              <a:t>, the Croatian democratic Union). </a:t>
            </a:r>
            <a:br>
              <a:rPr lang="en-US" sz="2000" dirty="0" smtClean="0"/>
            </a:br>
            <a:endParaRPr lang="hr-HR" sz="2000" dirty="0"/>
          </a:p>
        </p:txBody>
      </p:sp>
      <p:sp>
        <p:nvSpPr>
          <p:cNvPr id="3" name="Slide Number Placeholder 2"/>
          <p:cNvSpPr>
            <a:spLocks noGrp="1"/>
          </p:cNvSpPr>
          <p:nvPr>
            <p:ph type="sldNum" sz="quarter" idx="12"/>
          </p:nvPr>
        </p:nvSpPr>
        <p:spPr/>
        <p:txBody>
          <a:bodyPr/>
          <a:lstStyle/>
          <a:p>
            <a:fld id="{CDBA82F1-65BF-4FE2-8FDA-22FF35FBB7AD}" type="slidenum">
              <a:rPr lang="en-GB" smtClean="0"/>
              <a:pPr/>
              <a:t>5</a:t>
            </a:fld>
            <a:endParaRPr lang="en-GB"/>
          </a:p>
        </p:txBody>
      </p:sp>
    </p:spTree>
  </p:cSld>
  <p:clrMapOvr>
    <a:masterClrMapping/>
  </p:clrMapOvr>
  <p:transition spd="slow" advTm="9000">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a:buNone/>
            </a:pPr>
            <a:r>
              <a:rPr lang="hr-HR" b="1" dirty="0" err="1" smtClean="0"/>
              <a:t>Economy</a:t>
            </a:r>
            <a:r>
              <a:rPr lang="hr-HR" b="1" dirty="0" smtClean="0"/>
              <a:t> </a:t>
            </a:r>
            <a:r>
              <a:rPr lang="hr-HR" b="1" dirty="0" err="1" smtClean="0"/>
              <a:t>and</a:t>
            </a:r>
            <a:r>
              <a:rPr lang="hr-HR" b="1" dirty="0" smtClean="0"/>
              <a:t> </a:t>
            </a:r>
            <a:r>
              <a:rPr lang="hr-HR" b="1" dirty="0" err="1" smtClean="0"/>
              <a:t>Business</a:t>
            </a:r>
            <a:endParaRPr lang="hr-HR" b="1" dirty="0" smtClean="0"/>
          </a:p>
          <a:p>
            <a:r>
              <a:rPr lang="en-US" sz="2000" dirty="0" smtClean="0"/>
              <a:t>The principal economic activities in the Republic of Croatia include:</a:t>
            </a:r>
          </a:p>
          <a:p>
            <a:r>
              <a:rPr lang="en-US" sz="2000" dirty="0" smtClean="0"/>
              <a:t>agriculture, </a:t>
            </a:r>
          </a:p>
          <a:p>
            <a:r>
              <a:rPr lang="en-US" sz="2000" dirty="0" smtClean="0"/>
              <a:t>the foodstuff, </a:t>
            </a:r>
          </a:p>
          <a:p>
            <a:r>
              <a:rPr lang="en-US" sz="2000" dirty="0" smtClean="0"/>
              <a:t>textile, </a:t>
            </a:r>
          </a:p>
          <a:p>
            <a:r>
              <a:rPr lang="en-US" sz="2000" dirty="0" smtClean="0"/>
              <a:t>wood and timber, </a:t>
            </a:r>
          </a:p>
          <a:p>
            <a:r>
              <a:rPr lang="en-US" sz="2000" dirty="0" smtClean="0"/>
              <a:t>metalworking, </a:t>
            </a:r>
          </a:p>
          <a:p>
            <a:r>
              <a:rPr lang="en-US" sz="2000" dirty="0" smtClean="0"/>
              <a:t>chemical and petroleum industries, </a:t>
            </a:r>
          </a:p>
          <a:p>
            <a:r>
              <a:rPr lang="en-US" sz="2000" dirty="0" smtClean="0"/>
              <a:t>the electrical manufacturing industry, </a:t>
            </a:r>
          </a:p>
          <a:p>
            <a:r>
              <a:rPr lang="en-US" sz="2000" dirty="0" smtClean="0"/>
              <a:t>shipbuilding, </a:t>
            </a:r>
          </a:p>
          <a:p>
            <a:r>
              <a:rPr lang="en-US" sz="2000" dirty="0" smtClean="0"/>
              <a:t>the shipping industry and </a:t>
            </a:r>
          </a:p>
          <a:p>
            <a:r>
              <a:rPr lang="en-US" sz="2000" dirty="0" smtClean="0"/>
              <a:t>tourism.</a:t>
            </a:r>
          </a:p>
          <a:p>
            <a:pPr>
              <a:buNone/>
            </a:pPr>
            <a:endParaRPr lang="hr-HR" sz="2000" dirty="0"/>
          </a:p>
        </p:txBody>
      </p:sp>
      <p:sp>
        <p:nvSpPr>
          <p:cNvPr id="3" name="Slide Number Placeholder 2"/>
          <p:cNvSpPr>
            <a:spLocks noGrp="1"/>
          </p:cNvSpPr>
          <p:nvPr>
            <p:ph type="sldNum" sz="quarter" idx="12"/>
          </p:nvPr>
        </p:nvSpPr>
        <p:spPr/>
        <p:txBody>
          <a:bodyPr/>
          <a:lstStyle/>
          <a:p>
            <a:fld id="{CDBA82F1-65BF-4FE2-8FDA-22FF35FBB7AD}" type="slidenum">
              <a:rPr lang="en-GB" smtClean="0"/>
              <a:pPr/>
              <a:t>6</a:t>
            </a:fld>
            <a:endParaRPr lang="en-GB"/>
          </a:p>
        </p:txBody>
      </p:sp>
      <p:pic>
        <p:nvPicPr>
          <p:cNvPr id="4" name="Picture 3" descr="flash_karta_hrvatske.jpg"/>
          <p:cNvPicPr>
            <a:picLocks noChangeAspect="1"/>
          </p:cNvPicPr>
          <p:nvPr/>
        </p:nvPicPr>
        <p:blipFill>
          <a:blip r:embed="rId2"/>
          <a:stretch>
            <a:fillRect/>
          </a:stretch>
        </p:blipFill>
        <p:spPr>
          <a:xfrm>
            <a:off x="5088890" y="1752600"/>
            <a:ext cx="3430270" cy="3688080"/>
          </a:xfrm>
          <a:prstGeom prst="rect">
            <a:avLst/>
          </a:prstGeom>
        </p:spPr>
      </p:pic>
    </p:spTree>
  </p:cSld>
  <p:clrMapOvr>
    <a:masterClrMapping/>
  </p:clrMapOvr>
  <p:transition spd="slow" advTm="9000">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r>
              <a:rPr lang="hr-HR" b="1" dirty="0" err="1" smtClean="0"/>
              <a:t>Geography</a:t>
            </a:r>
            <a:r>
              <a:rPr lang="hr-HR" b="1" dirty="0" smtClean="0"/>
              <a:t> </a:t>
            </a:r>
            <a:r>
              <a:rPr lang="hr-HR" b="1" dirty="0" err="1" smtClean="0"/>
              <a:t>and</a:t>
            </a:r>
            <a:r>
              <a:rPr lang="hr-HR" b="1" dirty="0" smtClean="0"/>
              <a:t> Nature</a:t>
            </a:r>
          </a:p>
          <a:p>
            <a:pPr>
              <a:buNone/>
            </a:pPr>
            <a:endParaRPr lang="hr-HR" b="1" dirty="0" smtClean="0"/>
          </a:p>
          <a:p>
            <a:r>
              <a:rPr lang="en-US" sz="2000" dirty="0" smtClean="0"/>
              <a:t>Croatia is situated close to densely populated and industrially developed European countries. Many internationally important transport routes cross Croatia. The importance of the geographical position of the Republic of Croatia is also enhanced by the Adriatic Sea, the northernmost gulf of the Mediterranean which is the closest to the central part of the European continent.</a:t>
            </a:r>
          </a:p>
          <a:p>
            <a:r>
              <a:rPr lang="en-US" sz="2000" dirty="0" smtClean="0"/>
              <a:t>The most important routes are centered along the Sava river, the Adriatic and the Drava river; there are also several important transversal routes from the Austrian and Hungarian border to the Adriatic coast (to Rijeka and Split).</a:t>
            </a:r>
          </a:p>
          <a:p>
            <a:pPr>
              <a:buNone/>
            </a:pPr>
            <a:endParaRPr lang="hr-HR" sz="2000" dirty="0"/>
          </a:p>
        </p:txBody>
      </p:sp>
      <p:sp>
        <p:nvSpPr>
          <p:cNvPr id="3" name="Slide Number Placeholder 2"/>
          <p:cNvSpPr>
            <a:spLocks noGrp="1"/>
          </p:cNvSpPr>
          <p:nvPr>
            <p:ph type="sldNum" sz="quarter" idx="12"/>
          </p:nvPr>
        </p:nvSpPr>
        <p:spPr/>
        <p:txBody>
          <a:bodyPr/>
          <a:lstStyle/>
          <a:p>
            <a:fld id="{CDBA82F1-65BF-4FE2-8FDA-22FF35FBB7AD}" type="slidenum">
              <a:rPr lang="en-GB" smtClean="0"/>
              <a:pPr/>
              <a:t>7</a:t>
            </a:fld>
            <a:endParaRPr lang="en-GB"/>
          </a:p>
        </p:txBody>
      </p:sp>
    </p:spTree>
  </p:cSld>
  <p:clrMapOvr>
    <a:masterClrMapping/>
  </p:clrMapOvr>
  <p:transition spd="slow" advTm="9000">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472440" y="546735"/>
            <a:ext cx="8229600" cy="5383213"/>
          </a:xfrm>
        </p:spPr>
        <p:txBody>
          <a:bodyPr/>
          <a:lstStyle/>
          <a:p>
            <a:r>
              <a:rPr lang="hr-HR" b="1" dirty="0" err="1" smtClean="0"/>
              <a:t>Science</a:t>
            </a:r>
            <a:r>
              <a:rPr lang="hr-HR" b="1" dirty="0" smtClean="0"/>
              <a:t> </a:t>
            </a:r>
            <a:r>
              <a:rPr lang="hr-HR" b="1" dirty="0" err="1" smtClean="0"/>
              <a:t>and</a:t>
            </a:r>
            <a:r>
              <a:rPr lang="hr-HR" b="1" dirty="0" smtClean="0"/>
              <a:t> </a:t>
            </a:r>
            <a:r>
              <a:rPr lang="hr-HR" b="1" dirty="0" err="1" smtClean="0"/>
              <a:t>Education</a:t>
            </a:r>
            <a:endParaRPr lang="hr-HR" b="1" dirty="0" smtClean="0"/>
          </a:p>
          <a:p>
            <a:pPr>
              <a:buNone/>
            </a:pPr>
            <a:r>
              <a:rPr lang="hr-HR" sz="2000" dirty="0" smtClean="0"/>
              <a:t>     </a:t>
            </a:r>
            <a:r>
              <a:rPr lang="en-US" sz="2000" dirty="0" smtClean="0"/>
              <a:t>Croatia has a high quality education system. Croatian university </a:t>
            </a:r>
            <a:r>
              <a:rPr lang="en-US" sz="2000" dirty="0" err="1" smtClean="0"/>
              <a:t>programmes</a:t>
            </a:r>
            <a:r>
              <a:rPr lang="en-US" sz="2000" dirty="0" smtClean="0"/>
              <a:t>, especially those for science, medicine and engineering, meet the highest international standards, which is attested to by the large number of Croats who have found work in reputable institutions - hospitals, universities, institutes world-wide. In the academic year 2004/05, about 80,000 students were enrolled in Croatian University </a:t>
            </a:r>
            <a:r>
              <a:rPr lang="en-US" sz="2000" dirty="0" err="1" smtClean="0"/>
              <a:t>centres</a:t>
            </a:r>
            <a:r>
              <a:rPr lang="hr-HR" sz="2000" dirty="0" smtClean="0"/>
              <a:t>, </a:t>
            </a:r>
            <a:r>
              <a:rPr lang="hr-HR" sz="2000" dirty="0" err="1" smtClean="0"/>
              <a:t>now</a:t>
            </a:r>
            <a:r>
              <a:rPr lang="hr-HR" sz="2000" dirty="0" smtClean="0"/>
              <a:t> </a:t>
            </a:r>
            <a:r>
              <a:rPr lang="hr-HR" sz="2000" dirty="0" err="1" smtClean="0"/>
              <a:t>the</a:t>
            </a:r>
            <a:r>
              <a:rPr lang="hr-HR" sz="2000" dirty="0" smtClean="0"/>
              <a:t> </a:t>
            </a:r>
            <a:r>
              <a:rPr lang="hr-HR" sz="2000" dirty="0" err="1" smtClean="0"/>
              <a:t>number</a:t>
            </a:r>
            <a:r>
              <a:rPr lang="hr-HR" sz="2000" dirty="0" smtClean="0"/>
              <a:t> </a:t>
            </a:r>
            <a:r>
              <a:rPr lang="hr-HR" sz="2000" dirty="0" err="1" smtClean="0"/>
              <a:t>being</a:t>
            </a:r>
            <a:r>
              <a:rPr lang="hr-HR" sz="2000" dirty="0" smtClean="0"/>
              <a:t> </a:t>
            </a:r>
            <a:r>
              <a:rPr lang="hr-HR" sz="2000" dirty="0" err="1" smtClean="0"/>
              <a:t>doubled</a:t>
            </a:r>
            <a:r>
              <a:rPr lang="hr-HR" sz="2000" dirty="0" smtClean="0"/>
              <a:t>.</a:t>
            </a:r>
            <a:endParaRPr lang="en-US" sz="2000" dirty="0" smtClean="0"/>
          </a:p>
          <a:p>
            <a:pPr>
              <a:buNone/>
            </a:pPr>
            <a:endParaRPr lang="hr-HR" sz="2000" dirty="0"/>
          </a:p>
        </p:txBody>
      </p:sp>
      <p:sp>
        <p:nvSpPr>
          <p:cNvPr id="3" name="Slide Number Placeholder 2"/>
          <p:cNvSpPr>
            <a:spLocks noGrp="1"/>
          </p:cNvSpPr>
          <p:nvPr>
            <p:ph type="sldNum" sz="quarter" idx="12"/>
          </p:nvPr>
        </p:nvSpPr>
        <p:spPr/>
        <p:txBody>
          <a:bodyPr/>
          <a:lstStyle/>
          <a:p>
            <a:fld id="{CDBA82F1-65BF-4FE2-8FDA-22FF35FBB7AD}" type="slidenum">
              <a:rPr lang="en-GB" smtClean="0"/>
              <a:pPr/>
              <a:t>8</a:t>
            </a:fld>
            <a:endParaRPr lang="en-GB"/>
          </a:p>
        </p:txBody>
      </p:sp>
      <p:pic>
        <p:nvPicPr>
          <p:cNvPr id="4" name="Picture 3" descr="122559.gif"/>
          <p:cNvPicPr>
            <a:picLocks noChangeAspect="1"/>
          </p:cNvPicPr>
          <p:nvPr/>
        </p:nvPicPr>
        <p:blipFill>
          <a:blip r:embed="rId2"/>
          <a:stretch>
            <a:fillRect/>
          </a:stretch>
        </p:blipFill>
        <p:spPr>
          <a:xfrm>
            <a:off x="3133725" y="3398520"/>
            <a:ext cx="2794635" cy="2880360"/>
          </a:xfrm>
          <a:prstGeom prst="rect">
            <a:avLst/>
          </a:prstGeom>
        </p:spPr>
      </p:pic>
    </p:spTree>
  </p:cSld>
  <p:clrMapOvr>
    <a:masterClrMapping/>
  </p:clrMapOvr>
  <p:transition spd="slow" advTm="9000">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r>
              <a:rPr lang="hr-HR" b="1" dirty="0" err="1" smtClean="0"/>
              <a:t>Arts</a:t>
            </a:r>
            <a:r>
              <a:rPr lang="hr-HR" b="1" dirty="0" smtClean="0"/>
              <a:t> </a:t>
            </a:r>
            <a:r>
              <a:rPr lang="hr-HR" b="1" dirty="0" err="1" smtClean="0"/>
              <a:t>and</a:t>
            </a:r>
            <a:r>
              <a:rPr lang="hr-HR" b="1" dirty="0" smtClean="0"/>
              <a:t> </a:t>
            </a:r>
            <a:r>
              <a:rPr lang="hr-HR" b="1" dirty="0" err="1" smtClean="0"/>
              <a:t>Culture</a:t>
            </a:r>
            <a:endParaRPr lang="hr-HR" b="1" dirty="0" smtClean="0"/>
          </a:p>
          <a:p>
            <a:r>
              <a:rPr lang="en-US" sz="2000" dirty="0" smtClean="0"/>
              <a:t>Belonging to the Middle-European and Mediterranean cultural and </a:t>
            </a:r>
            <a:r>
              <a:rPr lang="en-US" sz="2000" dirty="0" err="1" smtClean="0"/>
              <a:t>civilisation</a:t>
            </a:r>
            <a:r>
              <a:rPr lang="en-US" sz="2000" dirty="0" smtClean="0"/>
              <a:t> circle and tradition, Croatia is extremely rich with valuable cultural and historical heritage, pointing to the </a:t>
            </a:r>
            <a:r>
              <a:rPr lang="en-US" sz="2000" dirty="0" err="1" smtClean="0"/>
              <a:t>millenium</a:t>
            </a:r>
            <a:r>
              <a:rPr lang="en-US" sz="2000" dirty="0" smtClean="0"/>
              <a:t> old presence of Croatia in the area.</a:t>
            </a:r>
          </a:p>
          <a:p>
            <a:r>
              <a:rPr lang="en-US" sz="2000" dirty="0" smtClean="0"/>
              <a:t>The specific urban culture of coastal and island areas is easily seen in towns such as: </a:t>
            </a:r>
            <a:r>
              <a:rPr lang="en-US" sz="2000" dirty="0" err="1" smtClean="0"/>
              <a:t>Porec</a:t>
            </a:r>
            <a:r>
              <a:rPr lang="en-US" sz="2000" dirty="0" smtClean="0"/>
              <a:t>, </a:t>
            </a:r>
            <a:r>
              <a:rPr lang="en-US" sz="2000" dirty="0" err="1" smtClean="0"/>
              <a:t>Rovinj</a:t>
            </a:r>
            <a:r>
              <a:rPr lang="en-US" sz="2000" dirty="0" smtClean="0"/>
              <a:t>, Pula, </a:t>
            </a:r>
            <a:r>
              <a:rPr lang="en-US" sz="2000" dirty="0" err="1" smtClean="0"/>
              <a:t>Zadar</a:t>
            </a:r>
            <a:r>
              <a:rPr lang="en-US" sz="2000" dirty="0" smtClean="0"/>
              <a:t>, </a:t>
            </a:r>
            <a:r>
              <a:rPr lang="en-US" sz="2000" dirty="0" err="1" smtClean="0"/>
              <a:t>Sibenik</a:t>
            </a:r>
            <a:r>
              <a:rPr lang="en-US" sz="2000" dirty="0" smtClean="0"/>
              <a:t>, </a:t>
            </a:r>
            <a:r>
              <a:rPr lang="en-US" sz="2000" dirty="0" err="1" smtClean="0"/>
              <a:t>Hvar</a:t>
            </a:r>
            <a:r>
              <a:rPr lang="en-US" sz="2000" dirty="0" smtClean="0"/>
              <a:t>, </a:t>
            </a:r>
            <a:r>
              <a:rPr lang="en-US" sz="2000" dirty="0" err="1" smtClean="0"/>
              <a:t>Korcula</a:t>
            </a:r>
            <a:r>
              <a:rPr lang="en-US" sz="2000" dirty="0" smtClean="0"/>
              <a:t> and </a:t>
            </a:r>
            <a:r>
              <a:rPr lang="en-US" sz="2000" dirty="0" err="1" smtClean="0"/>
              <a:t>Ston</a:t>
            </a:r>
            <a:r>
              <a:rPr lang="en-US" sz="2000" dirty="0" smtClean="0"/>
              <a:t>, with Split (Diocletian's Palace) and Dubrovnik representing a part of the world cultural heritage under UNESCO protection.</a:t>
            </a:r>
          </a:p>
          <a:p>
            <a:pPr>
              <a:buNone/>
            </a:pPr>
            <a:endParaRPr lang="hr-HR" sz="2000" dirty="0"/>
          </a:p>
        </p:txBody>
      </p:sp>
      <p:sp>
        <p:nvSpPr>
          <p:cNvPr id="3" name="Slide Number Placeholder 2"/>
          <p:cNvSpPr>
            <a:spLocks noGrp="1"/>
          </p:cNvSpPr>
          <p:nvPr>
            <p:ph type="sldNum" sz="quarter" idx="12"/>
          </p:nvPr>
        </p:nvSpPr>
        <p:spPr/>
        <p:txBody>
          <a:bodyPr/>
          <a:lstStyle/>
          <a:p>
            <a:fld id="{CDBA82F1-65BF-4FE2-8FDA-22FF35FBB7AD}" type="slidenum">
              <a:rPr lang="en-GB" smtClean="0"/>
              <a:pPr/>
              <a:t>9</a:t>
            </a:fld>
            <a:endParaRPr lang="en-GB"/>
          </a:p>
        </p:txBody>
      </p:sp>
      <p:pic>
        <p:nvPicPr>
          <p:cNvPr id="5" name="Picture 4" descr="2BPCA4CHWA7CAFV5FEHCA77SBLECA4XL1FYCAF6F753CA3YIU99CAEHQV37CA3HMCE3CAHHVVSFCA2ERY7ACAVADSDMCATZU4LNCACEFYLOCAA2T39VCA3VSFX7CAABW497CA1O5WPWCADBSWZVCAMS3MSI.jpg"/>
          <p:cNvPicPr>
            <a:picLocks noChangeAspect="1"/>
          </p:cNvPicPr>
          <p:nvPr/>
        </p:nvPicPr>
        <p:blipFill>
          <a:blip r:embed="rId2"/>
          <a:stretch>
            <a:fillRect/>
          </a:stretch>
        </p:blipFill>
        <p:spPr>
          <a:xfrm rot="335960">
            <a:off x="2779395" y="4377690"/>
            <a:ext cx="1390650" cy="1028700"/>
          </a:xfrm>
          <a:prstGeom prst="rect">
            <a:avLst/>
          </a:prstGeom>
        </p:spPr>
      </p:pic>
      <p:pic>
        <p:nvPicPr>
          <p:cNvPr id="6" name="Picture 5" descr="3WNCAEX5BIGCAZKR037CA21VXVYCANYNSZQCAEO1VXKCAXQA9G6CAP0O03PCABWVHR2CAOSN4FRCACC3429CAITK12KCARZ9RF1CANPMRBDCAI121TSCAJTY47YCA210OIWCA7P4M1JCANOZV1ACAJMJQUT.jpg"/>
          <p:cNvPicPr>
            <a:picLocks noChangeAspect="1"/>
          </p:cNvPicPr>
          <p:nvPr/>
        </p:nvPicPr>
        <p:blipFill>
          <a:blip r:embed="rId3"/>
          <a:stretch>
            <a:fillRect/>
          </a:stretch>
        </p:blipFill>
        <p:spPr>
          <a:xfrm rot="20545022">
            <a:off x="6801802" y="3845242"/>
            <a:ext cx="1209675" cy="904875"/>
          </a:xfrm>
          <a:prstGeom prst="rect">
            <a:avLst/>
          </a:prstGeom>
        </p:spPr>
      </p:pic>
      <p:pic>
        <p:nvPicPr>
          <p:cNvPr id="7" name="Picture 6" descr="6N2CASXEBKBCATTFJ38CAXKNTCBCAK0LPSLCAAFWTJ3CA88HPH2CAYVA59ACAL1WQ75CATM9QQ5CAH37TBLCAR5GKM5CAO6K679CANG3Z86CAZR5N32CATCK9MTCAD7GXNHCADMYEUSCAL7Z398CA6Q8GT3.jpg"/>
          <p:cNvPicPr>
            <a:picLocks noChangeAspect="1"/>
          </p:cNvPicPr>
          <p:nvPr/>
        </p:nvPicPr>
        <p:blipFill>
          <a:blip r:embed="rId4"/>
          <a:stretch>
            <a:fillRect/>
          </a:stretch>
        </p:blipFill>
        <p:spPr>
          <a:xfrm>
            <a:off x="6702742" y="5075872"/>
            <a:ext cx="1285875" cy="942975"/>
          </a:xfrm>
          <a:prstGeom prst="rect">
            <a:avLst/>
          </a:prstGeom>
        </p:spPr>
      </p:pic>
      <p:pic>
        <p:nvPicPr>
          <p:cNvPr id="9" name="Picture 8" descr="condura.jpg"/>
          <p:cNvPicPr>
            <a:picLocks noChangeAspect="1"/>
          </p:cNvPicPr>
          <p:nvPr/>
        </p:nvPicPr>
        <p:blipFill>
          <a:blip r:embed="rId5"/>
          <a:stretch>
            <a:fillRect/>
          </a:stretch>
        </p:blipFill>
        <p:spPr>
          <a:xfrm rot="21134919">
            <a:off x="836295" y="4342447"/>
            <a:ext cx="1466850" cy="1647825"/>
          </a:xfrm>
          <a:prstGeom prst="rect">
            <a:avLst/>
          </a:prstGeom>
        </p:spPr>
      </p:pic>
      <p:pic>
        <p:nvPicPr>
          <p:cNvPr id="10" name="Picture 9" descr="49WCAASSHCFCAZFRQEOCA08JKK9CAJZRQQECAMM0F13CAV2BOZGCAT228WOCAYX66KSCA5N338CCAV2WQFRCAH4J4RSCA90MXAKCAJMNAMTCAB2RZ9HCAPMQ5NFCA3YJA2ECAK2O0WBCAT57L1MCA490WR5.jpg"/>
          <p:cNvPicPr>
            <a:picLocks noChangeAspect="1"/>
          </p:cNvPicPr>
          <p:nvPr/>
        </p:nvPicPr>
        <p:blipFill>
          <a:blip r:embed="rId6"/>
          <a:stretch>
            <a:fillRect/>
          </a:stretch>
        </p:blipFill>
        <p:spPr>
          <a:xfrm rot="645509">
            <a:off x="4848225" y="3850958"/>
            <a:ext cx="1428750" cy="1076325"/>
          </a:xfrm>
          <a:prstGeom prst="rect">
            <a:avLst/>
          </a:prstGeom>
        </p:spPr>
      </p:pic>
      <p:pic>
        <p:nvPicPr>
          <p:cNvPr id="11" name="Picture 10" descr="H65CAEB4NLNCAW8LADJCAJFJT03CAF4QVDPCATT7EPNCASKDAZTCAGL9TUUCATYM6N5CA0M5N97CA0SWESYCATWLI67CAE086ZXCAC84UFHCA6VCBD6CA9TNMZXCAN7WSM9CAHIB5UYCAQ8VBT8CAV7NVVX.jpg"/>
          <p:cNvPicPr>
            <a:picLocks noChangeAspect="1"/>
          </p:cNvPicPr>
          <p:nvPr/>
        </p:nvPicPr>
        <p:blipFill>
          <a:blip r:embed="rId7"/>
          <a:stretch>
            <a:fillRect/>
          </a:stretch>
        </p:blipFill>
        <p:spPr>
          <a:xfrm>
            <a:off x="4717732" y="5197792"/>
            <a:ext cx="1323975" cy="942975"/>
          </a:xfrm>
          <a:prstGeom prst="rect">
            <a:avLst/>
          </a:prstGeom>
        </p:spPr>
      </p:pic>
    </p:spTree>
  </p:cSld>
  <p:clrMapOvr>
    <a:masterClrMapping/>
  </p:clrMapOvr>
  <p:transition spd="slow" advTm="9000">
    <p:wipe dir="d"/>
  </p:transition>
</p:sld>
</file>

<file path=ppt/theme/theme1.xml><?xml version="1.0" encoding="utf-8"?>
<a:theme xmlns:a="http://schemas.openxmlformats.org/drawingml/2006/main" name="Default Design">
  <a:themeElements>
    <a:clrScheme name="Default Design 15">
      <a:dk1>
        <a:srgbClr val="0E2FAD"/>
      </a:dk1>
      <a:lt1>
        <a:srgbClr val="FFFFFF"/>
      </a:lt1>
      <a:dk2>
        <a:srgbClr val="0E2FAD"/>
      </a:dk2>
      <a:lt2>
        <a:srgbClr val="0099CC"/>
      </a:lt2>
      <a:accent1>
        <a:srgbClr val="7FD7FC"/>
      </a:accent1>
      <a:accent2>
        <a:srgbClr val="6BA7F8"/>
      </a:accent2>
      <a:accent3>
        <a:srgbClr val="FFFFFF"/>
      </a:accent3>
      <a:accent4>
        <a:srgbClr val="0A2793"/>
      </a:accent4>
      <a:accent5>
        <a:srgbClr val="C0E8FD"/>
      </a:accent5>
      <a:accent6>
        <a:srgbClr val="6097E1"/>
      </a:accent6>
      <a:hlink>
        <a:srgbClr val="FF9D3B"/>
      </a:hlink>
      <a:folHlink>
        <a:srgbClr val="007B7E"/>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AB57"/>
        </a:hlink>
        <a:folHlink>
          <a:srgbClr val="007B7E"/>
        </a:folHlink>
      </a:clrScheme>
      <a:clrMap bg1="lt1" tx1="dk1" bg2="lt2" tx2="dk2" accent1="accent1" accent2="accent2" accent3="accent3" accent4="accent4" accent5="accent5" accent6="accent6" hlink="hlink" folHlink="folHlink"/>
    </a:extraClrScheme>
    <a:extraClrScheme>
      <a:clrScheme name="Default Design 14">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9D3B"/>
        </a:hlink>
        <a:folHlink>
          <a:srgbClr val="007B7E"/>
        </a:folHlink>
      </a:clrScheme>
      <a:clrMap bg1="lt1" tx1="dk1" bg2="lt2" tx2="dk2" accent1="accent1" accent2="accent2" accent3="accent3" accent4="accent4" accent5="accent5" accent6="accent6" hlink="hlink" folHlink="folHlink"/>
    </a:extraClrScheme>
    <a:extraClrScheme>
      <a:clrScheme name="Default Design 15">
        <a:dk1>
          <a:srgbClr val="0E2FAD"/>
        </a:dk1>
        <a:lt1>
          <a:srgbClr val="FFFFFF"/>
        </a:lt1>
        <a:dk2>
          <a:srgbClr val="0E2FAD"/>
        </a:dk2>
        <a:lt2>
          <a:srgbClr val="0099CC"/>
        </a:lt2>
        <a:accent1>
          <a:srgbClr val="7FD7FC"/>
        </a:accent1>
        <a:accent2>
          <a:srgbClr val="6BA7F8"/>
        </a:accent2>
        <a:accent3>
          <a:srgbClr val="FFFFFF"/>
        </a:accent3>
        <a:accent4>
          <a:srgbClr val="0A2793"/>
        </a:accent4>
        <a:accent5>
          <a:srgbClr val="C0E8FD"/>
        </a:accent5>
        <a:accent6>
          <a:srgbClr val="6097E1"/>
        </a:accent6>
        <a:hlink>
          <a:srgbClr val="FF9D3B"/>
        </a:hlink>
        <a:folHlink>
          <a:srgbClr val="007B7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1983</TotalTime>
  <Words>2311</Words>
  <Application>Microsoft Office PowerPoint</Application>
  <PresentationFormat>On-screen Show (4:3)</PresentationFormat>
  <Paragraphs>93</Paragraphs>
  <Slides>18</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Wingdings</vt:lpstr>
      <vt:lpstr>Webdings</vt:lpstr>
      <vt:lpstr>Default Design</vt:lpstr>
      <vt:lpstr>BLUE-GREENER-CROATIA</vt:lpstr>
      <vt:lpstr>The System of State</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Cities and Counties</vt:lpstr>
      <vt:lpstr>Croatian People</vt:lpstr>
    </vt:vector>
  </TitlesOfParts>
  <Company>Clearly Presented 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Colored Swoosh PowerPoint Template</dc:title>
  <dc:creator>Presentation Magazine</dc:creator>
  <cp:lastModifiedBy>Korisnik</cp:lastModifiedBy>
  <cp:revision>36</cp:revision>
  <dcterms:created xsi:type="dcterms:W3CDTF">2009-11-03T13:35:13Z</dcterms:created>
  <dcterms:modified xsi:type="dcterms:W3CDTF">2010-10-06T20:05:20Z</dcterms:modified>
</cp:coreProperties>
</file>