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897EEBF-286C-4EF3-B6BF-F03ABB0553B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2" name="Picture 10" descr="4nax3lai[1]"/>
          <p:cNvPicPr>
            <a:picLocks noChangeAspect="1" noChangeArrowheads="1"/>
          </p:cNvPicPr>
          <p:nvPr/>
        </p:nvPicPr>
        <p:blipFill>
          <a:blip r:embed="rId2"/>
          <a:srcRect/>
          <a:stretch>
            <a:fillRect/>
          </a:stretch>
        </p:blipFill>
        <p:spPr bwMode="auto">
          <a:xfrm>
            <a:off x="0" y="6350"/>
            <a:ext cx="9144000" cy="6080125"/>
          </a:xfrm>
          <a:prstGeom prst="rect">
            <a:avLst/>
          </a:prstGeom>
          <a:noFill/>
        </p:spPr>
      </p:pic>
      <p:sp>
        <p:nvSpPr>
          <p:cNvPr id="3074" name="Rectangle 2"/>
          <p:cNvSpPr>
            <a:spLocks noGrp="1" noChangeArrowheads="1"/>
          </p:cNvSpPr>
          <p:nvPr>
            <p:ph type="ctrTitle"/>
          </p:nvPr>
        </p:nvSpPr>
        <p:spPr>
          <a:xfrm>
            <a:off x="838200" y="228600"/>
            <a:ext cx="7772400" cy="8382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4953000"/>
            <a:ext cx="6400800" cy="838200"/>
          </a:xfrm>
        </p:spPr>
        <p:txBody>
          <a:bodyPr/>
          <a:lstStyle>
            <a:lvl1pPr marL="0" indent="0" algn="ctr">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p:txBody>
          <a:bodyPr/>
          <a:lstStyle>
            <a:lvl1pPr>
              <a:defRPr/>
            </a:lvl1pPr>
          </a:lstStyle>
          <a:p>
            <a:fld id="{DBD30409-EED5-4EE9-82B3-5588907746EF}" type="datetime1">
              <a:rPr lang="en-US"/>
              <a:pPr/>
              <a:t>9/13/2010</a:t>
            </a:fld>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3078" name="Rectangle 6"/>
          <p:cNvSpPr>
            <a:spLocks noGrp="1" noChangeArrowheads="1"/>
          </p:cNvSpPr>
          <p:nvPr>
            <p:ph type="sldNum" sz="quarter" idx="4"/>
          </p:nvPr>
        </p:nvSpPr>
        <p:spPr/>
        <p:txBody>
          <a:bodyPr/>
          <a:lstStyle>
            <a:lvl1pPr>
              <a:defRPr/>
            </a:lvl1pPr>
          </a:lstStyle>
          <a:p>
            <a:fld id="{EB4EDAA9-D922-4015-9503-CF4B140B186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fld id="{D536F702-F73D-471D-AFD1-9CFB1C28DC61}" type="datetime1">
              <a:rPr lang="en-US"/>
              <a:pPr/>
              <a:t>9/13/2010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AE4D47-F432-446A-85AF-2018B6848D5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fld id="{95CEAC4A-0B6A-4E54-8C08-F78D1DE8FD5A}" type="datetime1">
              <a:rPr lang="en-US"/>
              <a:pPr/>
              <a:t>9/13/2010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BA09E21-78E2-4E70-BE6B-7054F29F273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fld id="{7A71A222-68B3-400E-BB31-94F0272F0C19}" type="datetime1">
              <a:rPr lang="en-US"/>
              <a:pPr/>
              <a:t>9/13/2010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AA846E-D79C-4E01-95A8-DCDD8ED0F20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82F88B1-3761-40F7-80EE-A14B57881A1B}" type="datetime1">
              <a:rPr lang="en-US"/>
              <a:pPr/>
              <a:t>9/13/2010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017315-2F45-447A-A8ED-7ACBC2CFE1A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lvl1pPr>
              <a:defRPr/>
            </a:lvl1pPr>
          </a:lstStyle>
          <a:p>
            <a:fld id="{FB7A2FA7-A56F-4FDC-98FB-C06C065FFD52}" type="datetime1">
              <a:rPr lang="en-US"/>
              <a:pPr/>
              <a:t>9/13/2010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F2E543-B660-45D2-B581-A6517CDA2CB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lvl1pPr>
              <a:defRPr/>
            </a:lvl1pPr>
          </a:lstStyle>
          <a:p>
            <a:fld id="{73E53707-6B0F-4AAE-B528-33A3F4F435A5}" type="datetime1">
              <a:rPr lang="en-US"/>
              <a:pPr/>
              <a:t>9/13/2010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6A5DCEF-655E-4F11-8990-66915EB4AC8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lvl1pPr>
              <a:defRPr/>
            </a:lvl1pPr>
          </a:lstStyle>
          <a:p>
            <a:fld id="{BEB7E2D4-8033-45DE-8B32-A927406FE488}" type="datetime1">
              <a:rPr lang="en-US"/>
              <a:pPr/>
              <a:t>9/13/2010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5067E20-0C62-4F39-B57C-8078C56E149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4775EFE-5057-48D8-90F9-938A4FC42524}" type="datetime1">
              <a:rPr lang="en-US"/>
              <a:pPr/>
              <a:t>9/13/2010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4937343-5581-4488-A733-516398FCD62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42D308B-23F8-42AF-8752-DE3B15D1A7F8}" type="datetime1">
              <a:rPr lang="en-US"/>
              <a:pPr/>
              <a:t>9/13/2010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4B8758A-9A76-4923-A39A-B34ACB9C06F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E4A96F0-3E95-4927-A225-ECE4E8BDB765}" type="datetime1">
              <a:rPr lang="en-US"/>
              <a:pPr/>
              <a:t>9/13/2010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2C0323-D97B-42D8-A828-28CEA9D57D1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34" name="Picture 10" descr="4nax3lai[1]"/>
          <p:cNvPicPr>
            <a:picLocks noChangeAspect="1" noChangeArrowheads="1"/>
          </p:cNvPicPr>
          <p:nvPr/>
        </p:nvPicPr>
        <p:blipFill>
          <a:blip r:embed="rId13"/>
          <a:srcRect/>
          <a:stretch>
            <a:fillRect/>
          </a:stretch>
        </p:blipFill>
        <p:spPr bwMode="auto">
          <a:xfrm>
            <a:off x="0" y="6350"/>
            <a:ext cx="9144000" cy="6080125"/>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defRPr>
            </a:lvl1pPr>
          </a:lstStyle>
          <a:p>
            <a:fld id="{DFB74261-07BA-4C78-B6EE-6B1AF3DAD803}" type="datetime1">
              <a:rPr lang="en-US"/>
              <a:pPr/>
              <a:t>9/13/2010</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fld id="{8221C096-DEEF-4E50-A7DC-A31AAC81801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4400">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Arial" charset="0"/>
        </a:defRPr>
      </a:lvl2pPr>
      <a:lvl3pPr algn="ctr" rtl="0" eaLnBrk="1" fontAlgn="base" hangingPunct="1">
        <a:spcBef>
          <a:spcPct val="0"/>
        </a:spcBef>
        <a:spcAft>
          <a:spcPct val="0"/>
        </a:spcAft>
        <a:defRPr sz="4400">
          <a:solidFill>
            <a:schemeClr val="bg1"/>
          </a:solidFill>
          <a:latin typeface="Arial" charset="0"/>
        </a:defRPr>
      </a:lvl3pPr>
      <a:lvl4pPr algn="ctr" rtl="0" eaLnBrk="1" fontAlgn="base" hangingPunct="1">
        <a:spcBef>
          <a:spcPct val="0"/>
        </a:spcBef>
        <a:spcAft>
          <a:spcPct val="0"/>
        </a:spcAft>
        <a:defRPr sz="4400">
          <a:solidFill>
            <a:schemeClr val="bg1"/>
          </a:solidFill>
          <a:latin typeface="Arial" charset="0"/>
        </a:defRPr>
      </a:lvl4pPr>
      <a:lvl5pPr algn="ctr" rtl="0" eaLnBrk="1" fontAlgn="base" hangingPunct="1">
        <a:spcBef>
          <a:spcPct val="0"/>
        </a:spcBef>
        <a:spcAft>
          <a:spcPct val="0"/>
        </a:spcAft>
        <a:defRPr sz="4400">
          <a:solidFill>
            <a:schemeClr val="bg1"/>
          </a:solidFill>
          <a:latin typeface="Arial" charset="0"/>
        </a:defRPr>
      </a:lvl5pPr>
      <a:lvl6pPr marL="457200" algn="ctr" rtl="0" eaLnBrk="1" fontAlgn="base" hangingPunct="1">
        <a:spcBef>
          <a:spcPct val="0"/>
        </a:spcBef>
        <a:spcAft>
          <a:spcPct val="0"/>
        </a:spcAft>
        <a:defRPr sz="4400">
          <a:solidFill>
            <a:schemeClr val="bg1"/>
          </a:solidFill>
          <a:latin typeface="Arial" charset="0"/>
        </a:defRPr>
      </a:lvl6pPr>
      <a:lvl7pPr marL="914400" algn="ctr" rtl="0" eaLnBrk="1" fontAlgn="base" hangingPunct="1">
        <a:spcBef>
          <a:spcPct val="0"/>
        </a:spcBef>
        <a:spcAft>
          <a:spcPct val="0"/>
        </a:spcAft>
        <a:defRPr sz="4400">
          <a:solidFill>
            <a:schemeClr val="bg1"/>
          </a:solidFill>
          <a:latin typeface="Arial" charset="0"/>
        </a:defRPr>
      </a:lvl7pPr>
      <a:lvl8pPr marL="1371600" algn="ctr" rtl="0" eaLnBrk="1" fontAlgn="base" hangingPunct="1">
        <a:spcBef>
          <a:spcPct val="0"/>
        </a:spcBef>
        <a:spcAft>
          <a:spcPct val="0"/>
        </a:spcAft>
        <a:defRPr sz="4400">
          <a:solidFill>
            <a:schemeClr val="bg1"/>
          </a:solidFill>
          <a:latin typeface="Arial" charset="0"/>
        </a:defRPr>
      </a:lvl8pPr>
      <a:lvl9pPr marL="1828800" algn="ctr" rtl="0" eaLnBrk="1" fontAlgn="base" hangingPunct="1">
        <a:spcBef>
          <a:spcPct val="0"/>
        </a:spcBef>
        <a:spcAft>
          <a:spcPct val="0"/>
        </a:spcAft>
        <a:defRPr sz="4400">
          <a:solidFill>
            <a:schemeClr val="bg1"/>
          </a:solidFill>
          <a:latin typeface="Arial"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en.wikipedia.org/wiki/Primary_productivity" TargetMode="External"/><Relationship Id="rId13" Type="http://schemas.openxmlformats.org/officeDocument/2006/relationships/hyperlink" Target="http://en.wikipedia.org/wiki/Invasive_plant" TargetMode="External"/><Relationship Id="rId3" Type="http://schemas.openxmlformats.org/officeDocument/2006/relationships/hyperlink" Target="http://en.wikipedia.org/wiki/Livestock" TargetMode="External"/><Relationship Id="rId7" Type="http://schemas.openxmlformats.org/officeDocument/2006/relationships/hyperlink" Target="http://en.wikipedia.org/wiki/Wildlife" TargetMode="External"/><Relationship Id="rId12" Type="http://schemas.openxmlformats.org/officeDocument/2006/relationships/hyperlink" Target="http://en.wikipedia.org/wiki/Invasive_species" TargetMode="External"/><Relationship Id="rId2" Type="http://schemas.openxmlformats.org/officeDocument/2006/relationships/hyperlink" Target="http://en.wikipedia.org/wiki/Grazing" TargetMode="External"/><Relationship Id="rId1" Type="http://schemas.openxmlformats.org/officeDocument/2006/relationships/slideLayout" Target="../slideLayouts/slideLayout2.xml"/><Relationship Id="rId6" Type="http://schemas.openxmlformats.org/officeDocument/2006/relationships/hyperlink" Target="http://en.wikipedia.org/wiki/Introduced_species" TargetMode="External"/><Relationship Id="rId11" Type="http://schemas.openxmlformats.org/officeDocument/2006/relationships/hyperlink" Target="http://en.wikipedia.org/wiki/Erosion" TargetMode="External"/><Relationship Id="rId5" Type="http://schemas.openxmlformats.org/officeDocument/2006/relationships/hyperlink" Target="http://en.wikipedia.org/wiki/Indigenous_(ecology)" TargetMode="External"/><Relationship Id="rId10" Type="http://schemas.openxmlformats.org/officeDocument/2006/relationships/hyperlink" Target="http://en.wikipedia.org/wiki/Desertification" TargetMode="External"/><Relationship Id="rId4" Type="http://schemas.openxmlformats.org/officeDocument/2006/relationships/hyperlink" Target="http://en.wikipedia.org/wiki/Agriculture" TargetMode="External"/><Relationship Id="rId9" Type="http://schemas.openxmlformats.org/officeDocument/2006/relationships/hyperlink" Target="http://en.wikipedia.org/wiki/Biodiversity" TargetMode="External"/><Relationship Id="rId14" Type="http://schemas.openxmlformats.org/officeDocument/2006/relationships/hyperlink" Target="http://en.wikipedia.org/wiki/Weed"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Industrialisation" TargetMode="External"/><Relationship Id="rId2" Type="http://schemas.openxmlformats.org/officeDocument/2006/relationships/hyperlink" Target="http://en.wikipedia.org/wiki/Urbaniz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3" Type="http://schemas.openxmlformats.org/officeDocument/2006/relationships/hyperlink" Target="http://en.wikipedia.org/wiki/Ocean_acidification" TargetMode="External"/><Relationship Id="rId18" Type="http://schemas.openxmlformats.org/officeDocument/2006/relationships/hyperlink" Target="http://en.wikipedia.org/wiki/Coral_bleaching" TargetMode="External"/><Relationship Id="rId26" Type="http://schemas.openxmlformats.org/officeDocument/2006/relationships/hyperlink" Target="http://en.wikipedia.org/wiki/Efficient_energy_use" TargetMode="External"/><Relationship Id="rId39" Type="http://schemas.openxmlformats.org/officeDocument/2006/relationships/hyperlink" Target="http://en.wikipedia.org/wiki/Genetic_engineering" TargetMode="External"/><Relationship Id="rId3" Type="http://schemas.openxmlformats.org/officeDocument/2006/relationships/hyperlink" Target="http://en.wikipedia.org/wiki/Anoxic_event" TargetMode="External"/><Relationship Id="rId21" Type="http://schemas.openxmlformats.org/officeDocument/2006/relationships/hyperlink" Target="http://en.wikipedia.org/wiki/Poaching" TargetMode="External"/><Relationship Id="rId34" Type="http://schemas.openxmlformats.org/officeDocument/2006/relationships/hyperlink" Target="http://en.wikipedia.org/wiki/Electromagnetic_fields" TargetMode="External"/><Relationship Id="rId42" Type="http://schemas.openxmlformats.org/officeDocument/2006/relationships/hyperlink" Target="http://en.wikipedia.org/wiki/Intensive_farming" TargetMode="External"/><Relationship Id="rId47" Type="http://schemas.openxmlformats.org/officeDocument/2006/relationships/hyperlink" Target="http://en.wikipedia.org/wiki/Slash_and_burn" TargetMode="External"/><Relationship Id="rId50" Type="http://schemas.openxmlformats.org/officeDocument/2006/relationships/hyperlink" Target="http://en.wikipedia.org/wiki/Land_degradation" TargetMode="External"/><Relationship Id="rId7" Type="http://schemas.openxmlformats.org/officeDocument/2006/relationships/hyperlink" Target="http://en.wikipedia.org/wiki/Climate_change" TargetMode="External"/><Relationship Id="rId12" Type="http://schemas.openxmlformats.org/officeDocument/2006/relationships/hyperlink" Target="http://en.wikipedia.org/wiki/Greenhouse_gas" TargetMode="External"/><Relationship Id="rId17" Type="http://schemas.openxmlformats.org/officeDocument/2006/relationships/hyperlink" Target="http://en.wikipedia.org/wiki/Pollinator_decline" TargetMode="External"/><Relationship Id="rId25" Type="http://schemas.openxmlformats.org/officeDocument/2006/relationships/hyperlink" Target="http://en.wikipedia.org/wiki/Renewable_energy" TargetMode="External"/><Relationship Id="rId33" Type="http://schemas.openxmlformats.org/officeDocument/2006/relationships/hyperlink" Target="http://en.wikipedia.org/wiki/Asthma" TargetMode="External"/><Relationship Id="rId38" Type="http://schemas.openxmlformats.org/officeDocument/2006/relationships/hyperlink" Target="http://en.wikipedia.org/wiki/Sick_Building_Syndrome" TargetMode="External"/><Relationship Id="rId46" Type="http://schemas.openxmlformats.org/officeDocument/2006/relationships/hyperlink" Target="http://en.wikipedia.org/wiki/Environmental_effects_of_meat_production" TargetMode="External"/><Relationship Id="rId2" Type="http://schemas.openxmlformats.org/officeDocument/2006/relationships/hyperlink" Target="http://en.wikipedia.org/wiki/Anoxic_waters" TargetMode="External"/><Relationship Id="rId16" Type="http://schemas.openxmlformats.org/officeDocument/2006/relationships/hyperlink" Target="http://en.wikipedia.org/wiki/Species_extinction" TargetMode="External"/><Relationship Id="rId20" Type="http://schemas.openxmlformats.org/officeDocument/2006/relationships/hyperlink" Target="http://en.wikipedia.org/wiki/Invasive_species" TargetMode="External"/><Relationship Id="rId29" Type="http://schemas.openxmlformats.org/officeDocument/2006/relationships/hyperlink" Target="http://en.wikipedia.org/wiki/Eutrophication" TargetMode="External"/><Relationship Id="rId41" Type="http://schemas.openxmlformats.org/officeDocument/2006/relationships/hyperlink" Target="http://en.wikipedia.org/wiki/Genetically_modified_food_controversies" TargetMode="External"/><Relationship Id="rId1" Type="http://schemas.openxmlformats.org/officeDocument/2006/relationships/slideLayout" Target="../slideLayouts/slideLayout2.xml"/><Relationship Id="rId6" Type="http://schemas.openxmlformats.org/officeDocument/2006/relationships/hyperlink" Target="http://en.wikipedia.org/wiki/Dead_zone_(ecology)" TargetMode="External"/><Relationship Id="rId11" Type="http://schemas.openxmlformats.org/officeDocument/2006/relationships/hyperlink" Target="http://en.wikipedia.org/wiki/Sea_level_rise" TargetMode="External"/><Relationship Id="rId24" Type="http://schemas.openxmlformats.org/officeDocument/2006/relationships/hyperlink" Target="http://en.wikipedia.org/wiki/Energy_conservation" TargetMode="External"/><Relationship Id="rId32" Type="http://schemas.openxmlformats.org/officeDocument/2006/relationships/hyperlink" Target="http://en.wikipedia.org/wiki/Air_quality" TargetMode="External"/><Relationship Id="rId37" Type="http://schemas.openxmlformats.org/officeDocument/2006/relationships/hyperlink" Target="http://en.wikipedia.org/wiki/Lead_poisoning" TargetMode="External"/><Relationship Id="rId40" Type="http://schemas.openxmlformats.org/officeDocument/2006/relationships/hyperlink" Target="http://en.wikipedia.org/wiki/Genetic_pollution" TargetMode="External"/><Relationship Id="rId45" Type="http://schemas.openxmlformats.org/officeDocument/2006/relationships/hyperlink" Target="http://en.wikipedia.org/wiki/Monoculture" TargetMode="External"/><Relationship Id="rId5" Type="http://schemas.openxmlformats.org/officeDocument/2006/relationships/hyperlink" Target="http://en.wikipedia.org/wiki/Ocean_deoxygenation" TargetMode="External"/><Relationship Id="rId15" Type="http://schemas.openxmlformats.org/officeDocument/2006/relationships/hyperlink" Target="http://en.wikipedia.org/wiki/Conservation_(ethic)" TargetMode="External"/><Relationship Id="rId23" Type="http://schemas.openxmlformats.org/officeDocument/2006/relationships/hyperlink" Target="http://en.wikipedia.org/wiki/Environmental_issues_with_energy" TargetMode="External"/><Relationship Id="rId28" Type="http://schemas.openxmlformats.org/officeDocument/2006/relationships/hyperlink" Target="http://en.wikipedia.org/wiki/Environmental_degradation" TargetMode="External"/><Relationship Id="rId36" Type="http://schemas.openxmlformats.org/officeDocument/2006/relationships/hyperlink" Target="http://en.wikipedia.org/wiki/Indoor_air_quality" TargetMode="External"/><Relationship Id="rId49" Type="http://schemas.openxmlformats.org/officeDocument/2006/relationships/hyperlink" Target="http://en.wikipedia.org/wiki/Plasticulture" TargetMode="External"/><Relationship Id="rId10" Type="http://schemas.openxmlformats.org/officeDocument/2006/relationships/hyperlink" Target="http://en.wikipedia.org/wiki/Fossil_fuels" TargetMode="External"/><Relationship Id="rId19" Type="http://schemas.openxmlformats.org/officeDocument/2006/relationships/hyperlink" Target="http://en.wikipedia.org/wiki/Holocene_extinction" TargetMode="External"/><Relationship Id="rId31" Type="http://schemas.openxmlformats.org/officeDocument/2006/relationships/hyperlink" Target="http://en.wikipedia.org/wiki/Environmental_health" TargetMode="External"/><Relationship Id="rId44" Type="http://schemas.openxmlformats.org/officeDocument/2006/relationships/hyperlink" Target="http://en.wikipedia.org/wiki/Irrigation" TargetMode="External"/><Relationship Id="rId52" Type="http://schemas.openxmlformats.org/officeDocument/2006/relationships/hyperlink" Target="http://en.wikipedia.org/wiki/Desertification" TargetMode="External"/><Relationship Id="rId4" Type="http://schemas.openxmlformats.org/officeDocument/2006/relationships/hyperlink" Target="http://en.wikipedia.org/wiki/Hypoxia_(environmental)" TargetMode="External"/><Relationship Id="rId9" Type="http://schemas.openxmlformats.org/officeDocument/2006/relationships/hyperlink" Target="http://en.wikipedia.org/wiki/Global_dimming" TargetMode="External"/><Relationship Id="rId14" Type="http://schemas.openxmlformats.org/officeDocument/2006/relationships/hyperlink" Target="http://en.wikipedia.org/wiki/Shutdown_of_thermohaline_circulation" TargetMode="External"/><Relationship Id="rId22" Type="http://schemas.openxmlformats.org/officeDocument/2006/relationships/hyperlink" Target="http://en.wikipedia.org/wiki/Endangered_species" TargetMode="External"/><Relationship Id="rId27" Type="http://schemas.openxmlformats.org/officeDocument/2006/relationships/hyperlink" Target="http://en.wikipedia.org/wiki/Renewable_energy_commercialization" TargetMode="External"/><Relationship Id="rId30" Type="http://schemas.openxmlformats.org/officeDocument/2006/relationships/hyperlink" Target="http://en.wikipedia.org/wiki/Habitat_destruction" TargetMode="External"/><Relationship Id="rId35" Type="http://schemas.openxmlformats.org/officeDocument/2006/relationships/hyperlink" Target="http://en.wikipedia.org/wiki/Electromagnetic_radiation_and_health" TargetMode="External"/><Relationship Id="rId43" Type="http://schemas.openxmlformats.org/officeDocument/2006/relationships/hyperlink" Target="http://en.wikipedia.org/wiki/Overgrazing" TargetMode="External"/><Relationship Id="rId48" Type="http://schemas.openxmlformats.org/officeDocument/2006/relationships/hyperlink" Target="http://en.wikipedia.org/wiki/Pesticide_drift" TargetMode="External"/><Relationship Id="rId8" Type="http://schemas.openxmlformats.org/officeDocument/2006/relationships/hyperlink" Target="http://en.wikipedia.org/wiki/Global_warming" TargetMode="External"/><Relationship Id="rId51" Type="http://schemas.openxmlformats.org/officeDocument/2006/relationships/hyperlink" Target="http://en.wikipedia.org/wiki/Land_pollution"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Lake" TargetMode="External"/><Relationship Id="rId3" Type="http://schemas.openxmlformats.org/officeDocument/2006/relationships/hyperlink" Target="http://en.wikipedia.org/wiki/Oxygen" TargetMode="External"/><Relationship Id="rId7" Type="http://schemas.openxmlformats.org/officeDocument/2006/relationships/hyperlink" Target="http://en.wikipedia.org/wiki/Aquatic_life" TargetMode="External"/><Relationship Id="rId2" Type="http://schemas.openxmlformats.org/officeDocument/2006/relationships/hyperlink" Target="http://en.wikipedia.org/wiki/Hypoxia_(environmental)" TargetMode="External"/><Relationship Id="rId1" Type="http://schemas.openxmlformats.org/officeDocument/2006/relationships/slideLayout" Target="../slideLayouts/slideLayout2.xml"/><Relationship Id="rId6" Type="http://schemas.openxmlformats.org/officeDocument/2006/relationships/hyperlink" Target="http://en.wikipedia.org/wiki/Coastline" TargetMode="External"/><Relationship Id="rId5" Type="http://schemas.openxmlformats.org/officeDocument/2006/relationships/hyperlink" Target="http://en.wikipedia.org/wiki/Oceanographer" TargetMode="External"/><Relationship Id="rId10" Type="http://schemas.openxmlformats.org/officeDocument/2006/relationships/hyperlink" Target="http://en.wikipedia.org/wiki/Marine_life" TargetMode="External"/><Relationship Id="rId4" Type="http://schemas.openxmlformats.org/officeDocument/2006/relationships/hyperlink" Target="http://en.wikipedia.org/wiki/Ocean" TargetMode="External"/><Relationship Id="rId9" Type="http://schemas.openxmlformats.org/officeDocument/2006/relationships/hyperlink" Target="http://en.wikipedia.org/wiki/UN_Environment_Programm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Attribution_of_recent_climate_change" TargetMode="External"/><Relationship Id="rId13" Type="http://schemas.openxmlformats.org/officeDocument/2006/relationships/hyperlink" Target="http://en.wikipedia.org/wiki/Global_dimming" TargetMode="External"/><Relationship Id="rId3" Type="http://schemas.openxmlformats.org/officeDocument/2006/relationships/hyperlink" Target="http://en.wikipedia.org/wiki/Earth" TargetMode="External"/><Relationship Id="rId7" Type="http://schemas.openxmlformats.org/officeDocument/2006/relationships/hyperlink" Target="http://en.wikipedia.org/wiki/Fahrenheit" TargetMode="External"/><Relationship Id="rId12" Type="http://schemas.openxmlformats.org/officeDocument/2006/relationships/hyperlink" Target="http://en.wikipedia.org/wiki/Deforestation" TargetMode="External"/><Relationship Id="rId2" Type="http://schemas.openxmlformats.org/officeDocument/2006/relationships/hyperlink" Target="http://en.wikipedia.org/wiki/Instrumental_temperature_record" TargetMode="External"/><Relationship Id="rId1" Type="http://schemas.openxmlformats.org/officeDocument/2006/relationships/slideLayout" Target="../slideLayouts/slideLayout2.xml"/><Relationship Id="rId6" Type="http://schemas.openxmlformats.org/officeDocument/2006/relationships/hyperlink" Target="http://en.wikipedia.org/wiki/Celsius" TargetMode="External"/><Relationship Id="rId11" Type="http://schemas.openxmlformats.org/officeDocument/2006/relationships/hyperlink" Target="http://en.wikipedia.org/wiki/Fossil_fuel" TargetMode="External"/><Relationship Id="rId5" Type="http://schemas.openxmlformats.org/officeDocument/2006/relationships/hyperlink" Target="http://en.wikipedia.org/wiki/Intergovernmental_Panel_on_Climate_Change" TargetMode="External"/><Relationship Id="rId10" Type="http://schemas.openxmlformats.org/officeDocument/2006/relationships/hyperlink" Target="http://en.wikipedia.org/wiki/Anthropogenic" TargetMode="External"/><Relationship Id="rId4" Type="http://schemas.openxmlformats.org/officeDocument/2006/relationships/hyperlink" Target="http://en.wikipedia.org/wiki/IPCC_Fourth_Assessment_Report" TargetMode="External"/><Relationship Id="rId9" Type="http://schemas.openxmlformats.org/officeDocument/2006/relationships/hyperlink" Target="http://en.wikipedia.org/wiki/Greenhouse_gas" TargetMode="External"/><Relationship Id="rId14" Type="http://schemas.openxmlformats.org/officeDocument/2006/relationships/hyperlink" Target="http://en.wikipedia.org/wiki/Aerosols"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n.wikipedia.org/wiki/Range_(biology)" TargetMode="External"/><Relationship Id="rId3" Type="http://schemas.openxmlformats.org/officeDocument/2006/relationships/hyperlink" Target="http://en.wikipedia.org/wiki/Ecology" TargetMode="External"/><Relationship Id="rId7" Type="http://schemas.openxmlformats.org/officeDocument/2006/relationships/hyperlink" Target="http://en.wikipedia.org/wiki/Population_bottleneck" TargetMode="External"/><Relationship Id="rId2" Type="http://schemas.openxmlformats.org/officeDocument/2006/relationships/hyperlink" Target="http://en.wikipedia.org/wiki/Biology" TargetMode="External"/><Relationship Id="rId1" Type="http://schemas.openxmlformats.org/officeDocument/2006/relationships/slideLayout" Target="../slideLayouts/slideLayout2.xml"/><Relationship Id="rId6" Type="http://schemas.openxmlformats.org/officeDocument/2006/relationships/hyperlink" Target="http://en.wikipedia.org/wiki/Species" TargetMode="External"/><Relationship Id="rId5" Type="http://schemas.openxmlformats.org/officeDocument/2006/relationships/hyperlink" Target="http://en.wikipedia.org/wiki/Taxon" TargetMode="External"/><Relationship Id="rId10" Type="http://schemas.openxmlformats.org/officeDocument/2006/relationships/hyperlink" Target="http://en.wikipedia.org/wiki/Fossil" TargetMode="External"/><Relationship Id="rId4" Type="http://schemas.openxmlformats.org/officeDocument/2006/relationships/hyperlink" Target="http://en.wikipedia.org/wiki/Organism" TargetMode="External"/><Relationship Id="rId9" Type="http://schemas.openxmlformats.org/officeDocument/2006/relationships/hyperlink" Target="http://en.wikipedia.org/wiki/Lazarus_taxon"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Thermal_comfort" TargetMode="External"/><Relationship Id="rId3" Type="http://schemas.openxmlformats.org/officeDocument/2006/relationships/hyperlink" Target="http://en.wikipedia.org/wiki/Energy_consumption" TargetMode="External"/><Relationship Id="rId7" Type="http://schemas.openxmlformats.org/officeDocument/2006/relationships/hyperlink" Target="http://en.wikipedia.org/wiki/Personal_security" TargetMode="External"/><Relationship Id="rId2" Type="http://schemas.openxmlformats.org/officeDocument/2006/relationships/hyperlink" Target="http://en.wikipedia.org/wiki/Efficient_energy_use" TargetMode="External"/><Relationship Id="rId1" Type="http://schemas.openxmlformats.org/officeDocument/2006/relationships/slideLayout" Target="../slideLayouts/slideLayout2.xml"/><Relationship Id="rId6" Type="http://schemas.openxmlformats.org/officeDocument/2006/relationships/hyperlink" Target="http://en.wikipedia.org/wiki/National_security" TargetMode="External"/><Relationship Id="rId11" Type="http://schemas.openxmlformats.org/officeDocument/2006/relationships/hyperlink" Target="http://en.wikipedia.org/wiki/Profit_(economics)" TargetMode="External"/><Relationship Id="rId5" Type="http://schemas.openxmlformats.org/officeDocument/2006/relationships/hyperlink" Target="http://en.wikipedia.org/wiki/Natural_environment" TargetMode="External"/><Relationship Id="rId10" Type="http://schemas.openxmlformats.org/officeDocument/2006/relationships/hyperlink" Target="http://en.wikipedia.org/wiki/Economic_security" TargetMode="External"/><Relationship Id="rId4" Type="http://schemas.openxmlformats.org/officeDocument/2006/relationships/hyperlink" Target="http://en.wikipedia.org/wiki/Financial_capital" TargetMode="External"/><Relationship Id="rId9" Type="http://schemas.openxmlformats.org/officeDocument/2006/relationships/hyperlink" Target="http://en.wikipedia.org/wiki/Consumers"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en.wikipedia.org/wiki/Logging" TargetMode="External"/><Relationship Id="rId13" Type="http://schemas.openxmlformats.org/officeDocument/2006/relationships/hyperlink" Target="http://en.wikipedia.org/wiki/Conservation_biology" TargetMode="External"/><Relationship Id="rId3" Type="http://schemas.openxmlformats.org/officeDocument/2006/relationships/hyperlink" Target="http://en.wikipedia.org/wiki/Biodiversity" TargetMode="External"/><Relationship Id="rId7" Type="http://schemas.openxmlformats.org/officeDocument/2006/relationships/hyperlink" Target="http://en.wikipedia.org/wiki/Mining" TargetMode="External"/><Relationship Id="rId12" Type="http://schemas.openxmlformats.org/officeDocument/2006/relationships/hyperlink" Target="http://en.wikipedia.org/wiki/Evolution" TargetMode="External"/><Relationship Id="rId2" Type="http://schemas.openxmlformats.org/officeDocument/2006/relationships/hyperlink" Target="http://en.wikipedia.org/wiki/Habitat" TargetMode="External"/><Relationship Id="rId16" Type="http://schemas.openxmlformats.org/officeDocument/2006/relationships/hyperlink" Target="http://en.wikipedia.org/wiki/Invasive_species" TargetMode="External"/><Relationship Id="rId1" Type="http://schemas.openxmlformats.org/officeDocument/2006/relationships/slideLayout" Target="../slideLayouts/slideLayout2.xml"/><Relationship Id="rId6" Type="http://schemas.openxmlformats.org/officeDocument/2006/relationships/hyperlink" Target="http://en.wikipedia.org/wiki/Agriculture" TargetMode="External"/><Relationship Id="rId11" Type="http://schemas.openxmlformats.org/officeDocument/2006/relationships/hyperlink" Target="http://en.wikipedia.org/wiki/Extinction" TargetMode="External"/><Relationship Id="rId5" Type="http://schemas.openxmlformats.org/officeDocument/2006/relationships/hyperlink" Target="http://en.wikipedia.org/wiki/Urbanization" TargetMode="External"/><Relationship Id="rId15" Type="http://schemas.openxmlformats.org/officeDocument/2006/relationships/hyperlink" Target="http://en.wikipedia.org/wiki/Climate_change" TargetMode="External"/><Relationship Id="rId10" Type="http://schemas.openxmlformats.org/officeDocument/2006/relationships/hyperlink" Target="http://en.wikipedia.org/wiki/Urban_sprawl" TargetMode="External"/><Relationship Id="rId4" Type="http://schemas.openxmlformats.org/officeDocument/2006/relationships/hyperlink" Target="http://en.wikipedia.org/wiki/Natural_resources" TargetMode="External"/><Relationship Id="rId9" Type="http://schemas.openxmlformats.org/officeDocument/2006/relationships/hyperlink" Target="http://en.wikipedia.org/wiki/Trawling" TargetMode="External"/><Relationship Id="rId14" Type="http://schemas.openxmlformats.org/officeDocument/2006/relationships/hyperlink" Target="http://en.wikipedia.org/wiki/Habitat_fragmentation"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Gamma_ray" TargetMode="External"/><Relationship Id="rId3" Type="http://schemas.openxmlformats.org/officeDocument/2006/relationships/hyperlink" Target="http://en.wikipedia.org/wiki/Ionization" TargetMode="External"/><Relationship Id="rId7" Type="http://schemas.openxmlformats.org/officeDocument/2006/relationships/hyperlink" Target="http://en.wikipedia.org/wiki/X-ray" TargetMode="External"/><Relationship Id="rId2" Type="http://schemas.openxmlformats.org/officeDocument/2006/relationships/hyperlink" Target="http://en.wikipedia.org/wiki/Electromagnetic_radiation" TargetMode="External"/><Relationship Id="rId1" Type="http://schemas.openxmlformats.org/officeDocument/2006/relationships/slideLayout" Target="../slideLayouts/slideLayout2.xml"/><Relationship Id="rId6" Type="http://schemas.openxmlformats.org/officeDocument/2006/relationships/hyperlink" Target="http://en.wikipedia.org/wiki/Ultraviolet" TargetMode="External"/><Relationship Id="rId11" Type="http://schemas.openxmlformats.org/officeDocument/2006/relationships/hyperlink" Target="http://en.wikipedia.org/wiki/Electromagnetic_induction" TargetMode="External"/><Relationship Id="rId5" Type="http://schemas.openxmlformats.org/officeDocument/2006/relationships/hyperlink" Target="http://en.wikipedia.org/wiki/Chemical_bond" TargetMode="External"/><Relationship Id="rId10" Type="http://schemas.openxmlformats.org/officeDocument/2006/relationships/hyperlink" Target="http://en.wikipedia.org/wiki/Radiation_poisoning" TargetMode="External"/><Relationship Id="rId4" Type="http://schemas.openxmlformats.org/officeDocument/2006/relationships/hyperlink" Target="http://en.wikipedia.org/wiki/Non-ionizing_radiation" TargetMode="External"/><Relationship Id="rId9" Type="http://schemas.openxmlformats.org/officeDocument/2006/relationships/hyperlink" Target="http://en.wikipedia.org/wiki/Radia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Hybrid_(biology)" TargetMode="External"/><Relationship Id="rId2" Type="http://schemas.openxmlformats.org/officeDocument/2006/relationships/hyperlink" Target="http://en.wikipedia.org/wiki/Jeremy_Rifkin" TargetMode="External"/><Relationship Id="rId1" Type="http://schemas.openxmlformats.org/officeDocument/2006/relationships/slideLayout" Target="../slideLayouts/slideLayout2.xml"/><Relationship Id="rId5" Type="http://schemas.openxmlformats.org/officeDocument/2006/relationships/hyperlink" Target="http://en.wikipedia.org/wiki/Genetically_modified_organisms" TargetMode="External"/><Relationship Id="rId4" Type="http://schemas.openxmlformats.org/officeDocument/2006/relationships/hyperlink" Target="http://en.wikipedia.org/wiki/Introgress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sr-Latn-CS" smtClean="0"/>
              <a:t>GLOBAL </a:t>
            </a:r>
            <a:r>
              <a:rPr lang="sr-Latn-CS" dirty="0" smtClean="0"/>
              <a:t>ECO ISSUES</a:t>
            </a:r>
            <a:endParaRPr lang="sr-Latn-CS" dirty="0"/>
          </a:p>
        </p:txBody>
      </p:sp>
      <p:sp>
        <p:nvSpPr>
          <p:cNvPr id="2051" name="Rectangle 3"/>
          <p:cNvSpPr>
            <a:spLocks noGrp="1" noChangeArrowheads="1"/>
          </p:cNvSpPr>
          <p:nvPr>
            <p:ph type="subTitle" idx="1"/>
          </p:nvPr>
        </p:nvSpPr>
        <p:spPr/>
        <p:txBody>
          <a:bodyPr/>
          <a:lstStyle/>
          <a:p>
            <a:r>
              <a:rPr lang="sr-Latn-CS" dirty="0" smtClean="0"/>
              <a:t>ONLY SEVEN OF THEM, BUT… THEY MAY DISTROY THE PLANET</a:t>
            </a:r>
            <a:endParaRPr lang="sr-Latn-C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OVERGAZING</a:t>
            </a:r>
            <a:endParaRPr lang="hr-HR" dirty="0"/>
          </a:p>
        </p:txBody>
      </p:sp>
      <p:sp>
        <p:nvSpPr>
          <p:cNvPr id="3" name="Content Placeholder 2"/>
          <p:cNvSpPr>
            <a:spLocks noGrp="1"/>
          </p:cNvSpPr>
          <p:nvPr>
            <p:ph idx="1"/>
          </p:nvPr>
        </p:nvSpPr>
        <p:spPr>
          <a:xfrm>
            <a:off x="457200" y="3429000"/>
            <a:ext cx="8229600" cy="2697163"/>
          </a:xfrm>
        </p:spPr>
        <p:txBody>
          <a:bodyPr/>
          <a:lstStyle/>
          <a:p>
            <a:r>
              <a:rPr lang="en-US" sz="1600" b="1" dirty="0" smtClean="0"/>
              <a:t>Overgrazing</a:t>
            </a:r>
            <a:r>
              <a:rPr lang="en-US" sz="1600" dirty="0" smtClean="0"/>
              <a:t> occurs when plants are exposed to intensive </a:t>
            </a:r>
            <a:r>
              <a:rPr lang="en-US" sz="1600" dirty="0" smtClean="0">
                <a:hlinkClick r:id="rId2" action="ppaction://hlinkfile" tooltip="Grazing"/>
              </a:rPr>
              <a:t>grazing</a:t>
            </a:r>
            <a:r>
              <a:rPr lang="en-US" sz="1600" dirty="0" smtClean="0"/>
              <a:t> for extended periods of time, or without sufficient recovery periods. It can be caused by either </a:t>
            </a:r>
            <a:r>
              <a:rPr lang="en-US" sz="1600" dirty="0" smtClean="0">
                <a:hlinkClick r:id="rId3" action="ppaction://hlinkfile" tooltip="Livestock"/>
              </a:rPr>
              <a:t>livestock</a:t>
            </a:r>
            <a:r>
              <a:rPr lang="en-US" sz="1600" dirty="0" smtClean="0"/>
              <a:t> in poorly managed </a:t>
            </a:r>
            <a:r>
              <a:rPr lang="en-US" sz="1600" dirty="0" smtClean="0">
                <a:hlinkClick r:id="rId4" action="ppaction://hlinkfile" tooltip="Agriculture"/>
              </a:rPr>
              <a:t>agricultural</a:t>
            </a:r>
            <a:r>
              <a:rPr lang="en-US" sz="1600" dirty="0" smtClean="0"/>
              <a:t> applications, or by overpopulations of </a:t>
            </a:r>
            <a:r>
              <a:rPr lang="en-US" sz="1600" dirty="0" smtClean="0">
                <a:hlinkClick r:id="rId5" action="ppaction://hlinkfile" tooltip="Indigenous (ecology)"/>
              </a:rPr>
              <a:t>native</a:t>
            </a:r>
            <a:r>
              <a:rPr lang="en-US" sz="1600" dirty="0" smtClean="0"/>
              <a:t> or </a:t>
            </a:r>
            <a:r>
              <a:rPr lang="en-US" sz="1600" dirty="0" smtClean="0">
                <a:hlinkClick r:id="rId6" action="ppaction://hlinkfile" tooltip="Introduced species"/>
              </a:rPr>
              <a:t>non-native</a:t>
            </a:r>
            <a:r>
              <a:rPr lang="en-US" sz="1600" dirty="0" smtClean="0"/>
              <a:t> </a:t>
            </a:r>
            <a:r>
              <a:rPr lang="en-US" sz="1600" dirty="0" smtClean="0">
                <a:hlinkClick r:id="rId7" action="ppaction://hlinkfile" tooltip="Wildlife"/>
              </a:rPr>
              <a:t>wild animals</a:t>
            </a:r>
            <a:r>
              <a:rPr lang="en-US" sz="1600" dirty="0" smtClean="0"/>
              <a:t>.</a:t>
            </a:r>
          </a:p>
          <a:p>
            <a:r>
              <a:rPr lang="en-US" sz="1600" dirty="0" smtClean="0"/>
              <a:t>Overgrazing reduces the usefulness, </a:t>
            </a:r>
            <a:r>
              <a:rPr lang="en-US" sz="1600" dirty="0" smtClean="0">
                <a:hlinkClick r:id="rId8" action="ppaction://hlinkfile" tooltip="Primary productivity"/>
              </a:rPr>
              <a:t>productivity</a:t>
            </a:r>
            <a:r>
              <a:rPr lang="en-US" sz="1600" dirty="0" smtClean="0"/>
              <a:t>, and </a:t>
            </a:r>
            <a:r>
              <a:rPr lang="en-US" sz="1600" dirty="0" smtClean="0">
                <a:hlinkClick r:id="rId9" action="ppaction://hlinkfile" tooltip="Biodiversity"/>
              </a:rPr>
              <a:t>biodiversity</a:t>
            </a:r>
            <a:r>
              <a:rPr lang="en-US" sz="1600" dirty="0" smtClean="0"/>
              <a:t> of the land and is one cause of </a:t>
            </a:r>
            <a:r>
              <a:rPr lang="en-US" sz="1600" dirty="0" smtClean="0">
                <a:hlinkClick r:id="rId10" action="ppaction://hlinkfile" tooltip="Desertification"/>
              </a:rPr>
              <a:t>desertification</a:t>
            </a:r>
            <a:r>
              <a:rPr lang="en-US" sz="1600" dirty="0" smtClean="0"/>
              <a:t> and </a:t>
            </a:r>
            <a:r>
              <a:rPr lang="en-US" sz="1600" dirty="0" smtClean="0">
                <a:hlinkClick r:id="rId11" action="ppaction://hlinkfile" tooltip="Erosion"/>
              </a:rPr>
              <a:t>erosion</a:t>
            </a:r>
            <a:r>
              <a:rPr lang="en-US" sz="1600" dirty="0" smtClean="0"/>
              <a:t>. Overgrazing is also seen as a cause of the spread of </a:t>
            </a:r>
            <a:r>
              <a:rPr lang="en-US" sz="1600" dirty="0" smtClean="0">
                <a:hlinkClick r:id="rId12" action="ppaction://hlinkfile" tooltip="Invasive species"/>
              </a:rPr>
              <a:t>invasive species</a:t>
            </a:r>
            <a:r>
              <a:rPr lang="en-US" sz="1600" dirty="0" smtClean="0"/>
              <a:t> of </a:t>
            </a:r>
            <a:r>
              <a:rPr lang="en-US" sz="1600" dirty="0" smtClean="0">
                <a:hlinkClick r:id="rId13" action="ppaction://hlinkfile" tooltip="Invasive plant"/>
              </a:rPr>
              <a:t>non-native plants</a:t>
            </a:r>
            <a:r>
              <a:rPr lang="en-US" sz="1600" dirty="0" smtClean="0"/>
              <a:t> and of </a:t>
            </a:r>
            <a:r>
              <a:rPr lang="en-US" sz="1600" dirty="0" smtClean="0">
                <a:hlinkClick r:id="rId14" action="ppaction://hlinkfile" tooltip="Weed"/>
              </a:rPr>
              <a:t>weeds</a:t>
            </a:r>
            <a:r>
              <a:rPr lang="en-US" sz="1600" dirty="0" smtClean="0"/>
              <a:t>.</a:t>
            </a:r>
          </a:p>
          <a:p>
            <a:endParaRPr lang="hr-HR" sz="1600"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LAND POLLUTION</a:t>
            </a:r>
            <a:endParaRPr lang="hr-HR" dirty="0"/>
          </a:p>
        </p:txBody>
      </p:sp>
      <p:sp>
        <p:nvSpPr>
          <p:cNvPr id="3" name="Content Placeholder 2"/>
          <p:cNvSpPr>
            <a:spLocks noGrp="1"/>
          </p:cNvSpPr>
          <p:nvPr>
            <p:ph idx="1"/>
          </p:nvPr>
        </p:nvSpPr>
        <p:spPr>
          <a:xfrm>
            <a:off x="457200" y="3643314"/>
            <a:ext cx="8229600" cy="2482849"/>
          </a:xfrm>
        </p:spPr>
        <p:txBody>
          <a:bodyPr/>
          <a:lstStyle/>
          <a:p>
            <a:r>
              <a:rPr lang="en-US" sz="1600" b="1" dirty="0" smtClean="0"/>
              <a:t>Land pollution</a:t>
            </a:r>
            <a:r>
              <a:rPr lang="en-US" sz="1600" dirty="0" smtClean="0"/>
              <a:t> is the degradation of Earth's land surfaces often caused by human activities and their misuse of land resources. It occurs when waste is not disposed properly. Health hazard disposal of urban and industrial wastes, exploitation of minerals, and improper use of soil by inadequate agricultural practices are a few factors. </a:t>
            </a:r>
            <a:r>
              <a:rPr lang="en-US" sz="1600" dirty="0" smtClean="0">
                <a:hlinkClick r:id="rId2" action="ppaction://hlinkfile" tooltip="Urbanization"/>
              </a:rPr>
              <a:t>Urbanization</a:t>
            </a:r>
            <a:r>
              <a:rPr lang="en-US" sz="1600" dirty="0" smtClean="0"/>
              <a:t> and </a:t>
            </a:r>
            <a:r>
              <a:rPr lang="en-US" sz="1600" dirty="0" smtClean="0">
                <a:hlinkClick r:id="rId3" action="ppaction://hlinkfile" tooltip="Industrialisation"/>
              </a:rPr>
              <a:t>industrialization</a:t>
            </a:r>
            <a:r>
              <a:rPr lang="en-US" sz="1600" dirty="0" smtClean="0"/>
              <a:t> are major causes of land pollution. The Industrial Revolution set a series of events into motion which destroyed natural habitats and polluted the environment, causing diseases in both humans and other species of animals</a:t>
            </a:r>
            <a:endParaRPr lang="hr-HR" sz="1600"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WHAT CAN </a:t>
            </a:r>
            <a:r>
              <a:rPr lang="hr-HR" u="sng" dirty="0" smtClean="0"/>
              <a:t>WE: YOU AND I </a:t>
            </a:r>
            <a:r>
              <a:rPr lang="hr-HR" dirty="0" smtClean="0"/>
              <a:t>DO?</a:t>
            </a:r>
            <a:endParaRPr lang="hr-HR" u="sng" dirty="0"/>
          </a:p>
        </p:txBody>
      </p:sp>
      <p:sp>
        <p:nvSpPr>
          <p:cNvPr id="3" name="Content Placeholder 2"/>
          <p:cNvSpPr>
            <a:spLocks noGrp="1"/>
          </p:cNvSpPr>
          <p:nvPr>
            <p:ph idx="1"/>
          </p:nvPr>
        </p:nvSpPr>
        <p:spPr/>
        <p:txBody>
          <a:bodyPr/>
          <a:lstStyle/>
          <a:p>
            <a:r>
              <a:rPr lang="hr-HR" dirty="0" smtClean="0"/>
              <a:t>SEEMS, NOTHING AT ALL!!!</a:t>
            </a:r>
          </a:p>
          <a:p>
            <a:r>
              <a:rPr lang="hr-HR" dirty="0" smtClean="0"/>
              <a:t>BUT WE CAN!!!</a:t>
            </a:r>
          </a:p>
          <a:p>
            <a:r>
              <a:rPr lang="hr-HR" dirty="0" smtClean="0"/>
              <a:t>LITTLE THINGS COUNT¨!</a:t>
            </a:r>
          </a:p>
          <a:p>
            <a:r>
              <a:rPr lang="hr-HR" dirty="0" smtClean="0"/>
              <a:t>A TINY LITTLE EFFORT OF EACH OF US CAN LEAD TO A BETTER WORLD OF TOMORROW</a:t>
            </a:r>
          </a:p>
          <a:p>
            <a:r>
              <a:rPr lang="hr-HR" dirty="0" smtClean="0"/>
              <a:t>FIRTLY</a:t>
            </a:r>
            <a:r>
              <a:rPr lang="hr-HR" smtClean="0"/>
              <a:t>, </a:t>
            </a:r>
            <a:r>
              <a:rPr lang="hr-HR" u="sng" smtClean="0"/>
              <a:t>WE </a:t>
            </a:r>
            <a:r>
              <a:rPr lang="hr-HR" smtClean="0"/>
              <a:t>SHOULD CHANGE OURSELVES – LITTLE BY LITTLE!</a:t>
            </a:r>
            <a:endParaRPr lang="hr-HR" u="sng"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2885FB0-D4F6-46A4-816C-693610827E4B}" type="datetime1">
              <a:rPr lang="en-US"/>
              <a:pPr/>
              <a:t>9/13/2010</a:t>
            </a:fld>
            <a:endParaRPr lang="en-US"/>
          </a:p>
        </p:txBody>
      </p:sp>
      <p:sp>
        <p:nvSpPr>
          <p:cNvPr id="5" name="Slide Number Placeholder 5"/>
          <p:cNvSpPr>
            <a:spLocks noGrp="1"/>
          </p:cNvSpPr>
          <p:nvPr>
            <p:ph type="sldNum" sz="quarter" idx="12"/>
          </p:nvPr>
        </p:nvSpPr>
        <p:spPr/>
        <p:txBody>
          <a:bodyPr/>
          <a:lstStyle/>
          <a:p>
            <a:fld id="{8EBC5495-66A6-49B5-A9FC-9F0D3F73AC4E}" type="slidenum">
              <a:rPr lang="en-US"/>
              <a:pPr/>
              <a:t>2</a:t>
            </a:fld>
            <a:endParaRPr lang="en-US"/>
          </a:p>
        </p:txBody>
      </p:sp>
      <p:sp>
        <p:nvSpPr>
          <p:cNvPr id="4098" name="Rectangle 2"/>
          <p:cNvSpPr>
            <a:spLocks noGrp="1" noChangeArrowheads="1"/>
          </p:cNvSpPr>
          <p:nvPr>
            <p:ph type="title"/>
          </p:nvPr>
        </p:nvSpPr>
        <p:spPr/>
        <p:txBody>
          <a:bodyPr/>
          <a:lstStyle/>
          <a:p>
            <a:endParaRPr lang="sr-Latn-CS"/>
          </a:p>
        </p:txBody>
      </p:sp>
      <p:sp>
        <p:nvSpPr>
          <p:cNvPr id="4099" name="Rectangle 3"/>
          <p:cNvSpPr>
            <a:spLocks noGrp="1" noChangeArrowheads="1"/>
          </p:cNvSpPr>
          <p:nvPr>
            <p:ph type="body" idx="1"/>
          </p:nvPr>
        </p:nvSpPr>
        <p:spPr>
          <a:xfrm>
            <a:off x="457200" y="2357430"/>
            <a:ext cx="8229600" cy="3768733"/>
          </a:xfrm>
        </p:spPr>
        <p:txBody>
          <a:bodyPr/>
          <a:lstStyle/>
          <a:p>
            <a:r>
              <a:rPr lang="hr-HR" sz="1400" b="1" dirty="0" err="1" smtClean="0">
                <a:hlinkClick r:id="rId2" action="ppaction://hlinkfile" tooltip="Anoxic waters"/>
              </a:rPr>
              <a:t>Anoxic</a:t>
            </a:r>
            <a:r>
              <a:rPr lang="hr-HR" sz="1400" b="1" dirty="0" smtClean="0">
                <a:hlinkClick r:id="rId2" action="ppaction://hlinkfile" tooltip="Anoxic waters"/>
              </a:rPr>
              <a:t> waters</a:t>
            </a:r>
            <a:r>
              <a:rPr lang="hr-HR" sz="1400" b="1" dirty="0" smtClean="0"/>
              <a:t> — </a:t>
            </a:r>
            <a:r>
              <a:rPr lang="hr-HR" sz="1400" b="1" dirty="0" err="1" smtClean="0">
                <a:hlinkClick r:id="rId3" action="ppaction://hlinkfile" tooltip="Anoxic event"/>
              </a:rPr>
              <a:t>Anoxic</a:t>
            </a:r>
            <a:r>
              <a:rPr lang="hr-HR" sz="1400" b="1" dirty="0" smtClean="0">
                <a:hlinkClick r:id="rId3" action="ppaction://hlinkfile" tooltip="Anoxic event"/>
              </a:rPr>
              <a:t> </a:t>
            </a:r>
            <a:r>
              <a:rPr lang="hr-HR" sz="1400" b="1" dirty="0" err="1" smtClean="0">
                <a:hlinkClick r:id="rId3" action="ppaction://hlinkfile" tooltip="Anoxic event"/>
              </a:rPr>
              <a:t>event</a:t>
            </a:r>
            <a:r>
              <a:rPr lang="hr-HR" sz="1400" b="1" dirty="0" smtClean="0"/>
              <a:t> • </a:t>
            </a:r>
            <a:r>
              <a:rPr lang="hr-HR" sz="1400" b="1" dirty="0" err="1" smtClean="0">
                <a:hlinkClick r:id="rId4" action="ppaction://hlinkfile" tooltip="Hypoxia (environmental)"/>
              </a:rPr>
              <a:t>Hypoxia</a:t>
            </a:r>
            <a:r>
              <a:rPr lang="hr-HR" sz="1400" b="1" dirty="0" smtClean="0"/>
              <a:t> • </a:t>
            </a:r>
            <a:r>
              <a:rPr lang="hr-HR" sz="1400" b="1" dirty="0" smtClean="0">
                <a:hlinkClick r:id="rId5" action="ppaction://hlinkfile" tooltip="Ocean deoxygenation"/>
              </a:rPr>
              <a:t>Ocean </a:t>
            </a:r>
            <a:r>
              <a:rPr lang="hr-HR" sz="1400" b="1" dirty="0" err="1" smtClean="0">
                <a:hlinkClick r:id="rId5" action="ppaction://hlinkfile" tooltip="Ocean deoxygenation"/>
              </a:rPr>
              <a:t>deoxygenation</a:t>
            </a:r>
            <a:r>
              <a:rPr lang="hr-HR" sz="1400" b="1" dirty="0" smtClean="0"/>
              <a:t> • </a:t>
            </a:r>
            <a:r>
              <a:rPr lang="hr-HR" sz="1400" b="1" dirty="0" smtClean="0">
                <a:hlinkClick r:id="rId6" action="ppaction://hlinkfile" tooltip="Dead zone (ecology)"/>
              </a:rPr>
              <a:t>Dead zone</a:t>
            </a:r>
            <a:endParaRPr lang="hr-HR" sz="1400" b="1" dirty="0" smtClean="0"/>
          </a:p>
          <a:p>
            <a:r>
              <a:rPr lang="hr-HR" sz="1400" b="1" dirty="0" err="1" smtClean="0">
                <a:hlinkClick r:id="rId7" action="ppaction://hlinkfile" tooltip="Climate change"/>
              </a:rPr>
              <a:t>Climate</a:t>
            </a:r>
            <a:r>
              <a:rPr lang="hr-HR" sz="1400" b="1" dirty="0" smtClean="0">
                <a:hlinkClick r:id="rId7" action="ppaction://hlinkfile" tooltip="Climate change"/>
              </a:rPr>
              <a:t> change</a:t>
            </a:r>
            <a:r>
              <a:rPr lang="hr-HR" sz="1400" b="1" dirty="0" smtClean="0"/>
              <a:t> — </a:t>
            </a:r>
            <a:r>
              <a:rPr lang="hr-HR" sz="1400" b="1" dirty="0" smtClean="0">
                <a:hlinkClick r:id="rId8" action="ppaction://hlinkfile" tooltip="Global warming"/>
              </a:rPr>
              <a:t>Global </a:t>
            </a:r>
            <a:r>
              <a:rPr lang="hr-HR" sz="1400" b="1" dirty="0" err="1" smtClean="0">
                <a:hlinkClick r:id="rId8" action="ppaction://hlinkfile" tooltip="Global warming"/>
              </a:rPr>
              <a:t>warming</a:t>
            </a:r>
            <a:r>
              <a:rPr lang="hr-HR" sz="1400" b="1" dirty="0" smtClean="0"/>
              <a:t> • </a:t>
            </a:r>
            <a:r>
              <a:rPr lang="hr-HR" sz="1400" b="1" dirty="0" err="1" smtClean="0">
                <a:hlinkClick r:id="rId9" action="ppaction://hlinkfile" tooltip="Global dimming"/>
              </a:rPr>
              <a:t>Global</a:t>
            </a:r>
            <a:r>
              <a:rPr lang="hr-HR" sz="1400" b="1" dirty="0" smtClean="0">
                <a:hlinkClick r:id="rId9" action="ppaction://hlinkfile" tooltip="Global dimming"/>
              </a:rPr>
              <a:t> </a:t>
            </a:r>
            <a:r>
              <a:rPr lang="hr-HR" sz="1400" b="1" dirty="0" err="1" smtClean="0">
                <a:hlinkClick r:id="rId9" action="ppaction://hlinkfile" tooltip="Global dimming"/>
              </a:rPr>
              <a:t>dimming</a:t>
            </a:r>
            <a:r>
              <a:rPr lang="hr-HR" sz="1400" b="1" dirty="0" smtClean="0"/>
              <a:t> • </a:t>
            </a:r>
            <a:r>
              <a:rPr lang="hr-HR" sz="1400" b="1" dirty="0" err="1" smtClean="0">
                <a:hlinkClick r:id="rId10" action="ppaction://hlinkfile" tooltip="Fossil fuels"/>
              </a:rPr>
              <a:t>Fossil</a:t>
            </a:r>
            <a:r>
              <a:rPr lang="hr-HR" sz="1400" b="1" dirty="0" smtClean="0">
                <a:hlinkClick r:id="rId10" action="ppaction://hlinkfile" tooltip="Fossil fuels"/>
              </a:rPr>
              <a:t> </a:t>
            </a:r>
            <a:r>
              <a:rPr lang="hr-HR" sz="1400" b="1" dirty="0" err="1" smtClean="0">
                <a:hlinkClick r:id="rId10" action="ppaction://hlinkfile" tooltip="Fossil fuels"/>
              </a:rPr>
              <a:t>fuels</a:t>
            </a:r>
            <a:r>
              <a:rPr lang="hr-HR" sz="1400" b="1" dirty="0" smtClean="0"/>
              <a:t> • </a:t>
            </a:r>
            <a:r>
              <a:rPr lang="hr-HR" sz="1400" b="1" dirty="0" err="1" smtClean="0">
                <a:hlinkClick r:id="rId11" action="ppaction://hlinkfile" tooltip="Sea level rise"/>
              </a:rPr>
              <a:t>Sea</a:t>
            </a:r>
            <a:r>
              <a:rPr lang="hr-HR" sz="1400" b="1" dirty="0" smtClean="0">
                <a:hlinkClick r:id="rId11" action="ppaction://hlinkfile" tooltip="Sea level rise"/>
              </a:rPr>
              <a:t> </a:t>
            </a:r>
            <a:r>
              <a:rPr lang="hr-HR" sz="1400" b="1" dirty="0" err="1" smtClean="0">
                <a:hlinkClick r:id="rId11" action="ppaction://hlinkfile" tooltip="Sea level rise"/>
              </a:rPr>
              <a:t>level</a:t>
            </a:r>
            <a:r>
              <a:rPr lang="hr-HR" sz="1400" b="1" dirty="0" smtClean="0">
                <a:hlinkClick r:id="rId11" action="ppaction://hlinkfile" tooltip="Sea level rise"/>
              </a:rPr>
              <a:t> rise</a:t>
            </a:r>
            <a:r>
              <a:rPr lang="hr-HR" sz="1400" b="1" dirty="0" smtClean="0"/>
              <a:t> • </a:t>
            </a:r>
            <a:r>
              <a:rPr lang="hr-HR" sz="1400" b="1" dirty="0" err="1" smtClean="0">
                <a:hlinkClick r:id="rId12" action="ppaction://hlinkfile" tooltip="Greenhouse gas"/>
              </a:rPr>
              <a:t>Greenhouse</a:t>
            </a:r>
            <a:r>
              <a:rPr lang="hr-HR" sz="1400" b="1" dirty="0" smtClean="0">
                <a:hlinkClick r:id="rId12" action="ppaction://hlinkfile" tooltip="Greenhouse gas"/>
              </a:rPr>
              <a:t> gas</a:t>
            </a:r>
            <a:r>
              <a:rPr lang="hr-HR" sz="1400" b="1" dirty="0" smtClean="0"/>
              <a:t> • </a:t>
            </a:r>
            <a:r>
              <a:rPr lang="hr-HR" sz="1400" b="1" dirty="0" smtClean="0">
                <a:hlinkClick r:id="rId13" action="ppaction://hlinkfile" tooltip="Ocean acidification"/>
              </a:rPr>
              <a:t>Ocean </a:t>
            </a:r>
            <a:r>
              <a:rPr lang="hr-HR" sz="1400" b="1" dirty="0" err="1" smtClean="0">
                <a:hlinkClick r:id="rId13" action="ppaction://hlinkfile" tooltip="Ocean acidification"/>
              </a:rPr>
              <a:t>acidification</a:t>
            </a:r>
            <a:r>
              <a:rPr lang="hr-HR" sz="1400" b="1" dirty="0" smtClean="0"/>
              <a:t> • </a:t>
            </a:r>
            <a:r>
              <a:rPr lang="hr-HR" sz="1400" b="1" dirty="0" err="1" smtClean="0">
                <a:hlinkClick r:id="rId14" action="ppaction://hlinkfile" tooltip="Shutdown of thermohaline circulation"/>
              </a:rPr>
              <a:t>Shutdown</a:t>
            </a:r>
            <a:r>
              <a:rPr lang="hr-HR" sz="1400" b="1" dirty="0" smtClean="0">
                <a:hlinkClick r:id="rId14" action="ppaction://hlinkfile" tooltip="Shutdown of thermohaline circulation"/>
              </a:rPr>
              <a:t> </a:t>
            </a:r>
            <a:r>
              <a:rPr lang="hr-HR" sz="1400" b="1" dirty="0" err="1" smtClean="0">
                <a:hlinkClick r:id="rId14" action="ppaction://hlinkfile" tooltip="Shutdown of thermohaline circulation"/>
              </a:rPr>
              <a:t>of</a:t>
            </a:r>
            <a:r>
              <a:rPr lang="hr-HR" sz="1400" b="1" dirty="0" smtClean="0">
                <a:hlinkClick r:id="rId14" action="ppaction://hlinkfile" tooltip="Shutdown of thermohaline circulation"/>
              </a:rPr>
              <a:t> </a:t>
            </a:r>
            <a:r>
              <a:rPr lang="hr-HR" sz="1400" b="1" dirty="0" err="1" smtClean="0">
                <a:hlinkClick r:id="rId14" action="ppaction://hlinkfile" tooltip="Shutdown of thermohaline circulation"/>
              </a:rPr>
              <a:t>thermohaline</a:t>
            </a:r>
            <a:r>
              <a:rPr lang="hr-HR" sz="1400" b="1" dirty="0" smtClean="0">
                <a:hlinkClick r:id="rId14" action="ppaction://hlinkfile" tooltip="Shutdown of thermohaline circulation"/>
              </a:rPr>
              <a:t> </a:t>
            </a:r>
            <a:r>
              <a:rPr lang="hr-HR" sz="1400" b="1" dirty="0" err="1" smtClean="0">
                <a:hlinkClick r:id="rId14" action="ppaction://hlinkfile" tooltip="Shutdown of thermohaline circulation"/>
              </a:rPr>
              <a:t>circulation</a:t>
            </a:r>
            <a:endParaRPr lang="hr-HR" sz="1400" b="1" dirty="0" smtClean="0"/>
          </a:p>
          <a:p>
            <a:r>
              <a:rPr lang="hr-HR" sz="1400" b="1" dirty="0" err="1" smtClean="0">
                <a:hlinkClick r:id="rId15" action="ppaction://hlinkfile" tooltip="Conservation (ethic)"/>
              </a:rPr>
              <a:t>Conservation</a:t>
            </a:r>
            <a:r>
              <a:rPr lang="hr-HR" sz="1400" b="1" dirty="0" smtClean="0"/>
              <a:t> — </a:t>
            </a:r>
            <a:r>
              <a:rPr lang="hr-HR" sz="1400" b="1" dirty="0" err="1" smtClean="0">
                <a:hlinkClick r:id="rId16" action="ppaction://hlinkfile" tooltip="Species extinction"/>
              </a:rPr>
              <a:t>Species</a:t>
            </a:r>
            <a:r>
              <a:rPr lang="hr-HR" sz="1400" b="1" dirty="0" smtClean="0">
                <a:hlinkClick r:id="rId16" action="ppaction://hlinkfile" tooltip="Species extinction"/>
              </a:rPr>
              <a:t> </a:t>
            </a:r>
            <a:r>
              <a:rPr lang="hr-HR" sz="1400" b="1" dirty="0" err="1" smtClean="0">
                <a:hlinkClick r:id="rId16" action="ppaction://hlinkfile" tooltip="Species extinction"/>
              </a:rPr>
              <a:t>extinction</a:t>
            </a:r>
            <a:r>
              <a:rPr lang="hr-HR" sz="1400" b="1" dirty="0" smtClean="0"/>
              <a:t> • </a:t>
            </a:r>
            <a:r>
              <a:rPr lang="hr-HR" sz="1400" b="1" dirty="0" err="1" smtClean="0">
                <a:hlinkClick r:id="rId17" action="ppaction://hlinkfile" tooltip="Pollinator decline"/>
              </a:rPr>
              <a:t>Pollinator</a:t>
            </a:r>
            <a:r>
              <a:rPr lang="hr-HR" sz="1400" b="1" dirty="0" smtClean="0">
                <a:hlinkClick r:id="rId17" action="ppaction://hlinkfile" tooltip="Pollinator decline"/>
              </a:rPr>
              <a:t> </a:t>
            </a:r>
            <a:r>
              <a:rPr lang="hr-HR" sz="1400" b="1" dirty="0" err="1" smtClean="0">
                <a:hlinkClick r:id="rId17" action="ppaction://hlinkfile" tooltip="Pollinator decline"/>
              </a:rPr>
              <a:t>decline</a:t>
            </a:r>
            <a:r>
              <a:rPr lang="hr-HR" sz="1400" b="1" dirty="0" smtClean="0"/>
              <a:t> • </a:t>
            </a:r>
            <a:r>
              <a:rPr lang="hr-HR" sz="1400" b="1" dirty="0" err="1" smtClean="0">
                <a:hlinkClick r:id="rId18" action="ppaction://hlinkfile" tooltip="Coral bleaching"/>
              </a:rPr>
              <a:t>Coral</a:t>
            </a:r>
            <a:r>
              <a:rPr lang="hr-HR" sz="1400" b="1" dirty="0" smtClean="0">
                <a:hlinkClick r:id="rId18" action="ppaction://hlinkfile" tooltip="Coral bleaching"/>
              </a:rPr>
              <a:t> </a:t>
            </a:r>
            <a:r>
              <a:rPr lang="hr-HR" sz="1400" b="1" dirty="0" err="1" smtClean="0">
                <a:hlinkClick r:id="rId18" action="ppaction://hlinkfile" tooltip="Coral bleaching"/>
              </a:rPr>
              <a:t>bleaching</a:t>
            </a:r>
            <a:r>
              <a:rPr lang="hr-HR" sz="1400" b="1" dirty="0" smtClean="0"/>
              <a:t> • </a:t>
            </a:r>
            <a:r>
              <a:rPr lang="hr-HR" sz="1400" b="1" dirty="0" err="1" smtClean="0">
                <a:hlinkClick r:id="rId19" action="ppaction://hlinkfile" tooltip="Holocene extinction"/>
              </a:rPr>
              <a:t>Holocene</a:t>
            </a:r>
            <a:r>
              <a:rPr lang="hr-HR" sz="1400" b="1" dirty="0" smtClean="0">
                <a:hlinkClick r:id="rId19" action="ppaction://hlinkfile" tooltip="Holocene extinction"/>
              </a:rPr>
              <a:t> </a:t>
            </a:r>
            <a:r>
              <a:rPr lang="hr-HR" sz="1400" b="1" dirty="0" err="1" smtClean="0">
                <a:hlinkClick r:id="rId19" action="ppaction://hlinkfile" tooltip="Holocene extinction"/>
              </a:rPr>
              <a:t>extinction</a:t>
            </a:r>
            <a:r>
              <a:rPr lang="hr-HR" sz="1400" b="1" dirty="0" smtClean="0"/>
              <a:t> • </a:t>
            </a:r>
            <a:r>
              <a:rPr lang="hr-HR" sz="1400" b="1" dirty="0" err="1" smtClean="0">
                <a:hlinkClick r:id="rId20" action="ppaction://hlinkfile" tooltip="Invasive species"/>
              </a:rPr>
              <a:t>Invasive</a:t>
            </a:r>
            <a:r>
              <a:rPr lang="hr-HR" sz="1400" b="1" dirty="0" smtClean="0">
                <a:hlinkClick r:id="rId20" action="ppaction://hlinkfile" tooltip="Invasive species"/>
              </a:rPr>
              <a:t> </a:t>
            </a:r>
            <a:r>
              <a:rPr lang="hr-HR" sz="1400" b="1" dirty="0" err="1" smtClean="0">
                <a:hlinkClick r:id="rId20" action="ppaction://hlinkfile" tooltip="Invasive species"/>
              </a:rPr>
              <a:t>species</a:t>
            </a:r>
            <a:r>
              <a:rPr lang="hr-HR" sz="1400" b="1" dirty="0" smtClean="0"/>
              <a:t> • </a:t>
            </a:r>
            <a:r>
              <a:rPr lang="hr-HR" sz="1400" b="1" dirty="0" err="1" smtClean="0">
                <a:hlinkClick r:id="rId21" action="ppaction://hlinkfile" tooltip="Poaching"/>
              </a:rPr>
              <a:t>Poaching</a:t>
            </a:r>
            <a:r>
              <a:rPr lang="hr-HR" sz="1400" b="1" dirty="0" smtClean="0"/>
              <a:t> • </a:t>
            </a:r>
            <a:r>
              <a:rPr lang="hr-HR" sz="1400" b="1" dirty="0" err="1" smtClean="0">
                <a:hlinkClick r:id="rId22" action="ppaction://hlinkfile" tooltip="Endangered species"/>
              </a:rPr>
              <a:t>Endangered</a:t>
            </a:r>
            <a:r>
              <a:rPr lang="hr-HR" sz="1400" b="1" dirty="0" smtClean="0">
                <a:hlinkClick r:id="rId22" action="ppaction://hlinkfile" tooltip="Endangered species"/>
              </a:rPr>
              <a:t> </a:t>
            </a:r>
            <a:r>
              <a:rPr lang="hr-HR" sz="1400" b="1" dirty="0" err="1" smtClean="0">
                <a:hlinkClick r:id="rId22" action="ppaction://hlinkfile" tooltip="Endangered species"/>
              </a:rPr>
              <a:t>species</a:t>
            </a:r>
            <a:endParaRPr lang="hr-HR" sz="1400" b="1" dirty="0" smtClean="0"/>
          </a:p>
          <a:p>
            <a:r>
              <a:rPr lang="hr-HR" sz="1400" b="1" dirty="0" smtClean="0">
                <a:hlinkClick r:id="rId23" action="ppaction://hlinkfile" tooltip="Environmental issues with energy"/>
              </a:rPr>
              <a:t>Energy</a:t>
            </a:r>
            <a:r>
              <a:rPr lang="hr-HR" sz="1400" b="1" dirty="0" smtClean="0"/>
              <a:t> — </a:t>
            </a:r>
            <a:r>
              <a:rPr lang="hr-HR" sz="1400" b="1" dirty="0" err="1" smtClean="0">
                <a:hlinkClick r:id="rId24" action="ppaction://hlinkfile" tooltip="Energy conservation"/>
              </a:rPr>
              <a:t>Energy</a:t>
            </a:r>
            <a:r>
              <a:rPr lang="hr-HR" sz="1400" b="1" dirty="0" smtClean="0">
                <a:hlinkClick r:id="rId24" action="ppaction://hlinkfile" tooltip="Energy conservation"/>
              </a:rPr>
              <a:t> </a:t>
            </a:r>
            <a:r>
              <a:rPr lang="hr-HR" sz="1400" b="1" dirty="0" err="1" smtClean="0">
                <a:hlinkClick r:id="rId24" action="ppaction://hlinkfile" tooltip="Energy conservation"/>
              </a:rPr>
              <a:t>conservation</a:t>
            </a:r>
            <a:r>
              <a:rPr lang="hr-HR" sz="1400" b="1" dirty="0" smtClean="0"/>
              <a:t> • </a:t>
            </a:r>
            <a:r>
              <a:rPr lang="hr-HR" sz="1400" b="1" dirty="0" err="1" smtClean="0">
                <a:hlinkClick r:id="rId25" action="ppaction://hlinkfile" tooltip="Renewable energy"/>
              </a:rPr>
              <a:t>Renewable</a:t>
            </a:r>
            <a:r>
              <a:rPr lang="hr-HR" sz="1400" b="1" dirty="0" smtClean="0">
                <a:hlinkClick r:id="rId25" action="ppaction://hlinkfile" tooltip="Renewable energy"/>
              </a:rPr>
              <a:t> </a:t>
            </a:r>
            <a:r>
              <a:rPr lang="hr-HR" sz="1400" b="1" dirty="0" err="1" smtClean="0">
                <a:hlinkClick r:id="rId25" action="ppaction://hlinkfile" tooltip="Renewable energy"/>
              </a:rPr>
              <a:t>energy</a:t>
            </a:r>
            <a:r>
              <a:rPr lang="hr-HR" sz="1400" b="1" dirty="0" smtClean="0"/>
              <a:t> • </a:t>
            </a:r>
            <a:r>
              <a:rPr lang="hr-HR" sz="1400" b="1" dirty="0" err="1" smtClean="0">
                <a:hlinkClick r:id="rId26" action="ppaction://hlinkfile" tooltip="Efficient energy use"/>
              </a:rPr>
              <a:t>Efficient</a:t>
            </a:r>
            <a:r>
              <a:rPr lang="hr-HR" sz="1400" b="1" dirty="0" smtClean="0">
                <a:hlinkClick r:id="rId26" action="ppaction://hlinkfile" tooltip="Efficient energy use"/>
              </a:rPr>
              <a:t> </a:t>
            </a:r>
            <a:r>
              <a:rPr lang="hr-HR" sz="1400" b="1" dirty="0" err="1" smtClean="0">
                <a:hlinkClick r:id="rId26" action="ppaction://hlinkfile" tooltip="Efficient energy use"/>
              </a:rPr>
              <a:t>energy</a:t>
            </a:r>
            <a:r>
              <a:rPr lang="hr-HR" sz="1400" b="1" dirty="0" smtClean="0">
                <a:hlinkClick r:id="rId26" action="ppaction://hlinkfile" tooltip="Efficient energy use"/>
              </a:rPr>
              <a:t> use</a:t>
            </a:r>
            <a:r>
              <a:rPr lang="hr-HR" sz="1400" b="1" dirty="0" smtClean="0"/>
              <a:t> • </a:t>
            </a:r>
            <a:r>
              <a:rPr lang="hr-HR" sz="1400" b="1" dirty="0" err="1" smtClean="0">
                <a:hlinkClick r:id="rId27" action="ppaction://hlinkfile" tooltip="Renewable energy commercialization"/>
              </a:rPr>
              <a:t>Renewable</a:t>
            </a:r>
            <a:r>
              <a:rPr lang="hr-HR" sz="1400" b="1" dirty="0" smtClean="0">
                <a:hlinkClick r:id="rId27" action="ppaction://hlinkfile" tooltip="Renewable energy commercialization"/>
              </a:rPr>
              <a:t> energy </a:t>
            </a:r>
            <a:r>
              <a:rPr lang="hr-HR" sz="1400" b="1" dirty="0" err="1" smtClean="0">
                <a:hlinkClick r:id="rId27" action="ppaction://hlinkfile" tooltip="Renewable energy commercialization"/>
              </a:rPr>
              <a:t>commercialization</a:t>
            </a:r>
            <a:endParaRPr lang="hr-HR" sz="1400" b="1" dirty="0" smtClean="0"/>
          </a:p>
          <a:p>
            <a:r>
              <a:rPr lang="hr-HR" sz="1400" b="1" dirty="0" err="1" smtClean="0">
                <a:hlinkClick r:id="rId28" action="ppaction://hlinkfile" tooltip="Environmental degradation"/>
              </a:rPr>
              <a:t>Environmental</a:t>
            </a:r>
            <a:r>
              <a:rPr lang="hr-HR" sz="1400" b="1" dirty="0" smtClean="0">
                <a:hlinkClick r:id="rId28" action="ppaction://hlinkfile" tooltip="Environmental degradation"/>
              </a:rPr>
              <a:t> </a:t>
            </a:r>
            <a:r>
              <a:rPr lang="hr-HR" sz="1400" b="1" dirty="0" err="1" smtClean="0">
                <a:hlinkClick r:id="rId28" action="ppaction://hlinkfile" tooltip="Environmental degradation"/>
              </a:rPr>
              <a:t>degradation</a:t>
            </a:r>
            <a:r>
              <a:rPr lang="hr-HR" sz="1400" b="1" dirty="0" smtClean="0"/>
              <a:t> — </a:t>
            </a:r>
            <a:r>
              <a:rPr lang="hr-HR" sz="1400" b="1" dirty="0" err="1" smtClean="0">
                <a:hlinkClick r:id="rId29" action="ppaction://hlinkfile" tooltip="Eutrophication"/>
              </a:rPr>
              <a:t>Eutrophication</a:t>
            </a:r>
            <a:r>
              <a:rPr lang="hr-HR" sz="1400" b="1" dirty="0" smtClean="0"/>
              <a:t> • </a:t>
            </a:r>
            <a:r>
              <a:rPr lang="hr-HR" sz="1400" b="1" dirty="0" err="1" smtClean="0">
                <a:hlinkClick r:id="rId30" action="ppaction://hlinkfile" tooltip="Habitat destruction"/>
              </a:rPr>
              <a:t>Habitat</a:t>
            </a:r>
            <a:r>
              <a:rPr lang="hr-HR" sz="1400" b="1" dirty="0" smtClean="0">
                <a:hlinkClick r:id="rId30" action="ppaction://hlinkfile" tooltip="Habitat destruction"/>
              </a:rPr>
              <a:t> </a:t>
            </a:r>
            <a:r>
              <a:rPr lang="hr-HR" sz="1400" b="1" dirty="0" err="1" smtClean="0">
                <a:hlinkClick r:id="rId30" action="ppaction://hlinkfile" tooltip="Habitat destruction"/>
              </a:rPr>
              <a:t>destruction</a:t>
            </a:r>
            <a:r>
              <a:rPr lang="hr-HR" sz="1400" b="1" dirty="0" smtClean="0"/>
              <a:t> • </a:t>
            </a:r>
            <a:r>
              <a:rPr lang="hr-HR" sz="1400" b="1" dirty="0" err="1" smtClean="0">
                <a:hlinkClick r:id="rId20" action="ppaction://hlinkfile" tooltip="Invasive species"/>
              </a:rPr>
              <a:t>Invasive</a:t>
            </a:r>
            <a:r>
              <a:rPr lang="hr-HR" sz="1400" b="1" dirty="0" smtClean="0">
                <a:hlinkClick r:id="rId20" action="ppaction://hlinkfile" tooltip="Invasive species"/>
              </a:rPr>
              <a:t> </a:t>
            </a:r>
            <a:r>
              <a:rPr lang="hr-HR" sz="1400" b="1" dirty="0" err="1" smtClean="0">
                <a:hlinkClick r:id="rId20" action="ppaction://hlinkfile" tooltip="Invasive species"/>
              </a:rPr>
              <a:t>species</a:t>
            </a:r>
            <a:endParaRPr lang="hr-HR" sz="1400" b="1" dirty="0" smtClean="0"/>
          </a:p>
          <a:p>
            <a:r>
              <a:rPr lang="hr-HR" sz="1400" b="1" dirty="0" err="1" smtClean="0">
                <a:hlinkClick r:id="rId31" action="ppaction://hlinkfile" tooltip="Environmental health"/>
              </a:rPr>
              <a:t>Environmental</a:t>
            </a:r>
            <a:r>
              <a:rPr lang="hr-HR" sz="1400" b="1" dirty="0" smtClean="0">
                <a:hlinkClick r:id="rId31" action="ppaction://hlinkfile" tooltip="Environmental health"/>
              </a:rPr>
              <a:t> health</a:t>
            </a:r>
            <a:r>
              <a:rPr lang="hr-HR" sz="1400" b="1" dirty="0" smtClean="0"/>
              <a:t> — </a:t>
            </a:r>
            <a:r>
              <a:rPr lang="hr-HR" sz="1400" b="1" dirty="0" smtClean="0">
                <a:hlinkClick r:id="rId32" action="ppaction://hlinkfile" tooltip="Air quality"/>
              </a:rPr>
              <a:t>Air </a:t>
            </a:r>
            <a:r>
              <a:rPr lang="hr-HR" sz="1400" b="1" dirty="0" err="1" smtClean="0">
                <a:hlinkClick r:id="rId32" action="ppaction://hlinkfile" tooltip="Air quality"/>
              </a:rPr>
              <a:t>quality</a:t>
            </a:r>
            <a:r>
              <a:rPr lang="hr-HR" sz="1400" b="1" dirty="0" smtClean="0"/>
              <a:t> • </a:t>
            </a:r>
            <a:r>
              <a:rPr lang="hr-HR" sz="1400" b="1" dirty="0" err="1" smtClean="0">
                <a:hlinkClick r:id="rId33" action="ppaction://hlinkfile" tooltip="Asthma"/>
              </a:rPr>
              <a:t>Asthma</a:t>
            </a:r>
            <a:r>
              <a:rPr lang="hr-HR" sz="1400" b="1" dirty="0" smtClean="0"/>
              <a:t> • </a:t>
            </a:r>
            <a:r>
              <a:rPr lang="hr-HR" sz="1400" b="1" dirty="0" err="1" smtClean="0">
                <a:hlinkClick r:id="rId34" action="ppaction://hlinkfile" tooltip="Electromagnetic fields"/>
              </a:rPr>
              <a:t>Electromagnetic</a:t>
            </a:r>
            <a:r>
              <a:rPr lang="hr-HR" sz="1400" b="1" dirty="0" smtClean="0">
                <a:hlinkClick r:id="rId34" action="ppaction://hlinkfile" tooltip="Electromagnetic fields"/>
              </a:rPr>
              <a:t> </a:t>
            </a:r>
            <a:r>
              <a:rPr lang="hr-HR" sz="1400" b="1" dirty="0" err="1" smtClean="0">
                <a:hlinkClick r:id="rId34" action="ppaction://hlinkfile" tooltip="Electromagnetic fields"/>
              </a:rPr>
              <a:t>fields</a:t>
            </a:r>
            <a:r>
              <a:rPr lang="hr-HR" sz="1400" b="1" dirty="0" smtClean="0"/>
              <a:t> • </a:t>
            </a:r>
            <a:r>
              <a:rPr lang="hr-HR" sz="1400" b="1" dirty="0" err="1" smtClean="0">
                <a:hlinkClick r:id="rId35" action="ppaction://hlinkfile" tooltip="Electromagnetic radiation and health"/>
              </a:rPr>
              <a:t>Electromagnetic</a:t>
            </a:r>
            <a:r>
              <a:rPr lang="hr-HR" sz="1400" b="1" dirty="0" smtClean="0">
                <a:hlinkClick r:id="rId35" action="ppaction://hlinkfile" tooltip="Electromagnetic radiation and health"/>
              </a:rPr>
              <a:t> </a:t>
            </a:r>
            <a:r>
              <a:rPr lang="hr-HR" sz="1400" b="1" dirty="0" err="1" smtClean="0">
                <a:hlinkClick r:id="rId35" action="ppaction://hlinkfile" tooltip="Electromagnetic radiation and health"/>
              </a:rPr>
              <a:t>radiation</a:t>
            </a:r>
            <a:r>
              <a:rPr lang="hr-HR" sz="1400" b="1" dirty="0" smtClean="0">
                <a:hlinkClick r:id="rId35" action="ppaction://hlinkfile" tooltip="Electromagnetic radiation and health"/>
              </a:rPr>
              <a:t> </a:t>
            </a:r>
            <a:r>
              <a:rPr lang="hr-HR" sz="1400" b="1" dirty="0" err="1" smtClean="0">
                <a:hlinkClick r:id="rId35" action="ppaction://hlinkfile" tooltip="Electromagnetic radiation and health"/>
              </a:rPr>
              <a:t>and</a:t>
            </a:r>
            <a:r>
              <a:rPr lang="hr-HR" sz="1400" b="1" dirty="0" smtClean="0">
                <a:hlinkClick r:id="rId35" action="ppaction://hlinkfile" tooltip="Electromagnetic radiation and health"/>
              </a:rPr>
              <a:t> health</a:t>
            </a:r>
            <a:r>
              <a:rPr lang="hr-HR" sz="1400" b="1" dirty="0" smtClean="0"/>
              <a:t> • </a:t>
            </a:r>
            <a:r>
              <a:rPr lang="hr-HR" sz="1400" b="1" dirty="0" err="1" smtClean="0">
                <a:hlinkClick r:id="rId36" action="ppaction://hlinkfile" tooltip="Indoor air quality"/>
              </a:rPr>
              <a:t>Indoor</a:t>
            </a:r>
            <a:r>
              <a:rPr lang="hr-HR" sz="1400" b="1" dirty="0" smtClean="0">
                <a:hlinkClick r:id="rId36" action="ppaction://hlinkfile" tooltip="Indoor air quality"/>
              </a:rPr>
              <a:t> air </a:t>
            </a:r>
            <a:r>
              <a:rPr lang="hr-HR" sz="1400" b="1" dirty="0" err="1" smtClean="0">
                <a:hlinkClick r:id="rId36" action="ppaction://hlinkfile" tooltip="Indoor air quality"/>
              </a:rPr>
              <a:t>quality</a:t>
            </a:r>
            <a:r>
              <a:rPr lang="hr-HR" sz="1400" b="1" dirty="0" smtClean="0"/>
              <a:t> • </a:t>
            </a:r>
            <a:r>
              <a:rPr lang="hr-HR" sz="1400" b="1" dirty="0" err="1" smtClean="0">
                <a:hlinkClick r:id="rId37" action="ppaction://hlinkfile" tooltip="Lead poisoning"/>
              </a:rPr>
              <a:t>Lead</a:t>
            </a:r>
            <a:r>
              <a:rPr lang="hr-HR" sz="1400" b="1" dirty="0" smtClean="0">
                <a:hlinkClick r:id="rId37" action="ppaction://hlinkfile" tooltip="Lead poisoning"/>
              </a:rPr>
              <a:t> </a:t>
            </a:r>
            <a:r>
              <a:rPr lang="hr-HR" sz="1400" b="1" dirty="0" err="1" smtClean="0">
                <a:hlinkClick r:id="rId37" action="ppaction://hlinkfile" tooltip="Lead poisoning"/>
              </a:rPr>
              <a:t>poisoning</a:t>
            </a:r>
            <a:r>
              <a:rPr lang="hr-HR" sz="1400" b="1" dirty="0" smtClean="0"/>
              <a:t> • </a:t>
            </a:r>
            <a:r>
              <a:rPr lang="hr-HR" sz="1400" b="1" dirty="0" err="1" smtClean="0">
                <a:hlinkClick r:id="rId38" action="ppaction://hlinkfile" tooltip="Sick Building Syndrome"/>
              </a:rPr>
              <a:t>Sick</a:t>
            </a:r>
            <a:r>
              <a:rPr lang="hr-HR" sz="1400" b="1" dirty="0" smtClean="0">
                <a:hlinkClick r:id="rId38" action="ppaction://hlinkfile" tooltip="Sick Building Syndrome"/>
              </a:rPr>
              <a:t> Building </a:t>
            </a:r>
            <a:r>
              <a:rPr lang="hr-HR" sz="1400" b="1" dirty="0" err="1" smtClean="0">
                <a:hlinkClick r:id="rId38" action="ppaction://hlinkfile" tooltip="Sick Building Syndrome"/>
              </a:rPr>
              <a:t>Syndrome</a:t>
            </a:r>
            <a:endParaRPr lang="hr-HR" sz="1400" b="1" dirty="0" smtClean="0"/>
          </a:p>
          <a:p>
            <a:r>
              <a:rPr lang="hr-HR" sz="1400" b="1" dirty="0" err="1" smtClean="0">
                <a:hlinkClick r:id="rId39" action="ppaction://hlinkfile" tooltip="Genetic engineering"/>
              </a:rPr>
              <a:t>Genetic</a:t>
            </a:r>
            <a:r>
              <a:rPr lang="hr-HR" sz="1400" b="1" dirty="0" smtClean="0">
                <a:hlinkClick r:id="rId39" action="ppaction://hlinkfile" tooltip="Genetic engineering"/>
              </a:rPr>
              <a:t> </a:t>
            </a:r>
            <a:r>
              <a:rPr lang="hr-HR" sz="1400" b="1" dirty="0" err="1" smtClean="0">
                <a:hlinkClick r:id="rId39" action="ppaction://hlinkfile" tooltip="Genetic engineering"/>
              </a:rPr>
              <a:t>engineering</a:t>
            </a:r>
            <a:r>
              <a:rPr lang="hr-HR" sz="1400" b="1" dirty="0" smtClean="0"/>
              <a:t> — </a:t>
            </a:r>
            <a:r>
              <a:rPr lang="hr-HR" sz="1400" b="1" dirty="0" err="1" smtClean="0">
                <a:hlinkClick r:id="rId40" action="ppaction://hlinkfile" tooltip="Genetic pollution"/>
              </a:rPr>
              <a:t>Genetic</a:t>
            </a:r>
            <a:r>
              <a:rPr lang="hr-HR" sz="1400" b="1" dirty="0" smtClean="0">
                <a:hlinkClick r:id="rId40" action="ppaction://hlinkfile" tooltip="Genetic pollution"/>
              </a:rPr>
              <a:t> </a:t>
            </a:r>
            <a:r>
              <a:rPr lang="hr-HR" sz="1400" b="1" dirty="0" err="1" smtClean="0">
                <a:hlinkClick r:id="rId40" action="ppaction://hlinkfile" tooltip="Genetic pollution"/>
              </a:rPr>
              <a:t>pollution</a:t>
            </a:r>
            <a:r>
              <a:rPr lang="hr-HR" sz="1400" b="1" dirty="0" smtClean="0"/>
              <a:t> • </a:t>
            </a:r>
            <a:r>
              <a:rPr lang="hr-HR" sz="1400" b="1" dirty="0" err="1" smtClean="0">
                <a:hlinkClick r:id="rId41" action="ppaction://hlinkfile" tooltip="Genetically modified food controversies"/>
              </a:rPr>
              <a:t>Genetically</a:t>
            </a:r>
            <a:r>
              <a:rPr lang="hr-HR" sz="1400" b="1" dirty="0" smtClean="0">
                <a:hlinkClick r:id="rId41" action="ppaction://hlinkfile" tooltip="Genetically modified food controversies"/>
              </a:rPr>
              <a:t> </a:t>
            </a:r>
            <a:r>
              <a:rPr lang="hr-HR" sz="1400" b="1" dirty="0" err="1" smtClean="0">
                <a:hlinkClick r:id="rId41" action="ppaction://hlinkfile" tooltip="Genetically modified food controversies"/>
              </a:rPr>
              <a:t>modified</a:t>
            </a:r>
            <a:r>
              <a:rPr lang="hr-HR" sz="1400" b="1" dirty="0" smtClean="0">
                <a:hlinkClick r:id="rId41" action="ppaction://hlinkfile" tooltip="Genetically modified food controversies"/>
              </a:rPr>
              <a:t> </a:t>
            </a:r>
            <a:r>
              <a:rPr lang="hr-HR" sz="1400" b="1" dirty="0" err="1" smtClean="0">
                <a:hlinkClick r:id="rId41" action="ppaction://hlinkfile" tooltip="Genetically modified food controversies"/>
              </a:rPr>
              <a:t>food</a:t>
            </a:r>
            <a:r>
              <a:rPr lang="hr-HR" sz="1400" b="1" dirty="0" smtClean="0">
                <a:hlinkClick r:id="rId41" action="ppaction://hlinkfile" tooltip="Genetically modified food controversies"/>
              </a:rPr>
              <a:t> </a:t>
            </a:r>
            <a:r>
              <a:rPr lang="hr-HR" sz="1400" b="1" dirty="0" err="1" smtClean="0">
                <a:hlinkClick r:id="rId41" action="ppaction://hlinkfile" tooltip="Genetically modified food controversies"/>
              </a:rPr>
              <a:t>controversies</a:t>
            </a:r>
            <a:endParaRPr lang="hr-HR" sz="1400" b="1" dirty="0" smtClean="0"/>
          </a:p>
          <a:p>
            <a:r>
              <a:rPr lang="hr-HR" sz="1400" b="1" dirty="0" err="1" smtClean="0">
                <a:hlinkClick r:id="rId42" action="ppaction://hlinkfile" tooltip="Intensive farming"/>
              </a:rPr>
              <a:t>Intensive</a:t>
            </a:r>
            <a:r>
              <a:rPr lang="hr-HR" sz="1400" b="1" dirty="0" smtClean="0">
                <a:hlinkClick r:id="rId42" action="ppaction://hlinkfile" tooltip="Intensive farming"/>
              </a:rPr>
              <a:t> </a:t>
            </a:r>
            <a:r>
              <a:rPr lang="hr-HR" sz="1400" b="1" dirty="0" err="1" smtClean="0">
                <a:hlinkClick r:id="rId42" action="ppaction://hlinkfile" tooltip="Intensive farming"/>
              </a:rPr>
              <a:t>farming</a:t>
            </a:r>
            <a:r>
              <a:rPr lang="hr-HR" sz="1400" b="1" dirty="0" smtClean="0"/>
              <a:t> — </a:t>
            </a:r>
            <a:r>
              <a:rPr lang="hr-HR" sz="1400" b="1" dirty="0" err="1" smtClean="0">
                <a:hlinkClick r:id="rId43" action="ppaction://hlinkfile" tooltip="Overgrazing"/>
              </a:rPr>
              <a:t>Overgrazing</a:t>
            </a:r>
            <a:r>
              <a:rPr lang="hr-HR" sz="1400" b="1" dirty="0" smtClean="0"/>
              <a:t> • </a:t>
            </a:r>
            <a:r>
              <a:rPr lang="hr-HR" sz="1400" b="1" dirty="0" err="1" smtClean="0">
                <a:hlinkClick r:id="rId44" action="ppaction://hlinkfile" tooltip="Irrigation"/>
              </a:rPr>
              <a:t>Irrigation</a:t>
            </a:r>
            <a:r>
              <a:rPr lang="hr-HR" sz="1400" b="1" dirty="0" smtClean="0"/>
              <a:t> • </a:t>
            </a:r>
            <a:r>
              <a:rPr lang="hr-HR" sz="1400" b="1" dirty="0" err="1" smtClean="0">
                <a:hlinkClick r:id="rId45" action="ppaction://hlinkfile" tooltip="Monoculture"/>
              </a:rPr>
              <a:t>Monoculture</a:t>
            </a:r>
            <a:r>
              <a:rPr lang="hr-HR" sz="1400" b="1" dirty="0" smtClean="0"/>
              <a:t> • </a:t>
            </a:r>
            <a:r>
              <a:rPr lang="hr-HR" sz="1400" b="1" dirty="0" err="1" smtClean="0">
                <a:hlinkClick r:id="rId46" action="ppaction://hlinkfile" tooltip="Environmental effects of meat production"/>
              </a:rPr>
              <a:t>Environmental</a:t>
            </a:r>
            <a:r>
              <a:rPr lang="hr-HR" sz="1400" b="1" dirty="0" smtClean="0">
                <a:hlinkClick r:id="rId46" action="ppaction://hlinkfile" tooltip="Environmental effects of meat production"/>
              </a:rPr>
              <a:t> </a:t>
            </a:r>
            <a:r>
              <a:rPr lang="hr-HR" sz="1400" b="1" dirty="0" err="1" smtClean="0">
                <a:hlinkClick r:id="rId46" action="ppaction://hlinkfile" tooltip="Environmental effects of meat production"/>
              </a:rPr>
              <a:t>effects</a:t>
            </a:r>
            <a:r>
              <a:rPr lang="hr-HR" sz="1400" b="1" dirty="0" smtClean="0">
                <a:hlinkClick r:id="rId46" action="ppaction://hlinkfile" tooltip="Environmental effects of meat production"/>
              </a:rPr>
              <a:t> </a:t>
            </a:r>
            <a:r>
              <a:rPr lang="hr-HR" sz="1400" b="1" dirty="0" err="1" smtClean="0">
                <a:hlinkClick r:id="rId46" action="ppaction://hlinkfile" tooltip="Environmental effects of meat production"/>
              </a:rPr>
              <a:t>of</a:t>
            </a:r>
            <a:r>
              <a:rPr lang="hr-HR" sz="1400" b="1" dirty="0" smtClean="0">
                <a:hlinkClick r:id="rId46" action="ppaction://hlinkfile" tooltip="Environmental effects of meat production"/>
              </a:rPr>
              <a:t> </a:t>
            </a:r>
            <a:r>
              <a:rPr lang="hr-HR" sz="1400" b="1" dirty="0" err="1" smtClean="0">
                <a:hlinkClick r:id="rId46" action="ppaction://hlinkfile" tooltip="Environmental effects of meat production"/>
              </a:rPr>
              <a:t>meat</a:t>
            </a:r>
            <a:r>
              <a:rPr lang="hr-HR" sz="1400" b="1" dirty="0" smtClean="0">
                <a:hlinkClick r:id="rId46" action="ppaction://hlinkfile" tooltip="Environmental effects of meat production"/>
              </a:rPr>
              <a:t> </a:t>
            </a:r>
            <a:r>
              <a:rPr lang="hr-HR" sz="1400" b="1" dirty="0" err="1" smtClean="0">
                <a:hlinkClick r:id="rId46" action="ppaction://hlinkfile" tooltip="Environmental effects of meat production"/>
              </a:rPr>
              <a:t>production</a:t>
            </a:r>
            <a:r>
              <a:rPr lang="hr-HR" sz="1400" b="1" dirty="0" smtClean="0"/>
              <a:t> • </a:t>
            </a:r>
            <a:r>
              <a:rPr lang="hr-HR" sz="1400" b="1" dirty="0" err="1" smtClean="0">
                <a:hlinkClick r:id="rId47" action="ppaction://hlinkfile" tooltip="Slash and burn"/>
              </a:rPr>
              <a:t>Slash</a:t>
            </a:r>
            <a:r>
              <a:rPr lang="hr-HR" sz="1400" b="1" dirty="0" smtClean="0">
                <a:hlinkClick r:id="rId47" action="ppaction://hlinkfile" tooltip="Slash and burn"/>
              </a:rPr>
              <a:t> </a:t>
            </a:r>
            <a:r>
              <a:rPr lang="hr-HR" sz="1400" b="1" dirty="0" err="1" smtClean="0">
                <a:hlinkClick r:id="rId47" action="ppaction://hlinkfile" tooltip="Slash and burn"/>
              </a:rPr>
              <a:t>and</a:t>
            </a:r>
            <a:r>
              <a:rPr lang="hr-HR" sz="1400" b="1" dirty="0" smtClean="0">
                <a:hlinkClick r:id="rId47" action="ppaction://hlinkfile" tooltip="Slash and burn"/>
              </a:rPr>
              <a:t> </a:t>
            </a:r>
            <a:r>
              <a:rPr lang="hr-HR" sz="1400" b="1" dirty="0" err="1" smtClean="0">
                <a:hlinkClick r:id="rId47" action="ppaction://hlinkfile" tooltip="Slash and burn"/>
              </a:rPr>
              <a:t>burn</a:t>
            </a:r>
            <a:r>
              <a:rPr lang="hr-HR" sz="1400" b="1" dirty="0" smtClean="0"/>
              <a:t> • </a:t>
            </a:r>
            <a:r>
              <a:rPr lang="hr-HR" sz="1400" b="1" dirty="0" smtClean="0">
                <a:hlinkClick r:id="rId48" action="ppaction://hlinkfile" tooltip="Pesticide drift"/>
              </a:rPr>
              <a:t>Pesticide </a:t>
            </a:r>
            <a:r>
              <a:rPr lang="hr-HR" sz="1400" b="1" dirty="0" err="1" smtClean="0">
                <a:hlinkClick r:id="rId48" action="ppaction://hlinkfile" tooltip="Pesticide drift"/>
              </a:rPr>
              <a:t>drift</a:t>
            </a:r>
            <a:r>
              <a:rPr lang="hr-HR" sz="1400" b="1" dirty="0" smtClean="0"/>
              <a:t> • </a:t>
            </a:r>
            <a:r>
              <a:rPr lang="hr-HR" sz="1400" b="1" dirty="0" err="1" smtClean="0">
                <a:hlinkClick r:id="rId49" action="ppaction://hlinkfile" tooltip="Plasticulture"/>
              </a:rPr>
              <a:t>Plasticulture</a:t>
            </a:r>
            <a:endParaRPr lang="hr-HR" sz="1400" b="1" dirty="0" smtClean="0"/>
          </a:p>
          <a:p>
            <a:r>
              <a:rPr lang="hr-HR" sz="1400" b="1" dirty="0" err="1" smtClean="0">
                <a:hlinkClick r:id="rId50" action="ppaction://hlinkfile" tooltip="Land degradation"/>
              </a:rPr>
              <a:t>Land</a:t>
            </a:r>
            <a:r>
              <a:rPr lang="hr-HR" sz="1400" b="1" dirty="0" smtClean="0">
                <a:hlinkClick r:id="rId50" action="ppaction://hlinkfile" tooltip="Land degradation"/>
              </a:rPr>
              <a:t> </a:t>
            </a:r>
            <a:r>
              <a:rPr lang="hr-HR" sz="1400" b="1" dirty="0" err="1" smtClean="0">
                <a:hlinkClick r:id="rId50" action="ppaction://hlinkfile" tooltip="Land degradation"/>
              </a:rPr>
              <a:t>degradation</a:t>
            </a:r>
            <a:r>
              <a:rPr lang="hr-HR" sz="1400" b="1" dirty="0" smtClean="0"/>
              <a:t> — </a:t>
            </a:r>
            <a:r>
              <a:rPr lang="hr-HR" sz="1400" b="1" dirty="0" err="1" smtClean="0">
                <a:hlinkClick r:id="rId51" action="ppaction://hlinkfile" tooltip="Land pollution"/>
              </a:rPr>
              <a:t>Land</a:t>
            </a:r>
            <a:r>
              <a:rPr lang="hr-HR" sz="1400" b="1" dirty="0" smtClean="0">
                <a:hlinkClick r:id="rId51" action="ppaction://hlinkfile" tooltip="Land pollution"/>
              </a:rPr>
              <a:t> </a:t>
            </a:r>
            <a:r>
              <a:rPr lang="hr-HR" sz="1400" b="1" dirty="0" err="1" smtClean="0">
                <a:hlinkClick r:id="rId51" action="ppaction://hlinkfile" tooltip="Land pollution"/>
              </a:rPr>
              <a:t>pollution</a:t>
            </a:r>
            <a:r>
              <a:rPr lang="hr-HR" sz="1400" b="1" dirty="0" smtClean="0"/>
              <a:t> • </a:t>
            </a:r>
            <a:r>
              <a:rPr lang="hr-HR" sz="1400" b="1" dirty="0" err="1" smtClean="0">
                <a:hlinkClick r:id="rId52" action="ppaction://hlinkfile" tooltip="Desertification"/>
              </a:rPr>
              <a:t>Desertification</a:t>
            </a:r>
            <a:endParaRPr lang="hr-HR" sz="1400" b="1" dirty="0" smtClean="0"/>
          </a:p>
          <a:p>
            <a:pPr>
              <a:buNone/>
            </a:pPr>
            <a:endParaRPr lang="sr-Latn-C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DEAD ZONES</a:t>
            </a:r>
            <a:endParaRPr lang="hr-HR" dirty="0"/>
          </a:p>
        </p:txBody>
      </p:sp>
      <p:sp>
        <p:nvSpPr>
          <p:cNvPr id="3" name="Content Placeholder 2"/>
          <p:cNvSpPr>
            <a:spLocks noGrp="1"/>
          </p:cNvSpPr>
          <p:nvPr>
            <p:ph idx="1"/>
          </p:nvPr>
        </p:nvSpPr>
        <p:spPr>
          <a:xfrm>
            <a:off x="457200" y="2786058"/>
            <a:ext cx="8229600" cy="3340105"/>
          </a:xfrm>
        </p:spPr>
        <p:txBody>
          <a:bodyPr/>
          <a:lstStyle/>
          <a:p>
            <a:r>
              <a:rPr lang="en-US" sz="1600" b="1" dirty="0" smtClean="0">
                <a:solidFill>
                  <a:schemeClr val="accent3"/>
                </a:solidFill>
              </a:rPr>
              <a:t>Dead zones</a:t>
            </a:r>
            <a:r>
              <a:rPr lang="en-US" sz="1600" dirty="0" smtClean="0">
                <a:solidFill>
                  <a:schemeClr val="accent3"/>
                </a:solidFill>
              </a:rPr>
              <a:t> are </a:t>
            </a:r>
            <a:r>
              <a:rPr lang="en-US" sz="1600" dirty="0" smtClean="0">
                <a:solidFill>
                  <a:schemeClr val="accent3"/>
                </a:solidFill>
                <a:hlinkClick r:id="rId2" action="ppaction://hlinkfile" tooltip="Hypoxia (environmental)"/>
              </a:rPr>
              <a:t>hypoxic</a:t>
            </a:r>
            <a:r>
              <a:rPr lang="en-US" sz="1600" dirty="0" smtClean="0">
                <a:solidFill>
                  <a:schemeClr val="accent3"/>
                </a:solidFill>
              </a:rPr>
              <a:t> (low-</a:t>
            </a:r>
            <a:r>
              <a:rPr lang="en-US" sz="1600" dirty="0" smtClean="0">
                <a:solidFill>
                  <a:schemeClr val="accent3"/>
                </a:solidFill>
                <a:hlinkClick r:id="rId3" action="ppaction://hlinkfile" tooltip="Oxygen"/>
              </a:rPr>
              <a:t>oxygen</a:t>
            </a:r>
            <a:r>
              <a:rPr lang="en-US" sz="1600" dirty="0" smtClean="0">
                <a:solidFill>
                  <a:schemeClr val="accent3"/>
                </a:solidFill>
              </a:rPr>
              <a:t>) areas in the world's </a:t>
            </a:r>
            <a:r>
              <a:rPr lang="en-US" sz="1600" dirty="0" smtClean="0">
                <a:solidFill>
                  <a:schemeClr val="accent3"/>
                </a:solidFill>
                <a:hlinkClick r:id="rId4" action="ppaction://hlinkfile" tooltip="Ocean"/>
              </a:rPr>
              <a:t>oceans</a:t>
            </a:r>
            <a:r>
              <a:rPr lang="en-US" sz="1600" dirty="0" smtClean="0">
                <a:solidFill>
                  <a:schemeClr val="accent3"/>
                </a:solidFill>
              </a:rPr>
              <a:t>, the observed incidences of which have been increasing since </a:t>
            </a:r>
            <a:r>
              <a:rPr lang="en-US" sz="1600" dirty="0" smtClean="0">
                <a:solidFill>
                  <a:schemeClr val="accent3"/>
                </a:solidFill>
                <a:hlinkClick r:id="rId5" action="ppaction://hlinkfile" tooltip="Oceanographer"/>
              </a:rPr>
              <a:t>oceanographers</a:t>
            </a:r>
            <a:r>
              <a:rPr lang="en-US" sz="1600" dirty="0" smtClean="0">
                <a:solidFill>
                  <a:schemeClr val="accent3"/>
                </a:solidFill>
              </a:rPr>
              <a:t> began noting them in the 1970s. These occur near inhabited </a:t>
            </a:r>
            <a:r>
              <a:rPr lang="en-US" sz="1600" dirty="0" smtClean="0">
                <a:solidFill>
                  <a:schemeClr val="accent3"/>
                </a:solidFill>
                <a:hlinkClick r:id="rId6" action="ppaction://hlinkfile" tooltip="Coastline"/>
              </a:rPr>
              <a:t>coastlines</a:t>
            </a:r>
            <a:r>
              <a:rPr lang="en-US" sz="1600" dirty="0" smtClean="0">
                <a:solidFill>
                  <a:schemeClr val="accent3"/>
                </a:solidFill>
              </a:rPr>
              <a:t>, where </a:t>
            </a:r>
            <a:r>
              <a:rPr lang="en-US" sz="1600" dirty="0" smtClean="0">
                <a:solidFill>
                  <a:schemeClr val="accent3"/>
                </a:solidFill>
                <a:hlinkClick r:id="rId7" action="ppaction://hlinkfile" tooltip="Aquatic life"/>
              </a:rPr>
              <a:t>aquatic life</a:t>
            </a:r>
            <a:r>
              <a:rPr lang="en-US" sz="1600" dirty="0" smtClean="0">
                <a:solidFill>
                  <a:schemeClr val="accent3"/>
                </a:solidFill>
              </a:rPr>
              <a:t> is most concentrated. (The vast middle portions of the oceans which naturally have little life are not considered "dead zones".) The term can also be applied to the identical phenomenon in large </a:t>
            </a:r>
            <a:r>
              <a:rPr lang="en-US" sz="1600" dirty="0" smtClean="0">
                <a:solidFill>
                  <a:schemeClr val="accent3"/>
                </a:solidFill>
                <a:hlinkClick r:id="rId8" action="ppaction://hlinkfile" tooltip="Lake"/>
              </a:rPr>
              <a:t>lakes</a:t>
            </a:r>
            <a:r>
              <a:rPr lang="en-US" sz="1600" dirty="0" smtClean="0">
                <a:solidFill>
                  <a:schemeClr val="accent3"/>
                </a:solidFill>
              </a:rPr>
              <a:t>.</a:t>
            </a:r>
          </a:p>
          <a:p>
            <a:r>
              <a:rPr lang="en-US" sz="1600" dirty="0" smtClean="0">
                <a:solidFill>
                  <a:schemeClr val="accent3"/>
                </a:solidFill>
              </a:rPr>
              <a:t>In March 2004, when the recently established </a:t>
            </a:r>
            <a:r>
              <a:rPr lang="en-US" sz="1600" dirty="0" smtClean="0">
                <a:solidFill>
                  <a:schemeClr val="accent3"/>
                </a:solidFill>
                <a:hlinkClick r:id="rId9" action="ppaction://hlinkfile" tooltip="UN Environment Programme"/>
              </a:rPr>
              <a:t>UN Environment </a:t>
            </a:r>
            <a:r>
              <a:rPr lang="en-US" sz="1600" dirty="0" err="1" smtClean="0">
                <a:solidFill>
                  <a:schemeClr val="accent3"/>
                </a:solidFill>
                <a:hlinkClick r:id="rId9" action="ppaction://hlinkfile" tooltip="UN Environment Programme"/>
              </a:rPr>
              <a:t>Programme</a:t>
            </a:r>
            <a:r>
              <a:rPr lang="en-US" sz="1600" dirty="0" smtClean="0">
                <a:solidFill>
                  <a:schemeClr val="accent3"/>
                </a:solidFill>
              </a:rPr>
              <a:t> published its first </a:t>
            </a:r>
            <a:r>
              <a:rPr lang="en-US" sz="1600" dirty="0" smtClean="0">
                <a:solidFill>
                  <a:schemeClr val="accent3"/>
                </a:solidFill>
                <a:hlinkClick r:id="rId9" action="ppaction://hlinkfile" tooltip="UN Environment Programme"/>
              </a:rPr>
              <a:t>Global Environment Outlook Year Book</a:t>
            </a:r>
            <a:r>
              <a:rPr lang="en-US" sz="1600" dirty="0" smtClean="0">
                <a:solidFill>
                  <a:schemeClr val="accent3"/>
                </a:solidFill>
              </a:rPr>
              <a:t> (</a:t>
            </a:r>
            <a:r>
              <a:rPr lang="en-US" sz="1600" i="1" dirty="0" smtClean="0">
                <a:solidFill>
                  <a:schemeClr val="accent3"/>
                </a:solidFill>
              </a:rPr>
              <a:t>GEO Year Book 2003</a:t>
            </a:r>
            <a:r>
              <a:rPr lang="en-US" sz="1600" dirty="0" smtClean="0">
                <a:solidFill>
                  <a:schemeClr val="accent3"/>
                </a:solidFill>
              </a:rPr>
              <a:t>) it reported 146 dead zones in the world's oceans where </a:t>
            </a:r>
            <a:r>
              <a:rPr lang="en-US" sz="1600" dirty="0" smtClean="0">
                <a:solidFill>
                  <a:schemeClr val="accent3"/>
                </a:solidFill>
                <a:hlinkClick r:id="rId10" action="ppaction://hlinkfile" tooltip="Marine life"/>
              </a:rPr>
              <a:t>marine life</a:t>
            </a:r>
            <a:r>
              <a:rPr lang="en-US" sz="1600" dirty="0" smtClean="0">
                <a:solidFill>
                  <a:schemeClr val="accent3"/>
                </a:solidFill>
              </a:rPr>
              <a:t> could not be supported due to depleted oxygen levels. Some of these were as small as a square </a:t>
            </a:r>
            <a:r>
              <a:rPr lang="en-US" sz="1600" dirty="0" err="1" smtClean="0">
                <a:solidFill>
                  <a:schemeClr val="accent3"/>
                </a:solidFill>
              </a:rPr>
              <a:t>kilometre</a:t>
            </a:r>
            <a:r>
              <a:rPr lang="en-US" sz="1600" dirty="0" smtClean="0">
                <a:solidFill>
                  <a:schemeClr val="accent3"/>
                </a:solidFill>
              </a:rPr>
              <a:t> (0.4 mi²), but the largest dead zone covered 70,000 square </a:t>
            </a:r>
            <a:r>
              <a:rPr lang="en-US" sz="1600" dirty="0" err="1" smtClean="0">
                <a:solidFill>
                  <a:schemeClr val="accent3"/>
                </a:solidFill>
              </a:rPr>
              <a:t>kilometres</a:t>
            </a:r>
            <a:r>
              <a:rPr lang="en-US" sz="1600" dirty="0" smtClean="0">
                <a:solidFill>
                  <a:schemeClr val="accent3"/>
                </a:solidFill>
              </a:rPr>
              <a:t> (27,000 mi²). A 2008 study counted 405 dead zones worldwide</a:t>
            </a:r>
          </a:p>
          <a:p>
            <a:pPr>
              <a:buNone/>
            </a:pPr>
            <a:endParaRPr lang="hr-HR" sz="1600"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GLOBAL WARMING</a:t>
            </a:r>
            <a:endParaRPr lang="hr-HR" dirty="0"/>
          </a:p>
        </p:txBody>
      </p:sp>
      <p:sp>
        <p:nvSpPr>
          <p:cNvPr id="3" name="Content Placeholder 2"/>
          <p:cNvSpPr>
            <a:spLocks noGrp="1"/>
          </p:cNvSpPr>
          <p:nvPr>
            <p:ph idx="1"/>
          </p:nvPr>
        </p:nvSpPr>
        <p:spPr>
          <a:xfrm>
            <a:off x="457200" y="2928934"/>
            <a:ext cx="8229600" cy="3197229"/>
          </a:xfrm>
        </p:spPr>
        <p:txBody>
          <a:bodyPr/>
          <a:lstStyle/>
          <a:p>
            <a:r>
              <a:rPr lang="en-US" sz="1600" b="1" dirty="0" smtClean="0"/>
              <a:t>Global warming</a:t>
            </a:r>
            <a:r>
              <a:rPr lang="en-US" sz="1600" dirty="0" smtClean="0"/>
              <a:t> is the increase in the </a:t>
            </a:r>
            <a:r>
              <a:rPr lang="en-US" sz="1600" dirty="0" smtClean="0">
                <a:hlinkClick r:id="rId2" action="ppaction://hlinkfile" tooltip="Instrumental temperature record"/>
              </a:rPr>
              <a:t>average temperature</a:t>
            </a:r>
            <a:r>
              <a:rPr lang="en-US" sz="1600" dirty="0" smtClean="0"/>
              <a:t> of </a:t>
            </a:r>
            <a:r>
              <a:rPr lang="en-US" sz="1600" dirty="0" smtClean="0">
                <a:hlinkClick r:id="rId3" action="ppaction://hlinkfile" tooltip="Earth"/>
              </a:rPr>
              <a:t>Earth</a:t>
            </a:r>
            <a:r>
              <a:rPr lang="en-US" sz="1600" dirty="0" smtClean="0"/>
              <a:t>'s near-surface air and oceans since the mid-20th century and its projected continuation. According to the 2007 </a:t>
            </a:r>
            <a:r>
              <a:rPr lang="en-US" sz="1600" dirty="0" smtClean="0">
                <a:hlinkClick r:id="rId4" action="ppaction://hlinkfile" tooltip="IPCC Fourth Assessment Report"/>
              </a:rPr>
              <a:t>Fourth Assessment Report</a:t>
            </a:r>
            <a:r>
              <a:rPr lang="en-US" sz="1600" dirty="0" smtClean="0"/>
              <a:t> by the </a:t>
            </a:r>
            <a:r>
              <a:rPr lang="en-US" sz="1600" dirty="0" smtClean="0">
                <a:hlinkClick r:id="rId5" action="ppaction://hlinkfile" tooltip="Intergovernmental Panel on Climate Change"/>
              </a:rPr>
              <a:t>Intergovernmental Panel on Climate Change</a:t>
            </a:r>
            <a:r>
              <a:rPr lang="en-US" sz="1600" dirty="0" smtClean="0"/>
              <a:t> (IPCC), global surface temperature increased 0.74 ± 0.18 °</a:t>
            </a:r>
            <a:r>
              <a:rPr lang="en-US" sz="1600" dirty="0" smtClean="0">
                <a:hlinkClick r:id="rId6" action="ppaction://hlinkfile" tooltip="Celsius"/>
              </a:rPr>
              <a:t>C</a:t>
            </a:r>
            <a:r>
              <a:rPr lang="en-US" sz="1600" dirty="0" smtClean="0"/>
              <a:t> (1.33 ± 0.32 °</a:t>
            </a:r>
            <a:r>
              <a:rPr lang="en-US" sz="1600" dirty="0" smtClean="0">
                <a:hlinkClick r:id="rId7" action="ppaction://hlinkfile" tooltip="Fahrenheit"/>
              </a:rPr>
              <a:t>F</a:t>
            </a:r>
            <a:r>
              <a:rPr lang="en-US" sz="1600" dirty="0" smtClean="0"/>
              <a:t>) during the 20th century.</a:t>
            </a:r>
            <a:r>
              <a:rPr lang="en-US" sz="1600" baseline="30000" dirty="0" smtClean="0">
                <a:hlinkClick r:id="" action="ppaction://hlinkfile"/>
              </a:rPr>
              <a:t>[2][A]</a:t>
            </a:r>
            <a:r>
              <a:rPr lang="en-US" sz="1600" dirty="0" smtClean="0"/>
              <a:t> Most of the observed temperature increase since the middle of the 20th century has been </a:t>
            </a:r>
            <a:r>
              <a:rPr lang="en-US" sz="1600" dirty="0" smtClean="0">
                <a:hlinkClick r:id="rId8" action="ppaction://hlinkfile" tooltip="Attribution of recent climate change"/>
              </a:rPr>
              <a:t>caused</a:t>
            </a:r>
            <a:r>
              <a:rPr lang="en-US" sz="1600" dirty="0" smtClean="0"/>
              <a:t> by increasing concentrations of </a:t>
            </a:r>
            <a:r>
              <a:rPr lang="en-US" sz="1600" dirty="0" smtClean="0">
                <a:hlinkClick r:id="rId9" action="ppaction://hlinkfile" tooltip="Greenhouse gas"/>
              </a:rPr>
              <a:t>greenhouse gases</a:t>
            </a:r>
            <a:r>
              <a:rPr lang="en-US" sz="1600" dirty="0" smtClean="0"/>
              <a:t>, which result from </a:t>
            </a:r>
            <a:r>
              <a:rPr lang="en-US" sz="1600" dirty="0" smtClean="0">
                <a:hlinkClick r:id="rId10" action="ppaction://hlinkfile" tooltip="Anthropogenic"/>
              </a:rPr>
              <a:t>human activity</a:t>
            </a:r>
            <a:r>
              <a:rPr lang="en-US" sz="1600" dirty="0" smtClean="0"/>
              <a:t> such as the burning of </a:t>
            </a:r>
            <a:r>
              <a:rPr lang="en-US" sz="1600" dirty="0" smtClean="0">
                <a:hlinkClick r:id="rId11" action="ppaction://hlinkfile" tooltip="Fossil fuel"/>
              </a:rPr>
              <a:t>fossil fuel</a:t>
            </a:r>
            <a:r>
              <a:rPr lang="en-US" sz="1600" dirty="0" smtClean="0"/>
              <a:t> and </a:t>
            </a:r>
            <a:r>
              <a:rPr lang="en-US" sz="1600" dirty="0" smtClean="0">
                <a:hlinkClick r:id="rId12" action="ppaction://hlinkfile" tooltip="Deforestation"/>
              </a:rPr>
              <a:t>deforestation</a:t>
            </a:r>
            <a:r>
              <a:rPr lang="en-US" sz="1600" dirty="0" smtClean="0"/>
              <a:t>.</a:t>
            </a:r>
            <a:r>
              <a:rPr lang="en-US" sz="1600" baseline="30000" dirty="0" smtClean="0">
                <a:hlinkClick r:id="" action="ppaction://hlinkfile"/>
              </a:rPr>
              <a:t>[3]</a:t>
            </a:r>
            <a:r>
              <a:rPr lang="en-US" sz="1600" dirty="0" smtClean="0"/>
              <a:t> </a:t>
            </a:r>
            <a:r>
              <a:rPr lang="en-US" sz="1600" dirty="0" smtClean="0">
                <a:hlinkClick r:id="rId13" action="ppaction://hlinkfile" tooltip="Global dimming"/>
              </a:rPr>
              <a:t>Global dimming</a:t>
            </a:r>
            <a:r>
              <a:rPr lang="en-US" sz="1600" dirty="0" smtClean="0"/>
              <a:t>, a result of increasing concentrations of atmospheric </a:t>
            </a:r>
            <a:r>
              <a:rPr lang="en-US" sz="1600" dirty="0" smtClean="0">
                <a:hlinkClick r:id="rId14" action="ppaction://hlinkfile" tooltip="Aerosols"/>
              </a:rPr>
              <a:t>aerosols</a:t>
            </a:r>
            <a:r>
              <a:rPr lang="en-US" sz="1600" dirty="0" smtClean="0"/>
              <a:t> that block sunlight from reaching the surface, has partially countered the effects of warming induced by greenhouse gases.</a:t>
            </a:r>
            <a:endParaRPr lang="hr-HR" sz="1600"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SPECIES EXTINCTION</a:t>
            </a:r>
            <a:endParaRPr lang="hr-HR" dirty="0"/>
          </a:p>
        </p:txBody>
      </p:sp>
      <p:sp>
        <p:nvSpPr>
          <p:cNvPr id="3" name="Content Placeholder 2"/>
          <p:cNvSpPr>
            <a:spLocks noGrp="1"/>
          </p:cNvSpPr>
          <p:nvPr>
            <p:ph idx="1"/>
          </p:nvPr>
        </p:nvSpPr>
        <p:spPr>
          <a:xfrm>
            <a:off x="457200" y="3429000"/>
            <a:ext cx="8229600" cy="2697163"/>
          </a:xfrm>
        </p:spPr>
        <p:txBody>
          <a:bodyPr/>
          <a:lstStyle/>
          <a:p>
            <a:r>
              <a:rPr lang="en-US" sz="1600" dirty="0" smtClean="0"/>
              <a:t>In </a:t>
            </a:r>
            <a:r>
              <a:rPr lang="en-US" sz="1600" dirty="0" smtClean="0">
                <a:hlinkClick r:id="rId2" action="ppaction://hlinkfile" tooltip="Biology"/>
              </a:rPr>
              <a:t>biology</a:t>
            </a:r>
            <a:r>
              <a:rPr lang="en-US" sz="1600" dirty="0" smtClean="0"/>
              <a:t> and </a:t>
            </a:r>
            <a:r>
              <a:rPr lang="en-US" sz="1600" dirty="0" smtClean="0">
                <a:hlinkClick r:id="rId3" action="ppaction://hlinkfile" tooltip="Ecology"/>
              </a:rPr>
              <a:t>ecology</a:t>
            </a:r>
            <a:r>
              <a:rPr lang="en-US" sz="1600" dirty="0" smtClean="0"/>
              <a:t>, </a:t>
            </a:r>
            <a:r>
              <a:rPr lang="en-US" sz="1600" b="1" dirty="0" smtClean="0"/>
              <a:t>extinction</a:t>
            </a:r>
            <a:r>
              <a:rPr lang="en-US" sz="1600" dirty="0" smtClean="0"/>
              <a:t> is the end of an </a:t>
            </a:r>
            <a:r>
              <a:rPr lang="en-US" sz="1600" dirty="0" smtClean="0">
                <a:hlinkClick r:id="rId4" action="ppaction://hlinkfile" tooltip="Organism"/>
              </a:rPr>
              <a:t>organism</a:t>
            </a:r>
            <a:r>
              <a:rPr lang="en-US" sz="1600" dirty="0" smtClean="0"/>
              <a:t> or group of </a:t>
            </a:r>
            <a:r>
              <a:rPr lang="en-US" sz="1600" dirty="0" err="1" smtClean="0">
                <a:hlinkClick r:id="rId5" action="ppaction://hlinkfile" tooltip="Taxon"/>
              </a:rPr>
              <a:t>taxa</a:t>
            </a:r>
            <a:r>
              <a:rPr lang="en-US" sz="1600" dirty="0" smtClean="0"/>
              <a:t>. The moment of extinction is generally considered to be the death of the last individual of that </a:t>
            </a:r>
            <a:r>
              <a:rPr lang="en-US" sz="1600" dirty="0" smtClean="0">
                <a:hlinkClick r:id="rId6" action="ppaction://hlinkfile" tooltip="Species"/>
              </a:rPr>
              <a:t>species</a:t>
            </a:r>
            <a:r>
              <a:rPr lang="en-US" sz="1600" dirty="0" smtClean="0"/>
              <a:t> (although the </a:t>
            </a:r>
            <a:r>
              <a:rPr lang="en-US" sz="1600" dirty="0" smtClean="0">
                <a:hlinkClick r:id="rId7" action="ppaction://hlinkfile" tooltip="Population bottleneck"/>
              </a:rPr>
              <a:t>capacity to breed and recover</a:t>
            </a:r>
            <a:r>
              <a:rPr lang="en-US" sz="1600" dirty="0" smtClean="0"/>
              <a:t> may have been lost before this point). Because a species' potential </a:t>
            </a:r>
            <a:r>
              <a:rPr lang="en-US" sz="1600" dirty="0" smtClean="0">
                <a:hlinkClick r:id="rId8" action="ppaction://hlinkfile" tooltip="Range (biology)"/>
              </a:rPr>
              <a:t>range</a:t>
            </a:r>
            <a:r>
              <a:rPr lang="en-US" sz="1600" dirty="0" smtClean="0"/>
              <a:t> may be very large, determining this moment is difficult, and is usually done retrospectively. This difficulty leads to phenomena such as </a:t>
            </a:r>
            <a:r>
              <a:rPr lang="en-US" sz="1600" dirty="0" smtClean="0">
                <a:hlinkClick r:id="rId9" action="ppaction://hlinkfile" tooltip="Lazarus taxon"/>
              </a:rPr>
              <a:t>Lazarus </a:t>
            </a:r>
            <a:r>
              <a:rPr lang="en-US" sz="1600" dirty="0" err="1" smtClean="0">
                <a:hlinkClick r:id="rId9" action="ppaction://hlinkfile" tooltip="Lazarus taxon"/>
              </a:rPr>
              <a:t>taxa</a:t>
            </a:r>
            <a:r>
              <a:rPr lang="en-US" sz="1600" dirty="0" smtClean="0"/>
              <a:t>, where a species presumed extinct abruptly "re-appears" (typically in the </a:t>
            </a:r>
            <a:r>
              <a:rPr lang="en-US" sz="1600" dirty="0" smtClean="0">
                <a:hlinkClick r:id="rId10" action="ppaction://hlinkfile" tooltip="Fossil"/>
              </a:rPr>
              <a:t>fossil record</a:t>
            </a:r>
            <a:r>
              <a:rPr lang="en-US" sz="1600" dirty="0" smtClean="0"/>
              <a:t>) after a period of apparent absence.</a:t>
            </a:r>
            <a:endParaRPr lang="hr-HR" sz="1600"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ENERGY CONSERVATION</a:t>
            </a:r>
            <a:endParaRPr lang="hr-HR" dirty="0"/>
          </a:p>
        </p:txBody>
      </p:sp>
      <p:sp>
        <p:nvSpPr>
          <p:cNvPr id="3" name="Content Placeholder 2"/>
          <p:cNvSpPr>
            <a:spLocks noGrp="1"/>
          </p:cNvSpPr>
          <p:nvPr>
            <p:ph idx="1"/>
          </p:nvPr>
        </p:nvSpPr>
        <p:spPr>
          <a:xfrm>
            <a:off x="457200" y="3500438"/>
            <a:ext cx="8229600" cy="2625725"/>
          </a:xfrm>
        </p:spPr>
        <p:txBody>
          <a:bodyPr/>
          <a:lstStyle/>
          <a:p>
            <a:r>
              <a:rPr lang="en-US" sz="1600" b="1" dirty="0" smtClean="0"/>
              <a:t>Energy conservation</a:t>
            </a:r>
            <a:r>
              <a:rPr lang="en-US" sz="1600" dirty="0" smtClean="0"/>
              <a:t> refers to efforts made to reduce energy consumption. Energy conservation can be achieved through increased </a:t>
            </a:r>
            <a:r>
              <a:rPr lang="en-US" sz="1600" dirty="0" smtClean="0">
                <a:hlinkClick r:id="rId2" action="ppaction://hlinkfile" tooltip="Efficient energy use"/>
              </a:rPr>
              <a:t>efficient energy use</a:t>
            </a:r>
            <a:r>
              <a:rPr lang="en-US" sz="1600" dirty="0" smtClean="0"/>
              <a:t>, in conjunction with decreased </a:t>
            </a:r>
            <a:r>
              <a:rPr lang="en-US" sz="1600" dirty="0" smtClean="0">
                <a:hlinkClick r:id="rId3" action="ppaction://hlinkfile" tooltip="Energy consumption"/>
              </a:rPr>
              <a:t>energy consumption</a:t>
            </a:r>
            <a:r>
              <a:rPr lang="en-US" sz="1600" dirty="0" smtClean="0"/>
              <a:t> and/or reduced consumption from conventional energy sources.</a:t>
            </a:r>
          </a:p>
          <a:p>
            <a:r>
              <a:rPr lang="en-US" sz="1600" dirty="0" smtClean="0"/>
              <a:t>Energy conservation can result in increased </a:t>
            </a:r>
            <a:r>
              <a:rPr lang="en-US" sz="1600" dirty="0" smtClean="0">
                <a:hlinkClick r:id="rId4" action="ppaction://hlinkfile" tooltip="Financial capital"/>
              </a:rPr>
              <a:t>financial capital</a:t>
            </a:r>
            <a:r>
              <a:rPr lang="en-US" sz="1600" dirty="0" smtClean="0"/>
              <a:t>, </a:t>
            </a:r>
            <a:r>
              <a:rPr lang="en-US" sz="1600" dirty="0" smtClean="0">
                <a:hlinkClick r:id="rId5" action="ppaction://hlinkfile" tooltip="Natural environment"/>
              </a:rPr>
              <a:t>environmental</a:t>
            </a:r>
            <a:r>
              <a:rPr lang="en-US" sz="1600" dirty="0" smtClean="0"/>
              <a:t> quality, </a:t>
            </a:r>
            <a:r>
              <a:rPr lang="en-US" sz="1600" dirty="0" smtClean="0">
                <a:hlinkClick r:id="rId6" action="ppaction://hlinkfile" tooltip="National security"/>
              </a:rPr>
              <a:t>national security</a:t>
            </a:r>
            <a:r>
              <a:rPr lang="en-US" sz="1600" dirty="0" smtClean="0"/>
              <a:t>, </a:t>
            </a:r>
            <a:r>
              <a:rPr lang="en-US" sz="1600" dirty="0" smtClean="0">
                <a:hlinkClick r:id="rId7" action="ppaction://hlinkfile" tooltip="Personal security"/>
              </a:rPr>
              <a:t>personal security</a:t>
            </a:r>
            <a:r>
              <a:rPr lang="en-US" sz="1600" dirty="0" smtClean="0"/>
              <a:t>, and </a:t>
            </a:r>
            <a:r>
              <a:rPr lang="en-US" sz="1600" dirty="0" smtClean="0">
                <a:hlinkClick r:id="rId8" action="ppaction://hlinkfile" tooltip="Thermal comfort"/>
              </a:rPr>
              <a:t>human comfort</a:t>
            </a:r>
            <a:r>
              <a:rPr lang="en-US" sz="1600" dirty="0" smtClean="0"/>
              <a:t>. Individuals and organizations that are direct </a:t>
            </a:r>
            <a:r>
              <a:rPr lang="en-US" sz="1600" dirty="0" smtClean="0">
                <a:hlinkClick r:id="rId9" action="ppaction://hlinkfile" tooltip="Consumers"/>
              </a:rPr>
              <a:t>consumers</a:t>
            </a:r>
            <a:r>
              <a:rPr lang="en-US" sz="1600" dirty="0" smtClean="0"/>
              <a:t> of energy choose to conserve energy to reduce energy costs and promote </a:t>
            </a:r>
            <a:r>
              <a:rPr lang="en-US" sz="1600" dirty="0" smtClean="0">
                <a:hlinkClick r:id="rId10" action="ppaction://hlinkfile" tooltip="Economic security"/>
              </a:rPr>
              <a:t>economic security</a:t>
            </a:r>
            <a:r>
              <a:rPr lang="en-US" sz="1600" dirty="0" smtClean="0"/>
              <a:t>. Industrial and commercial users can increase energy use efficiency to maximize </a:t>
            </a:r>
            <a:r>
              <a:rPr lang="en-US" sz="1600" dirty="0" smtClean="0">
                <a:hlinkClick r:id="rId11" action="ppaction://hlinkfile" tooltip="Profit (economics)"/>
              </a:rPr>
              <a:t>profit</a:t>
            </a:r>
            <a:r>
              <a:rPr lang="en-US" sz="1600" dirty="0" smtClean="0"/>
              <a:t>.</a:t>
            </a:r>
          </a:p>
          <a:p>
            <a:endParaRPr lang="hr-HR" sz="1600"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HABITATI DISTRUCTION</a:t>
            </a:r>
            <a:endParaRPr lang="hr-HR" dirty="0"/>
          </a:p>
        </p:txBody>
      </p:sp>
      <p:sp>
        <p:nvSpPr>
          <p:cNvPr id="3" name="Content Placeholder 2"/>
          <p:cNvSpPr>
            <a:spLocks noGrp="1"/>
          </p:cNvSpPr>
          <p:nvPr>
            <p:ph idx="1"/>
          </p:nvPr>
        </p:nvSpPr>
        <p:spPr>
          <a:xfrm>
            <a:off x="457200" y="3000372"/>
            <a:ext cx="8229600" cy="3125791"/>
          </a:xfrm>
        </p:spPr>
        <p:txBody>
          <a:bodyPr/>
          <a:lstStyle/>
          <a:p>
            <a:r>
              <a:rPr lang="en-US" sz="1600" b="1" dirty="0" smtClean="0"/>
              <a:t>Habitat destruction</a:t>
            </a:r>
            <a:r>
              <a:rPr lang="en-US" sz="1600" dirty="0" smtClean="0"/>
              <a:t> is the process in which natural </a:t>
            </a:r>
            <a:r>
              <a:rPr lang="en-US" sz="1600" dirty="0" smtClean="0">
                <a:hlinkClick r:id="rId2" action="ppaction://hlinkfile" tooltip="Habitat"/>
              </a:rPr>
              <a:t>habitat</a:t>
            </a:r>
            <a:r>
              <a:rPr lang="en-US" sz="1600" dirty="0" smtClean="0"/>
              <a:t> is rendered functionally unable to support the species present. In this process, the organisms which previously used the site are displaced or destroyed, reducing </a:t>
            </a:r>
            <a:r>
              <a:rPr lang="en-US" sz="1600" dirty="0" smtClean="0">
                <a:hlinkClick r:id="rId3" action="ppaction://hlinkfile" tooltip="Biodiversity"/>
              </a:rPr>
              <a:t>biodiversity</a:t>
            </a:r>
            <a:r>
              <a:rPr lang="en-US" sz="1600" dirty="0" smtClean="0"/>
              <a:t>. Habitat destruction by human activity mainly for the purpose of harvesting </a:t>
            </a:r>
            <a:r>
              <a:rPr lang="en-US" sz="1600" dirty="0" smtClean="0">
                <a:hlinkClick r:id="rId4" action="ppaction://hlinkfile" tooltip="Natural resources"/>
              </a:rPr>
              <a:t>natural resources</a:t>
            </a:r>
            <a:r>
              <a:rPr lang="en-US" sz="1600" dirty="0" smtClean="0"/>
              <a:t> for industry production and </a:t>
            </a:r>
            <a:r>
              <a:rPr lang="en-US" sz="1600" dirty="0" smtClean="0">
                <a:hlinkClick r:id="rId5" action="ppaction://hlinkfile" tooltip="Urbanization"/>
              </a:rPr>
              <a:t>urbanization</a:t>
            </a:r>
            <a:r>
              <a:rPr lang="en-US" sz="1600" dirty="0" smtClean="0"/>
              <a:t>. Clearing habitats for </a:t>
            </a:r>
            <a:r>
              <a:rPr lang="en-US" sz="1600" dirty="0" smtClean="0">
                <a:hlinkClick r:id="rId6" action="ppaction://hlinkfile" tooltip="Agriculture"/>
              </a:rPr>
              <a:t>agriculture</a:t>
            </a:r>
            <a:r>
              <a:rPr lang="en-US" sz="1600" dirty="0" smtClean="0"/>
              <a:t> is the principal cause of habitat destruction. Other important causes of habitat destruction include </a:t>
            </a:r>
            <a:r>
              <a:rPr lang="en-US" sz="1600" dirty="0" smtClean="0">
                <a:hlinkClick r:id="rId7" action="ppaction://hlinkfile" tooltip="Mining"/>
              </a:rPr>
              <a:t>mining</a:t>
            </a:r>
            <a:r>
              <a:rPr lang="en-US" sz="1600" dirty="0" smtClean="0"/>
              <a:t>, </a:t>
            </a:r>
            <a:r>
              <a:rPr lang="en-US" sz="1600" dirty="0" smtClean="0">
                <a:hlinkClick r:id="rId8" action="ppaction://hlinkfile" tooltip="Logging"/>
              </a:rPr>
              <a:t>logging</a:t>
            </a:r>
            <a:r>
              <a:rPr lang="en-US" sz="1600" dirty="0" smtClean="0"/>
              <a:t>, </a:t>
            </a:r>
            <a:r>
              <a:rPr lang="en-US" sz="1600" dirty="0" smtClean="0">
                <a:hlinkClick r:id="rId9" action="ppaction://hlinkfile" tooltip="Trawling"/>
              </a:rPr>
              <a:t>trawling</a:t>
            </a:r>
            <a:r>
              <a:rPr lang="en-US" sz="1600" dirty="0" smtClean="0"/>
              <a:t> and </a:t>
            </a:r>
            <a:r>
              <a:rPr lang="en-US" sz="1600" dirty="0" smtClean="0">
                <a:hlinkClick r:id="rId10" action="ppaction://hlinkfile" tooltip="Urban sprawl"/>
              </a:rPr>
              <a:t>urban sprawl</a:t>
            </a:r>
            <a:r>
              <a:rPr lang="en-US" sz="1600" dirty="0" smtClean="0"/>
              <a:t>. Habitat destruction is currently ranked as the most important cause of species </a:t>
            </a:r>
            <a:r>
              <a:rPr lang="en-US" sz="1600" dirty="0" smtClean="0">
                <a:hlinkClick r:id="rId11" action="ppaction://hlinkfile" tooltip="Extinction"/>
              </a:rPr>
              <a:t>extinction</a:t>
            </a:r>
            <a:r>
              <a:rPr lang="en-US" sz="1600" dirty="0" smtClean="0"/>
              <a:t> worldwide.</a:t>
            </a:r>
            <a:r>
              <a:rPr lang="en-US" sz="1600" baseline="30000" dirty="0" smtClean="0">
                <a:hlinkClick r:id="" action="ppaction://hlinkfile"/>
              </a:rPr>
              <a:t>[1]</a:t>
            </a:r>
            <a:r>
              <a:rPr lang="en-US" sz="1600" dirty="0" smtClean="0"/>
              <a:t> It is a process of environmental change important in </a:t>
            </a:r>
            <a:r>
              <a:rPr lang="en-US" sz="1600" dirty="0" smtClean="0">
                <a:hlinkClick r:id="rId12" action="ppaction://hlinkfile" tooltip="Evolution"/>
              </a:rPr>
              <a:t>evolution</a:t>
            </a:r>
            <a:r>
              <a:rPr lang="en-US" sz="1600" dirty="0" smtClean="0"/>
              <a:t> and </a:t>
            </a:r>
            <a:r>
              <a:rPr lang="en-US" sz="1600" dirty="0" smtClean="0">
                <a:hlinkClick r:id="rId13" action="ppaction://hlinkfile" tooltip="Conservation biology"/>
              </a:rPr>
              <a:t>conservation biology</a:t>
            </a:r>
            <a:r>
              <a:rPr lang="en-US" sz="1600" dirty="0" smtClean="0"/>
              <a:t>. Additional causes include </a:t>
            </a:r>
            <a:r>
              <a:rPr lang="en-US" sz="1600" dirty="0" smtClean="0">
                <a:hlinkClick r:id="rId14" action="ppaction://hlinkfile" tooltip="Habitat fragmentation"/>
              </a:rPr>
              <a:t>habitat fragmentation</a:t>
            </a:r>
            <a:r>
              <a:rPr lang="en-US" sz="1600" dirty="0" smtClean="0"/>
              <a:t>, geological processes, </a:t>
            </a:r>
            <a:r>
              <a:rPr lang="en-US" sz="1600" dirty="0" smtClean="0">
                <a:hlinkClick r:id="rId15" action="ppaction://hlinkfile" tooltip="Climate change"/>
              </a:rPr>
              <a:t>climate change</a:t>
            </a:r>
            <a:r>
              <a:rPr lang="en-US" sz="1600" dirty="0" smtClean="0"/>
              <a:t>, </a:t>
            </a:r>
            <a:r>
              <a:rPr lang="en-US" sz="1600" dirty="0" smtClean="0">
                <a:hlinkClick r:id="rId16" action="ppaction://hlinkfile" tooltip="Invasive species"/>
              </a:rPr>
              <a:t>invasive species</a:t>
            </a:r>
            <a:r>
              <a:rPr lang="en-US" sz="1600" dirty="0" smtClean="0"/>
              <a:t>, ecosystem nutrient change and human activities mentioned below.</a:t>
            </a:r>
            <a:endParaRPr lang="hr-HR" sz="1600"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IONIZING</a:t>
            </a:r>
            <a:endParaRPr lang="hr-HR" dirty="0"/>
          </a:p>
        </p:txBody>
      </p:sp>
      <p:sp>
        <p:nvSpPr>
          <p:cNvPr id="3" name="Content Placeholder 2"/>
          <p:cNvSpPr>
            <a:spLocks noGrp="1"/>
          </p:cNvSpPr>
          <p:nvPr>
            <p:ph idx="1"/>
          </p:nvPr>
        </p:nvSpPr>
        <p:spPr>
          <a:xfrm>
            <a:off x="457200" y="3643314"/>
            <a:ext cx="8229600" cy="2482849"/>
          </a:xfrm>
        </p:spPr>
        <p:txBody>
          <a:bodyPr/>
          <a:lstStyle/>
          <a:p>
            <a:pPr>
              <a:buNone/>
            </a:pPr>
            <a:endParaRPr lang="en-US" sz="1600" dirty="0" smtClean="0"/>
          </a:p>
          <a:p>
            <a:r>
              <a:rPr lang="en-US" sz="1600" dirty="0" smtClean="0">
                <a:hlinkClick r:id="rId2" action="ppaction://hlinkfile" tooltip="Electromagnetic radiation"/>
              </a:rPr>
              <a:t>Electromagnetic radiation</a:t>
            </a:r>
            <a:r>
              <a:rPr lang="en-US" sz="1600" dirty="0" smtClean="0"/>
              <a:t> can be classified into </a:t>
            </a:r>
            <a:r>
              <a:rPr lang="en-US" sz="1600" dirty="0" smtClean="0">
                <a:hlinkClick r:id="rId3" action="ppaction://hlinkfile" tooltip="Ionization"/>
              </a:rPr>
              <a:t>ionizing</a:t>
            </a:r>
            <a:r>
              <a:rPr lang="en-US" sz="1600" dirty="0" smtClean="0"/>
              <a:t> radiation and </a:t>
            </a:r>
            <a:r>
              <a:rPr lang="en-US" sz="1600" dirty="0" smtClean="0">
                <a:hlinkClick r:id="rId4" action="ppaction://hlinkfile" tooltip="Non-ionizing radiation"/>
              </a:rPr>
              <a:t>non-ionizing radiation</a:t>
            </a:r>
            <a:r>
              <a:rPr lang="en-US" sz="1600" dirty="0" smtClean="0"/>
              <a:t>, based on whether it is capable of ionizing atoms and breaking </a:t>
            </a:r>
            <a:r>
              <a:rPr lang="en-US" sz="1600" dirty="0" smtClean="0">
                <a:hlinkClick r:id="rId5" action="ppaction://hlinkfile" tooltip="Chemical bond"/>
              </a:rPr>
              <a:t>chemical bonds</a:t>
            </a:r>
            <a:r>
              <a:rPr lang="en-US" sz="1600" dirty="0" smtClean="0"/>
              <a:t>. </a:t>
            </a:r>
            <a:r>
              <a:rPr lang="en-US" sz="1600" dirty="0" smtClean="0">
                <a:hlinkClick r:id="rId6" action="ppaction://hlinkfile" tooltip="Ultraviolet"/>
              </a:rPr>
              <a:t>Ultraviolet</a:t>
            </a:r>
            <a:r>
              <a:rPr lang="en-US" sz="1600" dirty="0" smtClean="0"/>
              <a:t> and higher frequencies, such as </a:t>
            </a:r>
            <a:r>
              <a:rPr lang="en-US" sz="1600" dirty="0" smtClean="0">
                <a:hlinkClick r:id="rId7" action="ppaction://hlinkfile" tooltip="X-ray"/>
              </a:rPr>
              <a:t>X-rays</a:t>
            </a:r>
            <a:r>
              <a:rPr lang="en-US" sz="1600" dirty="0" smtClean="0"/>
              <a:t> or </a:t>
            </a:r>
            <a:r>
              <a:rPr lang="en-US" sz="1600" dirty="0" smtClean="0">
                <a:hlinkClick r:id="rId8" action="ppaction://hlinkfile" tooltip="Gamma ray"/>
              </a:rPr>
              <a:t>gamma rays</a:t>
            </a:r>
            <a:r>
              <a:rPr lang="en-US" sz="1600" dirty="0" smtClean="0"/>
              <a:t> are ionizing. These pose their own special hazards: see </a:t>
            </a:r>
            <a:r>
              <a:rPr lang="en-US" sz="1600" i="1" dirty="0" smtClean="0">
                <a:hlinkClick r:id="rId9" action="ppaction://hlinkfile" tooltip="Radiation"/>
              </a:rPr>
              <a:t>radiation</a:t>
            </a:r>
            <a:r>
              <a:rPr lang="en-US" sz="1600" dirty="0" smtClean="0"/>
              <a:t> and </a:t>
            </a:r>
            <a:r>
              <a:rPr lang="en-US" sz="1600" i="1" dirty="0" smtClean="0">
                <a:hlinkClick r:id="rId10" action="ppaction://hlinkfile" tooltip="Radiation poisoning"/>
              </a:rPr>
              <a:t>radiation poisoning</a:t>
            </a:r>
            <a:r>
              <a:rPr lang="en-US" sz="1600" dirty="0" smtClean="0"/>
              <a:t>.</a:t>
            </a:r>
          </a:p>
          <a:p>
            <a:r>
              <a:rPr lang="en-US" sz="1600" dirty="0" smtClean="0"/>
              <a:t>Non-ionizing radiation, discussed here, is associated with two major potential hazards: electrical and biological. Additionally, </a:t>
            </a:r>
            <a:r>
              <a:rPr lang="en-US" sz="1600" dirty="0" smtClean="0">
                <a:hlinkClick r:id="rId11" action="ppaction://hlinkfile" tooltip="Electromagnetic induction"/>
              </a:rPr>
              <a:t>induced</a:t>
            </a:r>
            <a:r>
              <a:rPr lang="en-US" sz="1600" dirty="0" smtClean="0"/>
              <a:t> electric current caused by radiation can generate sparks and create a fire or explosive hazard.</a:t>
            </a:r>
          </a:p>
          <a:p>
            <a:endParaRPr lang="hr-HR" sz="1600"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GENETIC ENGENEERING</a:t>
            </a:r>
            <a:endParaRPr lang="hr-HR" dirty="0"/>
          </a:p>
        </p:txBody>
      </p:sp>
      <p:sp>
        <p:nvSpPr>
          <p:cNvPr id="3" name="Content Placeholder 2"/>
          <p:cNvSpPr>
            <a:spLocks noGrp="1"/>
          </p:cNvSpPr>
          <p:nvPr>
            <p:ph idx="1"/>
          </p:nvPr>
        </p:nvSpPr>
        <p:spPr>
          <a:xfrm>
            <a:off x="457200" y="3929066"/>
            <a:ext cx="8229600" cy="2197097"/>
          </a:xfrm>
        </p:spPr>
        <p:txBody>
          <a:bodyPr/>
          <a:lstStyle/>
          <a:p>
            <a:r>
              <a:rPr lang="en-US" sz="1600" dirty="0" smtClean="0"/>
              <a:t>The term </a:t>
            </a:r>
            <a:r>
              <a:rPr lang="en-US" sz="1600" i="1" dirty="0" smtClean="0"/>
              <a:t>genetic pollution</a:t>
            </a:r>
            <a:r>
              <a:rPr lang="en-US" sz="1600" dirty="0" smtClean="0"/>
              <a:t> was popularized by environmentalist </a:t>
            </a:r>
            <a:r>
              <a:rPr lang="en-US" sz="1600" dirty="0" smtClean="0">
                <a:hlinkClick r:id="rId2" action="ppaction://hlinkfile" tooltip="Jeremy Rifkin"/>
              </a:rPr>
              <a:t>Jeremy Rifkin</a:t>
            </a:r>
            <a:r>
              <a:rPr lang="en-US" sz="1600" dirty="0" smtClean="0"/>
              <a:t> in his 1998 book </a:t>
            </a:r>
            <a:r>
              <a:rPr lang="en-US" sz="1600" i="1" dirty="0" smtClean="0"/>
              <a:t>The Biotech Century</a:t>
            </a:r>
            <a:r>
              <a:rPr lang="en-US" sz="1600" dirty="0" smtClean="0"/>
              <a:t>. While intentional crossbreeding between two genetically distinct varieties is described as </a:t>
            </a:r>
            <a:r>
              <a:rPr lang="en-US" sz="1600" dirty="0" smtClean="0">
                <a:hlinkClick r:id="rId3" action="ppaction://hlinkfile" tooltip="Hybrid (biology)"/>
              </a:rPr>
              <a:t>hybridization</a:t>
            </a:r>
            <a:r>
              <a:rPr lang="en-US" sz="1600" dirty="0" smtClean="0"/>
              <a:t> with the subsequent </a:t>
            </a:r>
            <a:r>
              <a:rPr lang="en-US" sz="1600" dirty="0" smtClean="0">
                <a:hlinkClick r:id="rId4" action="ppaction://hlinkfile" tooltip="Introgression"/>
              </a:rPr>
              <a:t>introgression</a:t>
            </a:r>
            <a:r>
              <a:rPr lang="en-US" sz="1600" dirty="0" smtClean="0"/>
              <a:t> of genes, Rifkin used genetic pollution to describe the risks that might occur due the unintentional process of </a:t>
            </a:r>
            <a:r>
              <a:rPr lang="en-US" sz="1600" dirty="0" smtClean="0">
                <a:hlinkClick r:id="rId5" action="ppaction://hlinkfile" tooltip="Genetically modified organisms"/>
              </a:rPr>
              <a:t>genetically modified organisms</a:t>
            </a:r>
            <a:r>
              <a:rPr lang="en-US" sz="1600" dirty="0" smtClean="0"/>
              <a:t> (GMOs) dispersing their genes into the natural environment by breeding with wild plants or animals</a:t>
            </a:r>
            <a:endParaRPr lang="hr-HR" sz="1600" dirty="0"/>
          </a:p>
        </p:txBody>
      </p:sp>
      <p:sp>
        <p:nvSpPr>
          <p:cNvPr id="4" name="Date Placeholder 3"/>
          <p:cNvSpPr>
            <a:spLocks noGrp="1"/>
          </p:cNvSpPr>
          <p:nvPr>
            <p:ph type="dt" sz="half" idx="10"/>
          </p:nvPr>
        </p:nvSpPr>
        <p:spPr/>
        <p:txBody>
          <a:bodyPr/>
          <a:lstStyle/>
          <a:p>
            <a:fld id="{7A71A222-68B3-400E-BB31-94F0272F0C19}" type="datetime1">
              <a:rPr lang="en-US" smtClean="0"/>
              <a:pPr/>
              <a:t>9/13/2010</a:t>
            </a:fld>
            <a:endParaRPr lang="en-US"/>
          </a:p>
        </p:txBody>
      </p:sp>
      <p:sp>
        <p:nvSpPr>
          <p:cNvPr id="5" name="Slide Number Placeholder 4"/>
          <p:cNvSpPr>
            <a:spLocks noGrp="1"/>
          </p:cNvSpPr>
          <p:nvPr>
            <p:ph type="sldNum" sz="quarter" idx="12"/>
          </p:nvPr>
        </p:nvSpPr>
        <p:spPr/>
        <p:txBody>
          <a:bodyPr/>
          <a:lstStyle/>
          <a:p>
            <a:fld id="{DFAA846E-D79C-4E01-95A8-DCDD8ED0F209}" type="slidenum">
              <a:rPr lang="en-US" smtClean="0"/>
              <a:pPr/>
              <a:t>9</a:t>
            </a:fld>
            <a:endParaRPr lang="en-US"/>
          </a:p>
        </p:txBody>
      </p:sp>
    </p:spTree>
  </p:cSld>
  <p:clrMapOvr>
    <a:masterClrMapping/>
  </p:clrMapOvr>
</p:sld>
</file>

<file path=ppt/theme/theme1.xml><?xml version="1.0" encoding="utf-8"?>
<a:theme xmlns:a="http://schemas.openxmlformats.org/drawingml/2006/main" name="Presentation3">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Presentation3</Template>
  <TotalTime>13</TotalTime>
  <Words>1120</Words>
  <Application>Microsoft Office PowerPoint</Application>
  <PresentationFormat>On-screen Show (4:3)</PresentationFormat>
  <Paragraphs>62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Presentation3</vt:lpstr>
      <vt:lpstr>GLOBAL ECO ISSUES</vt:lpstr>
      <vt:lpstr>Slide 2</vt:lpstr>
      <vt:lpstr>DEAD ZONES</vt:lpstr>
      <vt:lpstr>GLOBAL WARMING</vt:lpstr>
      <vt:lpstr>SPECIES EXTINCTION</vt:lpstr>
      <vt:lpstr>ENERGY CONSERVATION</vt:lpstr>
      <vt:lpstr>HABITATI DISTRUCTION</vt:lpstr>
      <vt:lpstr>IONIZING</vt:lpstr>
      <vt:lpstr>GENETIC ENGENEERING</vt:lpstr>
      <vt:lpstr>OVERGAZING</vt:lpstr>
      <vt:lpstr>LAND POLLUTION</vt:lpstr>
      <vt:lpstr>WHAT CAN WE: YOU AND I DO?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Korisnik</dc:creator>
  <cp:lastModifiedBy>Korisnik</cp:lastModifiedBy>
  <cp:revision>7</cp:revision>
  <dcterms:created xsi:type="dcterms:W3CDTF">2010-09-12T18:50:49Z</dcterms:created>
  <dcterms:modified xsi:type="dcterms:W3CDTF">2010-09-13T20:23:13Z</dcterms:modified>
</cp:coreProperties>
</file>