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1"/>
  </p:notesMasterIdLst>
  <p:sldIdLst>
    <p:sldId id="267" r:id="rId2"/>
    <p:sldId id="309" r:id="rId3"/>
    <p:sldId id="302" r:id="rId4"/>
    <p:sldId id="298" r:id="rId5"/>
    <p:sldId id="303" r:id="rId6"/>
    <p:sldId id="304" r:id="rId7"/>
    <p:sldId id="305" r:id="rId8"/>
    <p:sldId id="306" r:id="rId9"/>
    <p:sldId id="307" r:id="rId10"/>
    <p:sldId id="297" r:id="rId11"/>
    <p:sldId id="296" r:id="rId12"/>
    <p:sldId id="286" r:id="rId13"/>
    <p:sldId id="294" r:id="rId14"/>
    <p:sldId id="261" r:id="rId15"/>
    <p:sldId id="283" r:id="rId16"/>
    <p:sldId id="290" r:id="rId17"/>
    <p:sldId id="311" r:id="rId18"/>
    <p:sldId id="314" r:id="rId19"/>
    <p:sldId id="315" r:id="rId20"/>
    <p:sldId id="312" r:id="rId21"/>
    <p:sldId id="301" r:id="rId22"/>
    <p:sldId id="266" r:id="rId23"/>
    <p:sldId id="284" r:id="rId24"/>
    <p:sldId id="285" r:id="rId25"/>
    <p:sldId id="295" r:id="rId26"/>
    <p:sldId id="289" r:id="rId27"/>
    <p:sldId id="299" r:id="rId28"/>
    <p:sldId id="291" r:id="rId29"/>
    <p:sldId id="308" r:id="rId3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2231"/>
    <a:srgbClr val="DEEE12"/>
    <a:srgbClr val="08BA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728" autoAdjust="0"/>
  </p:normalViewPr>
  <p:slideViewPr>
    <p:cSldViewPr>
      <p:cViewPr varScale="1">
        <p:scale>
          <a:sx n="70" d="100"/>
          <a:sy n="70" d="100"/>
        </p:scale>
        <p:origin x="-516" y="-96"/>
      </p:cViewPr>
      <p:guideLst>
        <p:guide orient="horz" pos="2160"/>
        <p:guide pos="2880"/>
      </p:guideLst>
    </p:cSldViewPr>
  </p:slideViewPr>
  <p:outlineViewPr>
    <p:cViewPr>
      <p:scale>
        <a:sx n="33" d="100"/>
        <a:sy n="33" d="100"/>
      </p:scale>
      <p:origin x="0" y="834"/>
    </p:cViewPr>
  </p:outlineViewPr>
  <p:notesTextViewPr>
    <p:cViewPr>
      <p:scale>
        <a:sx n="100" d="100"/>
        <a:sy n="100" d="100"/>
      </p:scale>
      <p:origin x="0" y="0"/>
    </p:cViewPr>
  </p:notesTextViewPr>
  <p:sorterViewPr>
    <p:cViewPr>
      <p:scale>
        <a:sx n="100" d="100"/>
        <a:sy n="100" d="100"/>
      </p:scale>
      <p:origin x="0" y="77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6D9224-1C98-49EB-AC28-EB191FA0E0F7}" type="datetimeFigureOut">
              <a:rPr lang="ru-RU" smtClean="0"/>
              <a:t>06.03.2012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8C1061-773E-49B5-82E1-BCF03FCED6CF}" type="slidenum">
              <a:rPr lang="ru-RU" smtClean="0"/>
              <a:t>‹#›</a:t>
            </a:fld>
            <a:endParaRPr lang="ru-RU"/>
          </a:p>
        </p:txBody>
      </p:sp>
    </p:spTree>
    <p:extLst>
      <p:ext uri="{BB962C8B-B14F-4D97-AF65-F5344CB8AC3E}">
        <p14:creationId xmlns:p14="http://schemas.microsoft.com/office/powerpoint/2010/main" val="1960529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38C1061-773E-49B5-82E1-BCF03FCED6CF}" type="slidenum">
              <a:rPr lang="ru-RU" smtClean="0"/>
              <a:t>7</a:t>
            </a:fld>
            <a:endParaRPr lang="ru-RU"/>
          </a:p>
        </p:txBody>
      </p:sp>
    </p:spTree>
    <p:extLst>
      <p:ext uri="{BB962C8B-B14F-4D97-AF65-F5344CB8AC3E}">
        <p14:creationId xmlns:p14="http://schemas.microsoft.com/office/powerpoint/2010/main" val="3700439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38C1061-773E-49B5-82E1-BCF03FCED6CF}" type="slidenum">
              <a:rPr lang="ru-RU" smtClean="0"/>
              <a:t>13</a:t>
            </a:fld>
            <a:endParaRPr lang="ru-RU"/>
          </a:p>
        </p:txBody>
      </p:sp>
    </p:spTree>
    <p:extLst>
      <p:ext uri="{BB962C8B-B14F-4D97-AF65-F5344CB8AC3E}">
        <p14:creationId xmlns:p14="http://schemas.microsoft.com/office/powerpoint/2010/main" val="4139301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38C1061-773E-49B5-82E1-BCF03FCED6CF}" type="slidenum">
              <a:rPr lang="ru-RU" smtClean="0"/>
              <a:t>14</a:t>
            </a:fld>
            <a:endParaRPr lang="ru-RU"/>
          </a:p>
        </p:txBody>
      </p:sp>
    </p:spTree>
    <p:extLst>
      <p:ext uri="{BB962C8B-B14F-4D97-AF65-F5344CB8AC3E}">
        <p14:creationId xmlns:p14="http://schemas.microsoft.com/office/powerpoint/2010/main" val="1963582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38C1061-773E-49B5-82E1-BCF03FCED6CF}" type="slidenum">
              <a:rPr lang="ru-RU" smtClean="0"/>
              <a:t>16</a:t>
            </a:fld>
            <a:endParaRPr lang="ru-RU"/>
          </a:p>
        </p:txBody>
      </p:sp>
    </p:spTree>
    <p:extLst>
      <p:ext uri="{BB962C8B-B14F-4D97-AF65-F5344CB8AC3E}">
        <p14:creationId xmlns:p14="http://schemas.microsoft.com/office/powerpoint/2010/main" val="3522894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38C1061-773E-49B5-82E1-BCF03FCED6CF}" type="slidenum">
              <a:rPr lang="ru-RU" smtClean="0"/>
              <a:t>22</a:t>
            </a:fld>
            <a:endParaRPr lang="ru-RU"/>
          </a:p>
        </p:txBody>
      </p:sp>
    </p:spTree>
    <p:extLst>
      <p:ext uri="{BB962C8B-B14F-4D97-AF65-F5344CB8AC3E}">
        <p14:creationId xmlns:p14="http://schemas.microsoft.com/office/powerpoint/2010/main" val="802871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38C1061-773E-49B5-82E1-BCF03FCED6CF}" type="slidenum">
              <a:rPr lang="ru-RU" smtClean="0"/>
              <a:t>24</a:t>
            </a:fld>
            <a:endParaRPr lang="ru-RU"/>
          </a:p>
        </p:txBody>
      </p:sp>
    </p:spTree>
    <p:extLst>
      <p:ext uri="{BB962C8B-B14F-4D97-AF65-F5344CB8AC3E}">
        <p14:creationId xmlns:p14="http://schemas.microsoft.com/office/powerpoint/2010/main" val="915241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t>06.03.2012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5B106E36-FD25-4E2D-B0AA-010F637433A0}" type="datetimeFigureOut">
              <a:rPr lang="ru-RU" smtClean="0"/>
              <a:t>06.03.2012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t>06.03.2012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B106E36-FD25-4E2D-B0AA-010F637433A0}" type="datetimeFigureOut">
              <a:rPr lang="ru-RU" smtClean="0"/>
              <a:t>06.03.2012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t>06.03.2012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B106E36-FD25-4E2D-B0AA-010F637433A0}" type="datetimeFigureOut">
              <a:rPr lang="ru-RU" smtClean="0"/>
              <a:t>06.03.2012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B106E36-FD25-4E2D-B0AA-010F637433A0}" type="datetimeFigureOut">
              <a:rPr lang="ru-RU" smtClean="0"/>
              <a:t>06.03.2012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25C68B6-61C2-468F-89AB-4B9F7531AA68}"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B106E36-FD25-4E2D-B0AA-010F637433A0}" type="datetimeFigureOut">
              <a:rPr lang="ru-RU" smtClean="0"/>
              <a:t>06.03.2012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06E36-FD25-4E2D-B0AA-010F637433A0}" type="datetimeFigureOut">
              <a:rPr lang="ru-RU" smtClean="0"/>
              <a:t>06.03.2012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25C68B6-61C2-468F-89AB-4B9F7531AA68}"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t>06.03.2012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t>06.03.2012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5B106E36-FD25-4E2D-B0AA-010F637433A0}" type="datetimeFigureOut">
              <a:rPr lang="ru-RU" smtClean="0"/>
              <a:t>06.03.2012</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725C68B6-61C2-468F-89AB-4B9F7531AA68}"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7.xml"/><Relationship Id="rId7" Type="http://schemas.openxmlformats.org/officeDocument/2006/relationships/image" Target="../media/image4.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gif"/><Relationship Id="rId5" Type="http://schemas.openxmlformats.org/officeDocument/2006/relationships/image" Target="../media/image2.jp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gif"/></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gif"/><Relationship Id="rId5" Type="http://schemas.openxmlformats.org/officeDocument/2006/relationships/image" Target="../media/image22.gif"/><Relationship Id="rId4" Type="http://schemas.openxmlformats.org/officeDocument/2006/relationships/image" Target="../media/image24.gif"/></Relationships>
</file>

<file path=ppt/slides/_rels/slide1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gif"/><Relationship Id="rId5" Type="http://schemas.openxmlformats.org/officeDocument/2006/relationships/image" Target="../media/image33.JPG"/><Relationship Id="rId4" Type="http://schemas.openxmlformats.org/officeDocument/2006/relationships/image" Target="../media/image5.gif"/><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9.gif"/><Relationship Id="rId4" Type="http://schemas.openxmlformats.org/officeDocument/2006/relationships/image" Target="../media/image38.gif"/></Relationships>
</file>

<file path=ppt/slides/_rels/slide1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5.gif"/><Relationship Id="rId7" Type="http://schemas.openxmlformats.org/officeDocument/2006/relationships/image" Target="../media/image42.gif"/><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1.gif"/><Relationship Id="rId5" Type="http://schemas.openxmlformats.org/officeDocument/2006/relationships/image" Target="../media/image4.gif"/><Relationship Id="rId4" Type="http://schemas.openxmlformats.org/officeDocument/2006/relationships/image" Target="../media/image40.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jp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slide" Target="slide13.xml"/><Relationship Id="rId7" Type="http://schemas.openxmlformats.org/officeDocument/2006/relationships/slide" Target="slide22.xml"/><Relationship Id="rId12" Type="http://schemas.openxmlformats.org/officeDocument/2006/relationships/slide" Target="slide11.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slide" Target="slide16.xml"/><Relationship Id="rId11" Type="http://schemas.openxmlformats.org/officeDocument/2006/relationships/slide" Target="slide3.xml"/><Relationship Id="rId5" Type="http://schemas.openxmlformats.org/officeDocument/2006/relationships/slide" Target="slide14.xml"/><Relationship Id="rId10" Type="http://schemas.openxmlformats.org/officeDocument/2006/relationships/slide" Target="slide29.xml"/><Relationship Id="rId4" Type="http://schemas.openxmlformats.org/officeDocument/2006/relationships/image" Target="../media/image8.png"/><Relationship Id="rId9" Type="http://schemas.openxmlformats.org/officeDocument/2006/relationships/slide" Target="slide28.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59.jpeg"/><Relationship Id="rId4" Type="http://schemas.openxmlformats.org/officeDocument/2006/relationships/image" Target="../media/image58.jp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23.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64.gif"/></Relationships>
</file>

<file path=ppt/slides/_rels/slide24.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gif"/><Relationship Id="rId3" Type="http://schemas.openxmlformats.org/officeDocument/2006/relationships/image" Target="../media/image27.jp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8.png"/><Relationship Id="rId2" Type="http://schemas.openxmlformats.org/officeDocument/2006/relationships/notesSlide" Target="../notesSlides/notesSlide6.xml"/><Relationship Id="rId16"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jpeg"/><Relationship Id="rId5" Type="http://schemas.openxmlformats.org/officeDocument/2006/relationships/image" Target="../media/image66.jpeg"/><Relationship Id="rId15" Type="http://schemas.openxmlformats.org/officeDocument/2006/relationships/image" Target="../media/image75.png"/><Relationship Id="rId10" Type="http://schemas.openxmlformats.org/officeDocument/2006/relationships/image" Target="../media/image71.jpeg"/><Relationship Id="rId4" Type="http://schemas.openxmlformats.org/officeDocument/2006/relationships/image" Target="../media/image65.jpg"/><Relationship Id="rId9" Type="http://schemas.openxmlformats.org/officeDocument/2006/relationships/image" Target="../media/image70.gif"/><Relationship Id="rId14" Type="http://schemas.openxmlformats.org/officeDocument/2006/relationships/image" Target="../media/image5.gif"/></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jpg"/></Relationships>
</file>

<file path=ppt/slides/_rels/slide2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80.png"/><Relationship Id="rId7" Type="http://schemas.openxmlformats.org/officeDocument/2006/relationships/image" Target="../media/image82.gif"/><Relationship Id="rId2" Type="http://schemas.openxmlformats.org/officeDocument/2006/relationships/image" Target="../media/image3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1.png"/><Relationship Id="rId4" Type="http://schemas.microsoft.com/office/2007/relationships/hdphoto" Target="../media/hdphoto1.wdp"/><Relationship Id="rId9"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slide" Target="slide2.xml"/><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5.gif"/><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8.gif"/><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gif"/></Relationships>
</file>

<file path=ppt/slides/_rels/slide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3.gif"/><Relationship Id="rId4" Type="http://schemas.openxmlformats.org/officeDocument/2006/relationships/image" Target="../media/image22.gif"/></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gif"/><Relationship Id="rId7" Type="http://schemas.openxmlformats.org/officeDocument/2006/relationships/slide" Target="slide2.xm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5.gif"/><Relationship Id="rId5" Type="http://schemas.openxmlformats.org/officeDocument/2006/relationships/image" Target="../media/image15.gif"/><Relationship Id="rId4" Type="http://schemas.openxmlformats.org/officeDocument/2006/relationships/image" Target="../media/image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сопілка_-_експеримент_(0_29)(www.mpoisk.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24328" y="5052675"/>
            <a:ext cx="609600" cy="609600"/>
          </a:xfrm>
          <a:prstGeom prst="rect">
            <a:avLst/>
          </a:prstGeom>
        </p:spPr>
      </p:pic>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31" y="0"/>
            <a:ext cx="9199716" cy="6899787"/>
          </a:xfrm>
          <a:prstGeom prst="rect">
            <a:avLst/>
          </a:prstGeom>
          <a:effectLst/>
        </p:spPr>
        <p:style>
          <a:lnRef idx="0">
            <a:schemeClr val="accent1"/>
          </a:lnRef>
          <a:fillRef idx="3">
            <a:schemeClr val="accent1"/>
          </a:fillRef>
          <a:effectRef idx="3">
            <a:schemeClr val="accent1"/>
          </a:effectRef>
          <a:fontRef idx="minor">
            <a:schemeClr val="lt1"/>
          </a:fontRef>
        </p:style>
      </p:pic>
      <p:sp>
        <p:nvSpPr>
          <p:cNvPr id="3" name="TextBox 2"/>
          <p:cNvSpPr txBox="1"/>
          <p:nvPr/>
        </p:nvSpPr>
        <p:spPr>
          <a:xfrm>
            <a:off x="988130" y="548680"/>
            <a:ext cx="7328285" cy="1944216"/>
          </a:xfrm>
          <a:prstGeom prst="rect">
            <a:avLst/>
          </a:prstGeom>
          <a:noFill/>
        </p:spPr>
        <p:txBody>
          <a:bodyPr wrap="none" rtlCol="0">
            <a:prstTxWarp prst="textDeflateBottom">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5400" b="1" spc="50" dirty="0" smtClean="0">
                <a:ln w="38100">
                  <a:solidFill>
                    <a:srgbClr val="FFFF00"/>
                  </a:solidFill>
                </a:ln>
                <a:solidFill>
                  <a:schemeClr val="bg2">
                    <a:lumMod val="50000"/>
                  </a:schemeClr>
                </a:solidFill>
                <a:effectLst>
                  <a:outerShdw blurRad="76200" dist="50800" dir="5400000" algn="tl" rotWithShape="0">
                    <a:srgbClr val="000000">
                      <a:alpha val="65000"/>
                    </a:srgbClr>
                  </a:outerShdw>
                </a:effectLst>
                <a:latin typeface="+mj-lt"/>
              </a:rPr>
              <a:t>EASTER IN UKRAINE</a:t>
            </a:r>
            <a:endParaRPr lang="ru-RU" sz="5400" b="1" spc="50" dirty="0">
              <a:ln w="38100">
                <a:solidFill>
                  <a:srgbClr val="FFFF00"/>
                </a:solidFill>
              </a:ln>
              <a:solidFill>
                <a:schemeClr val="bg2">
                  <a:lumMod val="50000"/>
                </a:schemeClr>
              </a:solidFill>
              <a:effectLst>
                <a:outerShdw blurRad="76200" dist="50800" dir="5400000" algn="tl" rotWithShape="0">
                  <a:srgbClr val="000000">
                    <a:alpha val="65000"/>
                  </a:srgbClr>
                </a:outerShdw>
              </a:effectLst>
              <a:latin typeface="+mj-lt"/>
            </a:endParaRPr>
          </a:p>
        </p:txBody>
      </p:sp>
      <p:sp>
        <p:nvSpPr>
          <p:cNvPr id="6" name="TextBox 5"/>
          <p:cNvSpPr txBox="1"/>
          <p:nvPr/>
        </p:nvSpPr>
        <p:spPr>
          <a:xfrm>
            <a:off x="2695386" y="6336999"/>
            <a:ext cx="3640740" cy="523220"/>
          </a:xfrm>
          <a:prstGeom prst="rect">
            <a:avLst/>
          </a:prstGeom>
          <a:noFill/>
        </p:spPr>
        <p:txBody>
          <a:bodyPr wrap="none" rtlCol="0">
            <a:spAutoFit/>
          </a:bodyPr>
          <a:lstStyle/>
          <a:p>
            <a:r>
              <a:rPr lang="en-US" sz="2800" dirty="0" smtClean="0">
                <a:solidFill>
                  <a:schemeClr val="tx2">
                    <a:lumMod val="75000"/>
                  </a:schemeClr>
                </a:solidFill>
                <a:latin typeface="Blackadder ITC" pitchFamily="82" charset="0"/>
              </a:rPr>
              <a:t> </a:t>
            </a:r>
            <a:r>
              <a:rPr lang="en-US" sz="2800" dirty="0" err="1" smtClean="0">
                <a:solidFill>
                  <a:schemeClr val="tx2">
                    <a:lumMod val="75000"/>
                  </a:schemeClr>
                </a:solidFill>
                <a:latin typeface="Blackadder ITC" pitchFamily="82" charset="0"/>
              </a:rPr>
              <a:t>Monastyrysche</a:t>
            </a:r>
            <a:r>
              <a:rPr lang="en-US" sz="2800" dirty="0" smtClean="0">
                <a:solidFill>
                  <a:schemeClr val="tx2">
                    <a:lumMod val="75000"/>
                  </a:schemeClr>
                </a:solidFill>
                <a:latin typeface="Blackadder ITC" pitchFamily="82" charset="0"/>
              </a:rPr>
              <a:t>, </a:t>
            </a:r>
            <a:r>
              <a:rPr lang="en-US" sz="2800" dirty="0" smtClean="0">
                <a:solidFill>
                  <a:schemeClr val="tx2">
                    <a:lumMod val="75000"/>
                  </a:schemeClr>
                </a:solidFill>
                <a:latin typeface="Blackadder ITC" pitchFamily="82" charset="0"/>
              </a:rPr>
              <a:t>School # 5</a:t>
            </a:r>
            <a:endParaRPr lang="ru-RU" sz="2800" dirty="0">
              <a:solidFill>
                <a:schemeClr val="tx2">
                  <a:lumMod val="75000"/>
                </a:schemeClr>
              </a:solidFill>
            </a:endParaRPr>
          </a:p>
        </p:txBody>
      </p:sp>
      <p:pic>
        <p:nvPicPr>
          <p:cNvPr id="5" name="Рисунок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80501">
            <a:off x="483015" y="4102019"/>
            <a:ext cx="3162348" cy="2510913"/>
          </a:xfrm>
          <a:prstGeom prst="rect">
            <a:avLst/>
          </a:prstGeom>
        </p:spPr>
      </p:pic>
      <p:pic>
        <p:nvPicPr>
          <p:cNvPr id="4" name="Рисунок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3768" y="2752626"/>
            <a:ext cx="3553158" cy="3758511"/>
          </a:xfrm>
          <a:prstGeom prst="rect">
            <a:avLst/>
          </a:prstGeom>
        </p:spPr>
      </p:pic>
      <p:pic>
        <p:nvPicPr>
          <p:cNvPr id="11" name="Рисунок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2432736">
            <a:off x="-203386" y="5163335"/>
            <a:ext cx="3659230" cy="571500"/>
          </a:xfrm>
          <a:prstGeom prst="rect">
            <a:avLst/>
          </a:prstGeom>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211828">
            <a:off x="72533" y="4254281"/>
            <a:ext cx="3627437"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4300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6000"/>
                                        <p:tgtEl>
                                          <p:spTgt spid="2"/>
                                        </p:tgtEl>
                                      </p:cBhvr>
                                    </p:animEffect>
                                  </p:childTnLst>
                                </p:cTn>
                              </p:par>
                              <p:par>
                                <p:cTn id="8" presetID="1" presetClass="mediacall" presetSubtype="0" fill="hold" nodeType="withEffect">
                                  <p:stCondLst>
                                    <p:cond delay="0"/>
                                  </p:stCondLst>
                                  <p:childTnLst>
                                    <p:cmd type="call" cmd="playFrom(0.0)">
                                      <p:cBhvr>
                                        <p:cTn id="9" dur="29500" fill="hold"/>
                                        <p:tgtEl>
                                          <p:spTgt spid="7"/>
                                        </p:tgtEl>
                                      </p:cBhvr>
                                    </p:cmd>
                                  </p:childTnLst>
                                </p:cTn>
                              </p:par>
                              <p:par>
                                <p:cTn id="10" presetID="16" presetClass="entr" presetSubtype="21" fill="hold" nodeType="withEffect">
                                  <p:stCondLst>
                                    <p:cond delay="600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6000"/>
                                        <p:tgtEl>
                                          <p:spTgt spid="11"/>
                                        </p:tgtEl>
                                      </p:cBhvr>
                                    </p:animEffect>
                                  </p:childTnLst>
                                </p:cTn>
                              </p:par>
                              <p:par>
                                <p:cTn id="13" presetID="16" presetClass="entr" presetSubtype="21" fill="hold" nodeType="withEffect">
                                  <p:stCondLst>
                                    <p:cond delay="600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6000"/>
                                        <p:tgtEl>
                                          <p:spTgt spid="1026"/>
                                        </p:tgtEl>
                                      </p:cBhvr>
                                    </p:animEffect>
                                  </p:childTnLst>
                                </p:cTn>
                              </p:par>
                              <p:par>
                                <p:cTn id="16" presetID="16" presetClass="entr" presetSubtype="21" fill="hold" nodeType="withEffect">
                                  <p:stCondLst>
                                    <p:cond delay="600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6000"/>
                                        <p:tgtEl>
                                          <p:spTgt spid="5"/>
                                        </p:tgtEl>
                                      </p:cBhvr>
                                    </p:animEffect>
                                  </p:childTnLst>
                                </p:cTn>
                              </p:par>
                              <p:par>
                                <p:cTn id="19" presetID="6" presetClass="entr" presetSubtype="16" fill="hold" nodeType="withEffect">
                                  <p:stCondLst>
                                    <p:cond delay="1250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6000"/>
                                        <p:tgtEl>
                                          <p:spTgt spid="4"/>
                                        </p:tgtEl>
                                      </p:cBhvr>
                                    </p:animEffect>
                                  </p:childTnLst>
                                </p:cTn>
                              </p:par>
                              <p:par>
                                <p:cTn id="22" presetID="53" presetClass="entr" presetSubtype="16" fill="hold" grpId="0" nodeType="withEffect">
                                  <p:stCondLst>
                                    <p:cond delay="18250"/>
                                  </p:stCondLst>
                                  <p:childTnLst>
                                    <p:set>
                                      <p:cBhvr>
                                        <p:cTn id="23" dur="1" fill="hold">
                                          <p:stCondLst>
                                            <p:cond delay="0"/>
                                          </p:stCondLst>
                                        </p:cTn>
                                        <p:tgtEl>
                                          <p:spTgt spid="3"/>
                                        </p:tgtEl>
                                        <p:attrNameLst>
                                          <p:attrName>style.visibility</p:attrName>
                                        </p:attrNameLst>
                                      </p:cBhvr>
                                      <p:to>
                                        <p:strVal val="visible"/>
                                      </p:to>
                                    </p:set>
                                    <p:anim calcmode="lin" valueType="num">
                                      <p:cBhvr>
                                        <p:cTn id="24" dur="3000" fill="hold"/>
                                        <p:tgtEl>
                                          <p:spTgt spid="3"/>
                                        </p:tgtEl>
                                        <p:attrNameLst>
                                          <p:attrName>ppt_w</p:attrName>
                                        </p:attrNameLst>
                                      </p:cBhvr>
                                      <p:tavLst>
                                        <p:tav tm="0">
                                          <p:val>
                                            <p:fltVal val="0"/>
                                          </p:val>
                                        </p:tav>
                                        <p:tav tm="100000">
                                          <p:val>
                                            <p:strVal val="#ppt_w"/>
                                          </p:val>
                                        </p:tav>
                                      </p:tavLst>
                                    </p:anim>
                                    <p:anim calcmode="lin" valueType="num">
                                      <p:cBhvr>
                                        <p:cTn id="25" dur="3000" fill="hold"/>
                                        <p:tgtEl>
                                          <p:spTgt spid="3"/>
                                        </p:tgtEl>
                                        <p:attrNameLst>
                                          <p:attrName>ppt_h</p:attrName>
                                        </p:attrNameLst>
                                      </p:cBhvr>
                                      <p:tavLst>
                                        <p:tav tm="0">
                                          <p:val>
                                            <p:fltVal val="0"/>
                                          </p:val>
                                        </p:tav>
                                        <p:tav tm="100000">
                                          <p:val>
                                            <p:strVal val="#ppt_h"/>
                                          </p:val>
                                        </p:tav>
                                      </p:tavLst>
                                    </p:anim>
                                    <p:animEffect transition="in" filter="fade">
                                      <p:cBhvr>
                                        <p:cTn id="26"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7" fill="hold" display="0">
                  <p:stCondLst>
                    <p:cond delay="indefinite"/>
                  </p:stCondLst>
                  <p:endCondLst>
                    <p:cond evt="onStopAudio" delay="0">
                      <p:tgtEl>
                        <p:sldTgt/>
                      </p:tgtEl>
                    </p:cond>
                  </p:endCondLst>
                </p:cTn>
                <p:tgtEl>
                  <p:spTgt spid="7"/>
                </p:tgtEl>
              </p:cMediaNode>
            </p:audio>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24364"/>
          </a:xfrm>
          <a:prstGeom prst="rect">
            <a:avLst/>
          </a:prstGeom>
        </p:spPr>
      </p:pic>
      <p:sp>
        <p:nvSpPr>
          <p:cNvPr id="6" name="TextBox 5"/>
          <p:cNvSpPr txBox="1"/>
          <p:nvPr/>
        </p:nvSpPr>
        <p:spPr>
          <a:xfrm>
            <a:off x="1633546" y="438486"/>
            <a:ext cx="5977919" cy="707886"/>
          </a:xfrm>
          <a:prstGeom prst="rect">
            <a:avLst/>
          </a:prstGeom>
          <a:noFill/>
        </p:spPr>
        <p:txBody>
          <a:bodyPr wrap="none" rtlCol="0">
            <a:spAutoFit/>
            <a:scene3d>
              <a:camera prst="orthographicFront"/>
              <a:lightRig rig="glow" dir="tl">
                <a:rot lat="0" lon="0" rev="5400000"/>
              </a:lightRig>
            </a:scene3d>
            <a:sp3d extrusionH="57150" contourW="12700">
              <a:bevelT w="25400" h="25400" prst="cross"/>
              <a:contourClr>
                <a:schemeClr val="accent6">
                  <a:shade val="73000"/>
                </a:schemeClr>
              </a:contourClr>
            </a:sp3d>
          </a:bodyPr>
          <a:lstStyle/>
          <a:p>
            <a:r>
              <a:rPr lang="en-US" sz="4000" b="1" dirty="0" smtClean="0">
                <a:ln w="11430">
                  <a:solidFill>
                    <a:srgbClr val="FFC000"/>
                  </a:solidFill>
                </a:ln>
                <a:solidFill>
                  <a:srgbClr val="FFFF00"/>
                </a:solidFill>
                <a:effectLst>
                  <a:outerShdw blurRad="80000" dist="40000" dir="5040000" algn="tl">
                    <a:srgbClr val="000000">
                      <a:alpha val="30000"/>
                    </a:srgbClr>
                  </a:outerShdw>
                </a:effectLst>
                <a:latin typeface="Berlin Sans FB Demi" pitchFamily="34" charset="0"/>
              </a:rPr>
              <a:t>UKRAINIAN TRADITIONS</a:t>
            </a:r>
            <a:endParaRPr lang="ru-RU" sz="4000" b="1" dirty="0">
              <a:ln w="11430">
                <a:solidFill>
                  <a:srgbClr val="FFC000"/>
                </a:solidFill>
              </a:ln>
              <a:solidFill>
                <a:srgbClr val="FFFF00"/>
              </a:solidFill>
              <a:effectLst>
                <a:outerShdw blurRad="80000" dist="40000" dir="5040000" algn="tl">
                  <a:srgbClr val="000000">
                    <a:alpha val="30000"/>
                  </a:srgbClr>
                </a:outerShdw>
              </a:effectLst>
            </a:endParaRPr>
          </a:p>
        </p:txBody>
      </p:sp>
      <p:sp>
        <p:nvSpPr>
          <p:cNvPr id="3" name="Прямоугольник 2"/>
          <p:cNvSpPr/>
          <p:nvPr/>
        </p:nvSpPr>
        <p:spPr>
          <a:xfrm>
            <a:off x="1403882" y="1412776"/>
            <a:ext cx="6293701" cy="707886"/>
          </a:xfrm>
          <a:prstGeom prst="rect">
            <a:avLst/>
          </a:prstGeom>
        </p:spPr>
        <p:txBody>
          <a:bodyPr wrap="square">
            <a:spAutoFit/>
          </a:bodyPr>
          <a:lstStyle/>
          <a:p>
            <a:r>
              <a:rPr lang="en-US" sz="2000" b="1" dirty="0"/>
              <a:t>In Ukraine Easter has been celebrated over a long period of history and has had many rich traditions.</a:t>
            </a: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446" y="4437112"/>
            <a:ext cx="6941107" cy="1584176"/>
          </a:xfrm>
          <a:prstGeom prst="rect">
            <a:avLst/>
          </a:prstGeom>
          <a:ln w="57150">
            <a:solidFill>
              <a:schemeClr val="tx1">
                <a:lumMod val="75000"/>
                <a:lumOff val="25000"/>
              </a:schemeClr>
            </a:solidFill>
          </a:ln>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624" y="2420888"/>
            <a:ext cx="6927977" cy="1587661"/>
          </a:xfrm>
          <a:prstGeom prst="rect">
            <a:avLst/>
          </a:prstGeom>
          <a:ln w="57150">
            <a:solidFill>
              <a:schemeClr val="tx1">
                <a:lumMod val="85000"/>
                <a:lumOff val="15000"/>
              </a:schemeClr>
            </a:solidFill>
          </a:ln>
        </p:spPr>
      </p:pic>
    </p:spTree>
    <p:extLst>
      <p:ext uri="{BB962C8B-B14F-4D97-AF65-F5344CB8AC3E}">
        <p14:creationId xmlns:p14="http://schemas.microsoft.com/office/powerpoint/2010/main" val="39542659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63"/>
            <a:ext cx="9144000" cy="692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63" y="3920383"/>
            <a:ext cx="2856365" cy="2637044"/>
          </a:xfrm>
          <a:prstGeom prst="rect">
            <a:avLst/>
          </a:prstGeom>
          <a:ln/>
          <a:effectLst/>
        </p:spPr>
        <p:style>
          <a:lnRef idx="0">
            <a:schemeClr val="dk1"/>
          </a:lnRef>
          <a:fillRef idx="3">
            <a:schemeClr val="dk1"/>
          </a:fillRef>
          <a:effectRef idx="3">
            <a:schemeClr val="dk1"/>
          </a:effectRef>
          <a:fontRef idx="minor">
            <a:schemeClr val="lt1"/>
          </a:fontRef>
        </p:style>
      </p:pic>
      <p:sp>
        <p:nvSpPr>
          <p:cNvPr id="4" name="Прямоугольник 3"/>
          <p:cNvSpPr/>
          <p:nvPr/>
        </p:nvSpPr>
        <p:spPr>
          <a:xfrm>
            <a:off x="307282" y="1844824"/>
            <a:ext cx="8443125" cy="1877437"/>
          </a:xfrm>
          <a:prstGeom prst="rect">
            <a:avLst/>
          </a:prstGeom>
        </p:spPr>
        <p:txBody>
          <a:bodyPr wrap="square">
            <a:spAutoFit/>
          </a:bodyPr>
          <a:lstStyle/>
          <a:p>
            <a:r>
              <a:rPr lang="en-US" sz="2800" b="1" dirty="0" smtClean="0">
                <a:latin typeface="Script MT Bold" pitchFamily="66" charset="0"/>
              </a:rPr>
              <a:t>   The </a:t>
            </a:r>
            <a:r>
              <a:rPr lang="en-US" sz="2800" b="1" dirty="0">
                <a:latin typeface="Script MT Bold" pitchFamily="66" charset="0"/>
              </a:rPr>
              <a:t>last Sunday before Easter is called Willow </a:t>
            </a:r>
            <a:r>
              <a:rPr lang="en-US" sz="2800" b="1" dirty="0" smtClean="0">
                <a:latin typeface="Script MT Bold" pitchFamily="66" charset="0"/>
              </a:rPr>
              <a:t>Sunday</a:t>
            </a:r>
          </a:p>
          <a:p>
            <a:r>
              <a:rPr lang="en-US" sz="2800" b="1" dirty="0">
                <a:latin typeface="Script MT Bold" pitchFamily="66" charset="0"/>
              </a:rPr>
              <a:t> </a:t>
            </a:r>
            <a:r>
              <a:rPr lang="en-US" sz="2800" b="1" dirty="0" smtClean="0">
                <a:latin typeface="Script MT Bold" pitchFamily="66" charset="0"/>
              </a:rPr>
              <a:t>                              (</a:t>
            </a:r>
            <a:r>
              <a:rPr lang="en-US" sz="2800" b="1" dirty="0">
                <a:latin typeface="Script MT Bold" pitchFamily="66" charset="0"/>
              </a:rPr>
              <a:t> </a:t>
            </a:r>
            <a:r>
              <a:rPr lang="en-US" sz="2800" b="1" dirty="0" smtClean="0">
                <a:latin typeface="Script MT Bold" pitchFamily="66" charset="0"/>
              </a:rPr>
              <a:t>                       ).</a:t>
            </a:r>
          </a:p>
          <a:p>
            <a:endParaRPr lang="en-US" sz="2400" b="1" dirty="0" smtClean="0"/>
          </a:p>
          <a:p>
            <a:r>
              <a:rPr lang="en-US" b="1" dirty="0" smtClean="0"/>
              <a:t> On </a:t>
            </a:r>
            <a:r>
              <a:rPr lang="en-US" b="1" dirty="0"/>
              <a:t>this day pussy-willow branches </a:t>
            </a:r>
          </a:p>
          <a:p>
            <a:r>
              <a:rPr lang="en-US" b="1" dirty="0" smtClean="0"/>
              <a:t> are </a:t>
            </a:r>
            <a:r>
              <a:rPr lang="en-US" b="1" dirty="0"/>
              <a:t>blessed in the church.</a:t>
            </a:r>
          </a:p>
        </p:txBody>
      </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148063" y="4077073"/>
            <a:ext cx="3321581" cy="2480354"/>
          </a:xfrm>
          <a:prstGeom prst="rect">
            <a:avLst/>
          </a:prstGeom>
        </p:spPr>
      </p:pic>
      <p:sp>
        <p:nvSpPr>
          <p:cNvPr id="5" name="Прямоугольник 4"/>
          <p:cNvSpPr/>
          <p:nvPr/>
        </p:nvSpPr>
        <p:spPr>
          <a:xfrm>
            <a:off x="4864637" y="2968167"/>
            <a:ext cx="3888432" cy="923330"/>
          </a:xfrm>
          <a:prstGeom prst="rect">
            <a:avLst/>
          </a:prstGeom>
        </p:spPr>
        <p:txBody>
          <a:bodyPr wrap="square">
            <a:spAutoFit/>
          </a:bodyPr>
          <a:lstStyle/>
          <a:p>
            <a:r>
              <a:rPr lang="en-US" b="1" dirty="0"/>
              <a:t>Palms </a:t>
            </a:r>
            <a:r>
              <a:rPr lang="en-US" b="1" dirty="0" smtClean="0"/>
              <a:t>were apparently </a:t>
            </a:r>
            <a:r>
              <a:rPr lang="en-US" b="1" dirty="0"/>
              <a:t>hard to get in Ukraine in days of old, so willow branches were </a:t>
            </a:r>
            <a:r>
              <a:rPr lang="en-US" b="1" dirty="0" smtClean="0"/>
              <a:t>substituted</a:t>
            </a:r>
            <a:r>
              <a:rPr lang="en-US" dirty="0" smtClean="0"/>
              <a:t>.</a:t>
            </a:r>
            <a:endParaRPr lang="ru-RU" dirty="0"/>
          </a:p>
        </p:txBody>
      </p:sp>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0248" y="188640"/>
            <a:ext cx="1440160" cy="1388497"/>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700" y="404598"/>
            <a:ext cx="1689910" cy="1247775"/>
          </a:xfrm>
          <a:prstGeom prst="rect">
            <a:avLst/>
          </a:prstGeom>
        </p:spPr>
      </p:pic>
      <p:sp>
        <p:nvSpPr>
          <p:cNvPr id="9" name="TextBox 8"/>
          <p:cNvSpPr txBox="1"/>
          <p:nvPr/>
        </p:nvSpPr>
        <p:spPr>
          <a:xfrm>
            <a:off x="2267744" y="620687"/>
            <a:ext cx="4778872" cy="769441"/>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4400" b="1" dirty="0" smtClean="0">
                <a:ln w="11430">
                  <a:solidFill>
                    <a:srgbClr val="FFFF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erlin Sans FB Demi" pitchFamily="34" charset="0"/>
              </a:rPr>
              <a:t>WILLOW SUNDAY</a:t>
            </a:r>
            <a:endParaRPr lang="ru-RU" sz="4400" b="1" dirty="0">
              <a:ln w="11430">
                <a:solidFill>
                  <a:srgbClr val="FFFF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2" name="TextBox 1">
            <a:hlinkClick r:id="" action="ppaction://hlinkshowjump?jump=lastslide"/>
          </p:cNvPr>
          <p:cNvSpPr txBox="1"/>
          <p:nvPr/>
        </p:nvSpPr>
        <p:spPr>
          <a:xfrm>
            <a:off x="3275856" y="2294435"/>
            <a:ext cx="2247603" cy="523220"/>
          </a:xfrm>
          <a:prstGeom prst="rect">
            <a:avLst/>
          </a:prstGeom>
          <a:noFill/>
        </p:spPr>
        <p:txBody>
          <a:bodyPr wrap="none" rtlCol="0">
            <a:spAutoFit/>
          </a:bodyPr>
          <a:lstStyle/>
          <a:p>
            <a:r>
              <a:rPr lang="en-US" sz="2800" b="1" u="sng" dirty="0" err="1" smtClean="0">
                <a:latin typeface="Script MT Bold" pitchFamily="66" charset="0"/>
              </a:rPr>
              <a:t>Verbna</a:t>
            </a:r>
            <a:r>
              <a:rPr lang="en-US" sz="2800" b="1" u="sng" dirty="0" smtClean="0">
                <a:latin typeface="Script MT Bold" pitchFamily="66" charset="0"/>
              </a:rPr>
              <a:t> </a:t>
            </a:r>
            <a:r>
              <a:rPr lang="en-US" sz="2800" b="1" u="sng" dirty="0" err="1" smtClean="0">
                <a:latin typeface="Script MT Bold" pitchFamily="66" charset="0"/>
              </a:rPr>
              <a:t>nedilia</a:t>
            </a:r>
            <a:endParaRPr lang="ru-RU" sz="2800" b="1" u="sng" dirty="0">
              <a:latin typeface="Gabriola" pitchFamily="82" charset="0"/>
            </a:endParaRPr>
          </a:p>
        </p:txBody>
      </p:sp>
    </p:spTree>
    <p:extLst>
      <p:ext uri="{BB962C8B-B14F-4D97-AF65-F5344CB8AC3E}">
        <p14:creationId xmlns:p14="http://schemas.microsoft.com/office/powerpoint/2010/main" val="37842175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63"/>
            <a:ext cx="9144000" cy="692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Прямоугольник 16"/>
          <p:cNvSpPr/>
          <p:nvPr/>
        </p:nvSpPr>
        <p:spPr>
          <a:xfrm>
            <a:off x="952250" y="1041934"/>
            <a:ext cx="7306695" cy="2246769"/>
          </a:xfrm>
          <a:prstGeom prst="rect">
            <a:avLst/>
          </a:prstGeom>
        </p:spPr>
        <p:txBody>
          <a:bodyPr wrap="square">
            <a:spAutoFit/>
          </a:bodyPr>
          <a:lstStyle/>
          <a:p>
            <a:r>
              <a:rPr lang="en-US" sz="2800" b="1" dirty="0" smtClean="0">
                <a:latin typeface="Script MT Bold" pitchFamily="66" charset="0"/>
              </a:rPr>
              <a:t>On Willow Sunday </a:t>
            </a:r>
            <a:r>
              <a:rPr lang="en-US" sz="2800" b="1" dirty="0">
                <a:latin typeface="Script MT Bold" pitchFamily="66" charset="0"/>
              </a:rPr>
              <a:t>people </a:t>
            </a:r>
            <a:r>
              <a:rPr lang="en-US" sz="2800" b="1" dirty="0" smtClean="0">
                <a:latin typeface="Script MT Bold" pitchFamily="66" charset="0"/>
              </a:rPr>
              <a:t>traditionally tap </a:t>
            </a:r>
            <a:r>
              <a:rPr lang="en-US" sz="2800" b="1" dirty="0">
                <a:latin typeface="Script MT Bold" pitchFamily="66" charset="0"/>
              </a:rPr>
              <a:t>one </a:t>
            </a:r>
            <a:r>
              <a:rPr lang="en-US" sz="2800" b="1" dirty="0" smtClean="0">
                <a:latin typeface="Script MT Bold" pitchFamily="66" charset="0"/>
              </a:rPr>
              <a:t>     another </a:t>
            </a:r>
            <a:r>
              <a:rPr lang="en-US" sz="2800" b="1" dirty="0">
                <a:latin typeface="Script MT Bold" pitchFamily="66" charset="0"/>
              </a:rPr>
              <a:t>with </a:t>
            </a:r>
            <a:r>
              <a:rPr lang="en-US" sz="2800" b="1" dirty="0" smtClean="0">
                <a:latin typeface="Script MT Bold" pitchFamily="66" charset="0"/>
              </a:rPr>
              <a:t>willow </a:t>
            </a:r>
            <a:r>
              <a:rPr lang="en-US" sz="2800" b="1" dirty="0">
                <a:latin typeface="Script MT Bold" pitchFamily="66" charset="0"/>
              </a:rPr>
              <a:t>branches, repeating the </a:t>
            </a:r>
            <a:r>
              <a:rPr lang="en-US" sz="2800" b="1" dirty="0" smtClean="0">
                <a:latin typeface="Script MT Bold" pitchFamily="66" charset="0"/>
              </a:rPr>
              <a:t>wish :</a:t>
            </a:r>
          </a:p>
          <a:p>
            <a:r>
              <a:rPr lang="en-US" b="1" dirty="0" smtClean="0">
                <a:solidFill>
                  <a:schemeClr val="accent6">
                    <a:lumMod val="75000"/>
                  </a:schemeClr>
                </a:solidFill>
              </a:rPr>
              <a:t>‘</a:t>
            </a:r>
            <a:r>
              <a:rPr lang="en-US" sz="2800" b="1" dirty="0">
                <a:solidFill>
                  <a:schemeClr val="accent6">
                    <a:lumMod val="75000"/>
                  </a:schemeClr>
                </a:solidFill>
                <a:latin typeface="Script MT Bold" pitchFamily="66" charset="0"/>
              </a:rPr>
              <a:t>Be as tall </a:t>
            </a:r>
            <a:r>
              <a:rPr lang="en-US" sz="2800" b="1" dirty="0" smtClean="0">
                <a:solidFill>
                  <a:schemeClr val="accent6">
                    <a:lumMod val="75000"/>
                  </a:schemeClr>
                </a:solidFill>
                <a:latin typeface="Script MT Bold" pitchFamily="66" charset="0"/>
              </a:rPr>
              <a:t>as the willow. As healthy as the water. </a:t>
            </a:r>
          </a:p>
          <a:p>
            <a:r>
              <a:rPr lang="en-US" sz="2800" b="1" dirty="0" smtClean="0">
                <a:solidFill>
                  <a:schemeClr val="accent6">
                    <a:lumMod val="75000"/>
                  </a:schemeClr>
                </a:solidFill>
                <a:latin typeface="Script MT Bold" pitchFamily="66" charset="0"/>
              </a:rPr>
              <a:t>        As rich as the earth. Not I’m tapping. </a:t>
            </a:r>
          </a:p>
          <a:p>
            <a:r>
              <a:rPr lang="en-US" sz="2800" b="1" dirty="0" smtClean="0">
                <a:solidFill>
                  <a:schemeClr val="accent6">
                    <a:lumMod val="75000"/>
                  </a:schemeClr>
                </a:solidFill>
                <a:latin typeface="Script MT Bold" pitchFamily="66" charset="0"/>
              </a:rPr>
              <a:t>     The willow is tapping</a:t>
            </a:r>
            <a:r>
              <a:rPr lang="en-US" sz="2400" b="1" dirty="0" smtClean="0">
                <a:solidFill>
                  <a:schemeClr val="accent6">
                    <a:lumMod val="75000"/>
                  </a:schemeClr>
                </a:solidFill>
                <a:latin typeface="Script MT Bold" pitchFamily="66" charset="0"/>
              </a:rPr>
              <a:t>. </a:t>
            </a:r>
            <a:r>
              <a:rPr lang="en-US" sz="2800" b="1" dirty="0" smtClean="0">
                <a:solidFill>
                  <a:schemeClr val="accent6">
                    <a:lumMod val="75000"/>
                  </a:schemeClr>
                </a:solidFill>
                <a:latin typeface="Script MT Bold" pitchFamily="66" charset="0"/>
              </a:rPr>
              <a:t>Easter is in a week’.</a:t>
            </a:r>
            <a:endParaRPr lang="ru-RU" sz="2400" b="1" dirty="0">
              <a:solidFill>
                <a:schemeClr val="accent6">
                  <a:lumMod val="75000"/>
                </a:schemeClr>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386" y="3471105"/>
            <a:ext cx="3635541" cy="2989260"/>
          </a:xfrm>
          <a:prstGeom prst="rect">
            <a:avLst/>
          </a:prstGeom>
          <a:ln/>
          <a:effectLst/>
        </p:spPr>
        <p:style>
          <a:lnRef idx="0">
            <a:schemeClr val="accent3"/>
          </a:lnRef>
          <a:fillRef idx="3">
            <a:schemeClr val="accent3"/>
          </a:fillRef>
          <a:effectRef idx="3">
            <a:schemeClr val="accent3"/>
          </a:effectRef>
          <a:fontRef idx="minor">
            <a:schemeClr val="lt1"/>
          </a:fontRef>
        </p:style>
      </p:pic>
      <p:sp>
        <p:nvSpPr>
          <p:cNvPr id="2" name="TextBox 1"/>
          <p:cNvSpPr txBox="1"/>
          <p:nvPr/>
        </p:nvSpPr>
        <p:spPr>
          <a:xfrm>
            <a:off x="1468337" y="404662"/>
            <a:ext cx="6274520" cy="504055"/>
          </a:xfrm>
          <a:prstGeom prst="rect">
            <a:avLst/>
          </a:prstGeom>
          <a:noFill/>
        </p:spPr>
        <p:txBody>
          <a:bodyPr wrap="square" rtlCol="0">
            <a:prstTxWarp prst="textWave4">
              <a:avLst/>
            </a:prstTxWarp>
            <a:spAutoFit/>
            <a:scene3d>
              <a:camera prst="orthographicFront"/>
              <a:lightRig rig="threePt" dir="t"/>
            </a:scene3d>
            <a:sp3d extrusionH="57150">
              <a:bevelT w="38100" h="38100" prst="convex"/>
            </a:sp3d>
          </a:bodyPr>
          <a:lstStyle/>
          <a:p>
            <a:r>
              <a:rPr lang="en-US" sz="2400" b="1" dirty="0" smtClean="0">
                <a:ln>
                  <a:solidFill>
                    <a:srgbClr val="FFFF00"/>
                  </a:solidFill>
                </a:ln>
                <a:solidFill>
                  <a:schemeClr val="accent6">
                    <a:lumMod val="75000"/>
                  </a:schemeClr>
                </a:solidFill>
                <a:effectLst>
                  <a:outerShdw blurRad="50800" dist="38100" dir="13500000" algn="br" rotWithShape="0">
                    <a:prstClr val="black">
                      <a:alpha val="40000"/>
                    </a:prstClr>
                  </a:outerShdw>
                </a:effectLst>
                <a:latin typeface="Snap ITC" pitchFamily="82" charset="0"/>
              </a:rPr>
              <a:t>WILLOW TAPPING</a:t>
            </a:r>
            <a:endParaRPr lang="ru-RU" sz="2400" b="1" dirty="0">
              <a:ln>
                <a:solidFill>
                  <a:srgbClr val="FFFF00"/>
                </a:solidFill>
              </a:ln>
              <a:solidFill>
                <a:schemeClr val="accent6">
                  <a:lumMod val="75000"/>
                </a:schemeClr>
              </a:solidFill>
              <a:effectLst>
                <a:outerShdw blurRad="50800" dist="38100" dir="13500000" algn="br" rotWithShape="0">
                  <a:prstClr val="black">
                    <a:alpha val="40000"/>
                  </a:prstClr>
                </a:outerShdw>
              </a:effectLst>
            </a:endParaRPr>
          </a:p>
        </p:txBody>
      </p:sp>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550364">
            <a:off x="1991161" y="3710710"/>
            <a:ext cx="1107993" cy="167694"/>
          </a:xfrm>
          <a:prstGeom prst="rect">
            <a:avLst/>
          </a:prstGeom>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7602" y="3451581"/>
            <a:ext cx="3725719" cy="2989259"/>
          </a:xfrm>
          <a:prstGeom prst="rect">
            <a:avLst/>
          </a:prstGeom>
          <a:ln w="28575">
            <a:solidFill>
              <a:srgbClr val="92D050"/>
            </a:solidFill>
          </a:ln>
          <a:effectLst/>
          <a:scene3d>
            <a:camera prst="orthographicFront"/>
            <a:lightRig rig="threePt" dir="t"/>
          </a:scene3d>
          <a:sp3d>
            <a:bevelT/>
          </a:sp3d>
        </p:spPr>
      </p:pic>
      <p:pic>
        <p:nvPicPr>
          <p:cNvPr id="4" name="Рисунок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5146" y="3432968"/>
            <a:ext cx="638175" cy="638175"/>
          </a:xfrm>
          <a:prstGeom prst="rect">
            <a:avLst/>
          </a:prstGeom>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4760777" y="3448406"/>
            <a:ext cx="6334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7848321" y="5804251"/>
            <a:ext cx="6334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flipH="1">
            <a:off x="4760776" y="5804252"/>
            <a:ext cx="6334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536" y="327007"/>
            <a:ext cx="556714" cy="652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89846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103"/>
            <a:ext cx="9144000" cy="692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411209" y="1533465"/>
            <a:ext cx="4320480" cy="5016758"/>
          </a:xfrm>
          <a:prstGeom prst="rect">
            <a:avLst/>
          </a:prstGeom>
        </p:spPr>
        <p:txBody>
          <a:bodyPr wrap="square">
            <a:spAutoFit/>
          </a:bodyPr>
          <a:lstStyle/>
          <a:p>
            <a:r>
              <a:rPr lang="en-US" sz="2000" b="1" dirty="0">
                <a:latin typeface="Comic Sans MS" pitchFamily="66" charset="0"/>
              </a:rPr>
              <a:t>The week before Easter, the Great (</a:t>
            </a:r>
            <a:r>
              <a:rPr lang="en-US" sz="2000" b="1" dirty="0" err="1">
                <a:latin typeface="Comic Sans MS" pitchFamily="66" charset="0"/>
              </a:rPr>
              <a:t>Velykyi</a:t>
            </a:r>
            <a:r>
              <a:rPr lang="en-US" sz="2000" b="1" dirty="0">
                <a:latin typeface="Comic Sans MS" pitchFamily="66" charset="0"/>
              </a:rPr>
              <a:t>) Week (Holy Week), is called the White (</a:t>
            </a:r>
            <a:r>
              <a:rPr lang="en-US" sz="2000" b="1" dirty="0" err="1">
                <a:latin typeface="Comic Sans MS" pitchFamily="66" charset="0"/>
              </a:rPr>
              <a:t>Bilyi</a:t>
            </a:r>
            <a:r>
              <a:rPr lang="en-US" sz="2000" b="1" dirty="0">
                <a:latin typeface="Comic Sans MS" pitchFamily="66" charset="0"/>
              </a:rPr>
              <a:t>) or Pure (</a:t>
            </a:r>
            <a:r>
              <a:rPr lang="en-US" sz="2000" b="1" dirty="0" err="1">
                <a:latin typeface="Comic Sans MS" pitchFamily="66" charset="0"/>
              </a:rPr>
              <a:t>Chystyi</a:t>
            </a:r>
            <a:r>
              <a:rPr lang="en-US" sz="2000" b="1" dirty="0">
                <a:latin typeface="Comic Sans MS" pitchFamily="66" charset="0"/>
              </a:rPr>
              <a:t>) Week. During this time an effort is made to finish all field work before Thursday, since from Thursday on work is </a:t>
            </a:r>
            <a:r>
              <a:rPr lang="en-US" sz="2000" b="1" dirty="0" smtClean="0">
                <a:latin typeface="Comic Sans MS" pitchFamily="66" charset="0"/>
              </a:rPr>
              <a:t>forbidden.</a:t>
            </a:r>
            <a:endParaRPr lang="en-US" sz="2000" dirty="0">
              <a:latin typeface="Comic Sans MS" pitchFamily="66" charset="0"/>
            </a:endParaRPr>
          </a:p>
          <a:p>
            <a:r>
              <a:rPr lang="en-US" sz="2000" b="1" dirty="0">
                <a:latin typeface="Comic Sans MS" pitchFamily="66" charset="0"/>
              </a:rPr>
              <a:t> </a:t>
            </a:r>
            <a:r>
              <a:rPr lang="en-US" sz="2000" b="1" dirty="0" smtClean="0">
                <a:latin typeface="Comic Sans MS" pitchFamily="66" charset="0"/>
              </a:rPr>
              <a:t>                is </a:t>
            </a:r>
            <a:r>
              <a:rPr lang="en-US" sz="2000" b="1" dirty="0">
                <a:latin typeface="Comic Sans MS" pitchFamily="66" charset="0"/>
              </a:rPr>
              <a:t>connected with ritual of clarification by water. It is traditional with Ukrainians to prepare body for Easter, to wash carefully, as it is believed that on this day water protects you washing away all diseases.</a:t>
            </a:r>
          </a:p>
          <a:p>
            <a:endParaRPr lang="en-US" sz="2000" b="1" dirty="0"/>
          </a:p>
        </p:txBody>
      </p:sp>
      <p:sp>
        <p:nvSpPr>
          <p:cNvPr id="3" name="TextBox 2"/>
          <p:cNvSpPr txBox="1"/>
          <p:nvPr/>
        </p:nvSpPr>
        <p:spPr>
          <a:xfrm>
            <a:off x="2052555" y="287502"/>
            <a:ext cx="4976042" cy="830997"/>
          </a:xfrm>
          <a:prstGeom prst="rect">
            <a:avLst/>
          </a:prstGeom>
          <a:noFill/>
        </p:spPr>
        <p:txBody>
          <a:bodyPr wrap="none" rtlCol="0">
            <a:prstTxWarp prst="textInflateTop">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4800" b="1" dirty="0" smtClean="0">
                <a:ln w="11430">
                  <a:solidFill>
                    <a:srgbClr val="FF0000"/>
                  </a:solidFill>
                </a:ln>
                <a:solidFill>
                  <a:srgbClr val="FFC000"/>
                </a:solidFill>
                <a:effectLst>
                  <a:outerShdw blurRad="80000" dist="40000" dir="5040000" algn="tl">
                    <a:srgbClr val="000000">
                      <a:alpha val="30000"/>
                    </a:srgbClr>
                  </a:outerShdw>
                </a:effectLst>
                <a:latin typeface="Berlin Sans FB" pitchFamily="34" charset="0"/>
              </a:rPr>
              <a:t>The White Week</a:t>
            </a:r>
            <a:endParaRPr lang="ru-RU" sz="4800" b="1" dirty="0">
              <a:ln w="11430">
                <a:solidFill>
                  <a:srgbClr val="FF0000"/>
                </a:solidFill>
              </a:ln>
              <a:solidFill>
                <a:srgbClr val="FFC000"/>
              </a:solidFill>
              <a:effectLst>
                <a:outerShdw blurRad="80000" dist="40000" dir="5040000" algn="tl">
                  <a:srgbClr val="000000">
                    <a:alpha val="30000"/>
                  </a:srgbClr>
                </a:outerShdw>
              </a:effectLst>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581304"/>
            <a:ext cx="3171825" cy="23812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596" y="4174027"/>
            <a:ext cx="3175001" cy="238125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hlinkClick r:id="" action="ppaction://hlinkshowjump?jump=lastslide"/>
          </p:cNvPr>
          <p:cNvSpPr txBox="1"/>
          <p:nvPr/>
        </p:nvSpPr>
        <p:spPr>
          <a:xfrm>
            <a:off x="4437593" y="3962554"/>
            <a:ext cx="1972015" cy="400110"/>
          </a:xfrm>
          <a:prstGeom prst="rect">
            <a:avLst/>
          </a:prstGeom>
          <a:noFill/>
        </p:spPr>
        <p:txBody>
          <a:bodyPr wrap="none" rtlCol="0">
            <a:spAutoFit/>
          </a:bodyPr>
          <a:lstStyle/>
          <a:p>
            <a:r>
              <a:rPr lang="en-US" sz="2000" b="1" u="sng" dirty="0" smtClean="0">
                <a:latin typeface="Comic Sans MS" pitchFamily="66" charset="0"/>
              </a:rPr>
              <a:t>Pure Thursday</a:t>
            </a:r>
            <a:endParaRPr lang="ru-RU" sz="2000" b="1" u="sng" dirty="0">
              <a:latin typeface="Comic Sans MS" pitchFamily="66" charset="0"/>
            </a:endParaRPr>
          </a:p>
        </p:txBody>
      </p:sp>
      <p:pic>
        <p:nvPicPr>
          <p:cNvPr id="5122" name="Picture 2">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902" y="269613"/>
            <a:ext cx="43338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53540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263"/>
            <a:ext cx="9144000" cy="692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611559" y="1556792"/>
            <a:ext cx="4399243" cy="5539978"/>
          </a:xfrm>
          <a:prstGeom prst="rect">
            <a:avLst/>
          </a:prstGeom>
        </p:spPr>
        <p:txBody>
          <a:bodyPr wrap="square">
            <a:spAutoFit/>
          </a:bodyPr>
          <a:lstStyle/>
          <a:p>
            <a:r>
              <a:rPr lang="en-US" b="1" dirty="0"/>
              <a:t> </a:t>
            </a:r>
            <a:r>
              <a:rPr lang="en-US" b="1" dirty="0" smtClean="0"/>
              <a:t>          has </a:t>
            </a:r>
            <a:r>
              <a:rPr lang="en-US" b="1" dirty="0"/>
              <a:t>great symbolic significance in Ukraine. The baker of </a:t>
            </a:r>
            <a:r>
              <a:rPr lang="en-US" b="1" dirty="0" smtClean="0"/>
              <a:t>the </a:t>
            </a:r>
            <a:r>
              <a:rPr lang="en-US" b="1" dirty="0" err="1" smtClean="0"/>
              <a:t>paska</a:t>
            </a:r>
            <a:r>
              <a:rPr lang="en-US" b="1" dirty="0" smtClean="0"/>
              <a:t> must </a:t>
            </a:r>
            <a:r>
              <a:rPr lang="en-US" b="1" dirty="0"/>
              <a:t>keep her thoughts pure and the household must remain quiet for the bread to retain its fluffy texture while in the </a:t>
            </a:r>
            <a:r>
              <a:rPr lang="en-US" b="1" dirty="0" smtClean="0"/>
              <a:t>oven. </a:t>
            </a:r>
          </a:p>
          <a:p>
            <a:r>
              <a:rPr lang="en-US" b="1" dirty="0" smtClean="0"/>
              <a:t>   Traditionally to bake </a:t>
            </a:r>
            <a:r>
              <a:rPr lang="en-US" b="1" dirty="0"/>
              <a:t>the </a:t>
            </a:r>
            <a:r>
              <a:rPr lang="en-US" b="1" dirty="0" err="1" smtClean="0"/>
              <a:t>paska</a:t>
            </a:r>
            <a:r>
              <a:rPr lang="en-US" b="1" dirty="0" smtClean="0"/>
              <a:t> is </a:t>
            </a:r>
            <a:r>
              <a:rPr lang="en-US" b="1" dirty="0"/>
              <a:t>a strictly family affair; </a:t>
            </a:r>
            <a:r>
              <a:rPr lang="en-US" b="1" dirty="0" err="1" smtClean="0"/>
              <a:t>neighbours</a:t>
            </a:r>
            <a:r>
              <a:rPr lang="en-US" b="1" dirty="0" smtClean="0"/>
              <a:t> </a:t>
            </a:r>
            <a:r>
              <a:rPr lang="en-US" b="1" dirty="0"/>
              <a:t>or strangers are not permitted to enter the house while the </a:t>
            </a:r>
            <a:r>
              <a:rPr lang="en-US" b="1" dirty="0" err="1"/>
              <a:t>paska</a:t>
            </a:r>
            <a:r>
              <a:rPr lang="en-US" b="1" dirty="0"/>
              <a:t> is being prepared. In ancient times, the man of the house would stand guard at the door while the </a:t>
            </a:r>
            <a:r>
              <a:rPr lang="en-US" b="1" dirty="0" err="1"/>
              <a:t>paska</a:t>
            </a:r>
            <a:r>
              <a:rPr lang="en-US" b="1" dirty="0"/>
              <a:t> loaf was being made to prevent any intruders from casting the “evil eye” onto the bread and thus threatening the family’s prosperity for the coming year.</a:t>
            </a:r>
          </a:p>
          <a:p>
            <a:endParaRPr lang="en-US" sz="1600" b="1" dirty="0"/>
          </a:p>
          <a:p>
            <a:endParaRPr lang="en-US" sz="1600" b="1" dirty="0"/>
          </a:p>
          <a:p>
            <a:endParaRPr lang="en-US" sz="1600" b="1" dirty="0"/>
          </a:p>
        </p:txBody>
      </p:sp>
      <p:pic>
        <p:nvPicPr>
          <p:cNvPr id="13" name="Рисунок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678740" y="1071855"/>
            <a:ext cx="2828829" cy="2393128"/>
          </a:xfrm>
          <a:prstGeom prst="rect">
            <a:avLst/>
          </a:prstGeom>
        </p:spPr>
      </p:pic>
      <p:sp>
        <p:nvSpPr>
          <p:cNvPr id="21" name="TextBox 20"/>
          <p:cNvSpPr txBox="1"/>
          <p:nvPr/>
        </p:nvSpPr>
        <p:spPr>
          <a:xfrm>
            <a:off x="1583231" y="480636"/>
            <a:ext cx="5977538" cy="607550"/>
          </a:xfrm>
          <a:prstGeom prst="rect">
            <a:avLst/>
          </a:prstGeom>
          <a:noFill/>
        </p:spPr>
        <p:txBody>
          <a:bodyPr wrap="none" rtlCol="0">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smtClean="0">
                <a:ln w="11430"/>
                <a:solidFill>
                  <a:schemeClr val="accent5"/>
                </a:solidFill>
                <a:effectLst>
                  <a:outerShdw blurRad="50800" dist="39000" dir="5460000" algn="tl">
                    <a:srgbClr val="000000">
                      <a:alpha val="38000"/>
                    </a:srgbClr>
                  </a:outerShdw>
                </a:effectLst>
                <a:latin typeface="Niagara Solid" pitchFamily="82" charset="0"/>
              </a:rPr>
              <a:t>Ukrainian </a:t>
            </a:r>
            <a:r>
              <a:rPr lang="en-US" sz="4000" b="1" dirty="0" err="1" smtClean="0">
                <a:ln w="11430"/>
                <a:solidFill>
                  <a:schemeClr val="accent5"/>
                </a:solidFill>
                <a:effectLst>
                  <a:outerShdw blurRad="50800" dist="39000" dir="5460000" algn="tl">
                    <a:srgbClr val="000000">
                      <a:alpha val="38000"/>
                    </a:srgbClr>
                  </a:outerShdw>
                </a:effectLst>
                <a:latin typeface="Niagara Solid" pitchFamily="82" charset="0"/>
              </a:rPr>
              <a:t>Paska</a:t>
            </a:r>
            <a:endParaRPr lang="ru-RU" sz="4000" b="1" dirty="0">
              <a:ln w="11430"/>
              <a:solidFill>
                <a:schemeClr val="accent5"/>
              </a:solidFill>
              <a:effectLst>
                <a:outerShdw blurRad="50800" dist="39000" dir="5460000" algn="tl">
                  <a:srgbClr val="000000">
                    <a:alpha val="38000"/>
                  </a:srgbClr>
                </a:outerShdw>
              </a:effectLst>
            </a:endParaRPr>
          </a:p>
        </p:txBody>
      </p:sp>
      <p:pic>
        <p:nvPicPr>
          <p:cNvPr id="19" name="Рисунок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1765" y="2636912"/>
            <a:ext cx="3342778" cy="4031859"/>
          </a:xfrm>
          <a:prstGeom prst="rect">
            <a:avLst/>
          </a:prstGeom>
        </p:spPr>
      </p:pic>
      <p:sp>
        <p:nvSpPr>
          <p:cNvPr id="7" name="TextBox 6">
            <a:hlinkClick r:id="" action="ppaction://hlinkshowjump?jump=lastslide"/>
          </p:cNvPr>
          <p:cNvSpPr txBox="1"/>
          <p:nvPr/>
        </p:nvSpPr>
        <p:spPr>
          <a:xfrm>
            <a:off x="637964" y="1535740"/>
            <a:ext cx="775725" cy="369332"/>
          </a:xfrm>
          <a:prstGeom prst="rect">
            <a:avLst/>
          </a:prstGeom>
          <a:noFill/>
        </p:spPr>
        <p:txBody>
          <a:bodyPr wrap="none" rtlCol="0">
            <a:spAutoFit/>
          </a:bodyPr>
          <a:lstStyle/>
          <a:p>
            <a:r>
              <a:rPr lang="en-US" b="1" u="sng" dirty="0" err="1" smtClean="0"/>
              <a:t>Paska</a:t>
            </a:r>
            <a:endParaRPr lang="ru-RU" b="1" u="sng" dirty="0"/>
          </a:p>
        </p:txBody>
      </p:sp>
    </p:spTree>
    <p:extLst>
      <p:ext uri="{BB962C8B-B14F-4D97-AF65-F5344CB8AC3E}">
        <p14:creationId xmlns:p14="http://schemas.microsoft.com/office/powerpoint/2010/main" val="29393419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63"/>
            <a:ext cx="9144000" cy="692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017275" y="1620019"/>
            <a:ext cx="3147901" cy="440505"/>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36603">
            <a:off x="238914" y="1887499"/>
            <a:ext cx="518176" cy="370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68451">
            <a:off x="291178" y="3402612"/>
            <a:ext cx="413650" cy="2959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Рисунок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43" y="5824718"/>
            <a:ext cx="1065877" cy="1023445"/>
          </a:xfrm>
          <a:prstGeom prst="rect">
            <a:avLst/>
          </a:prstGeom>
        </p:spPr>
      </p:pic>
      <p:sp>
        <p:nvSpPr>
          <p:cNvPr id="15" name="TextBox 14"/>
          <p:cNvSpPr txBox="1"/>
          <p:nvPr/>
        </p:nvSpPr>
        <p:spPr>
          <a:xfrm>
            <a:off x="1475656" y="266321"/>
            <a:ext cx="4824536" cy="749117"/>
          </a:xfrm>
          <a:prstGeom prst="rect">
            <a:avLst/>
          </a:prstGeom>
          <a:noFill/>
        </p:spPr>
        <p:txBody>
          <a:bodyPr wrap="square" rtlCol="0">
            <a:prstTxWarp prst="textPlain">
              <a:avLst/>
            </a:prstTxWarp>
            <a:spAutoFit/>
          </a:bodyPr>
          <a:lstStyle/>
          <a:p>
            <a:r>
              <a:rPr lang="en-US" sz="3200" b="1" dirty="0" smtClean="0">
                <a:ln>
                  <a:solidFill>
                    <a:srgbClr val="FFC000"/>
                  </a:solidFill>
                </a:ln>
                <a:solidFill>
                  <a:schemeClr val="accent5">
                    <a:lumMod val="75000"/>
                  </a:schemeClr>
                </a:solidFill>
                <a:latin typeface="Niagara Solid" pitchFamily="82" charset="0"/>
                <a:cs typeface="Arial" pitchFamily="34" charset="0"/>
              </a:rPr>
              <a:t>Dos and Don’ts for a Successful </a:t>
            </a:r>
            <a:r>
              <a:rPr lang="en-US" sz="3200" b="1" dirty="0" err="1" smtClean="0">
                <a:ln>
                  <a:solidFill>
                    <a:srgbClr val="FFC000"/>
                  </a:solidFill>
                </a:ln>
                <a:solidFill>
                  <a:schemeClr val="accent5">
                    <a:lumMod val="75000"/>
                  </a:schemeClr>
                </a:solidFill>
                <a:latin typeface="Niagara Solid" pitchFamily="82" charset="0"/>
                <a:cs typeface="Arial" pitchFamily="34" charset="0"/>
              </a:rPr>
              <a:t>Paska</a:t>
            </a:r>
            <a:endParaRPr lang="ru-RU" sz="3200" b="1" dirty="0">
              <a:ln>
                <a:solidFill>
                  <a:srgbClr val="FFC000"/>
                </a:solidFill>
              </a:ln>
              <a:solidFill>
                <a:schemeClr val="accent5">
                  <a:lumMod val="75000"/>
                </a:schemeClr>
              </a:solidFill>
              <a:latin typeface="Arial" pitchFamily="34" charset="0"/>
              <a:cs typeface="Arial" pitchFamily="34" charset="0"/>
            </a:endParaRPr>
          </a:p>
        </p:txBody>
      </p:sp>
      <p:sp>
        <p:nvSpPr>
          <p:cNvPr id="2" name="Прямоугольник 1"/>
          <p:cNvSpPr/>
          <p:nvPr/>
        </p:nvSpPr>
        <p:spPr>
          <a:xfrm>
            <a:off x="983942" y="981129"/>
            <a:ext cx="5624137" cy="5355312"/>
          </a:xfrm>
          <a:prstGeom prst="rect">
            <a:avLst/>
          </a:prstGeom>
        </p:spPr>
        <p:txBody>
          <a:bodyPr wrap="square">
            <a:spAutoFit/>
          </a:bodyPr>
          <a:lstStyle/>
          <a:p>
            <a:endParaRPr lang="en-US" dirty="0"/>
          </a:p>
          <a:p>
            <a:r>
              <a:rPr lang="en-US" b="1" dirty="0"/>
              <a:t>    </a:t>
            </a:r>
            <a:r>
              <a:rPr lang="en-US" b="1" dirty="0" smtClean="0"/>
              <a:t> </a:t>
            </a:r>
            <a:r>
              <a:rPr lang="en-US" b="1" dirty="0"/>
              <a:t>* When preparing </a:t>
            </a:r>
            <a:r>
              <a:rPr lang="en-US" b="1" dirty="0" err="1"/>
              <a:t>paska</a:t>
            </a:r>
            <a:r>
              <a:rPr lang="en-US" b="1" dirty="0"/>
              <a:t> dough d</a:t>
            </a:r>
            <a:r>
              <a:rPr lang="en-US" b="1" dirty="0" smtClean="0"/>
              <a:t>on't </a:t>
            </a:r>
            <a:r>
              <a:rPr lang="en-US" b="1" dirty="0"/>
              <a:t>make any sudden noises while the </a:t>
            </a:r>
            <a:r>
              <a:rPr lang="en-US" b="1" dirty="0" err="1"/>
              <a:t>paska</a:t>
            </a:r>
            <a:r>
              <a:rPr lang="en-US" b="1" dirty="0"/>
              <a:t> is rising or while it is in the oven baking. Also, don't sit down while the </a:t>
            </a:r>
            <a:r>
              <a:rPr lang="en-US" b="1" dirty="0" err="1"/>
              <a:t>paska</a:t>
            </a:r>
            <a:r>
              <a:rPr lang="en-US" b="1" dirty="0"/>
              <a:t> is in the oven or it will become flat</a:t>
            </a:r>
            <a:r>
              <a:rPr lang="en-US" b="1" dirty="0" smtClean="0"/>
              <a:t>.</a:t>
            </a:r>
          </a:p>
          <a:p>
            <a:endParaRPr lang="en-US" b="1" dirty="0" smtClean="0"/>
          </a:p>
          <a:p>
            <a:r>
              <a:rPr lang="en-US" b="1" dirty="0" smtClean="0"/>
              <a:t>     * While </a:t>
            </a:r>
            <a:r>
              <a:rPr lang="en-US" b="1" dirty="0"/>
              <a:t>placing the </a:t>
            </a:r>
            <a:r>
              <a:rPr lang="en-US" b="1" dirty="0" err="1"/>
              <a:t>paska</a:t>
            </a:r>
            <a:r>
              <a:rPr lang="en-US" b="1" dirty="0"/>
              <a:t> into the oven say: "Holy </a:t>
            </a:r>
            <a:r>
              <a:rPr lang="en-US" b="1" dirty="0" err="1"/>
              <a:t>paska</a:t>
            </a:r>
            <a:r>
              <a:rPr lang="en-US" b="1" dirty="0"/>
              <a:t>, be as grand and beautiful as the sun, because we are baking you for the sun. Let all members of our family be healthy. Let our children grow up as quickly as you grow. "Come out as beautiful as you go in</a:t>
            </a:r>
            <a:r>
              <a:rPr lang="en-US" b="1" dirty="0" smtClean="0"/>
              <a:t>!“</a:t>
            </a:r>
          </a:p>
          <a:p>
            <a:endParaRPr lang="en-US" b="1" dirty="0" smtClean="0"/>
          </a:p>
          <a:p>
            <a:r>
              <a:rPr lang="en-US" b="1" dirty="0" smtClean="0"/>
              <a:t>     </a:t>
            </a:r>
            <a:r>
              <a:rPr lang="en-US" b="1" dirty="0"/>
              <a:t>* If you carefully follow all of the above instructions, the </a:t>
            </a:r>
            <a:r>
              <a:rPr lang="en-US" b="1" dirty="0" err="1"/>
              <a:t>paska</a:t>
            </a:r>
            <a:r>
              <a:rPr lang="en-US" b="1" dirty="0"/>
              <a:t> will be light, airy and tasty</a:t>
            </a:r>
            <a:r>
              <a:rPr lang="en-US" b="1" dirty="0" smtClean="0"/>
              <a:t>.</a:t>
            </a:r>
          </a:p>
          <a:p>
            <a:endParaRPr lang="en-US" b="1" dirty="0"/>
          </a:p>
          <a:p>
            <a:r>
              <a:rPr lang="en-US" b="1" dirty="0"/>
              <a:t>    </a:t>
            </a:r>
            <a:r>
              <a:rPr lang="en-US" b="1" dirty="0" smtClean="0"/>
              <a:t> * </a:t>
            </a:r>
            <a:r>
              <a:rPr lang="en-US" b="1" dirty="0"/>
              <a:t>If not - the </a:t>
            </a:r>
            <a:r>
              <a:rPr lang="en-US" b="1" dirty="0" err="1"/>
              <a:t>paska</a:t>
            </a:r>
            <a:r>
              <a:rPr lang="en-US" b="1" dirty="0"/>
              <a:t> will come out hard and dense. Then the people will say: "Even thunder and lightning will not break this </a:t>
            </a:r>
            <a:r>
              <a:rPr lang="en-US" b="1" dirty="0" err="1"/>
              <a:t>paska</a:t>
            </a:r>
            <a:r>
              <a:rPr lang="en-US" b="1" dirty="0"/>
              <a:t>".</a:t>
            </a:r>
            <a:endParaRPr lang="ru-RU" b="1" dirty="0"/>
          </a:p>
        </p:txBody>
      </p:sp>
      <p:pic>
        <p:nvPicPr>
          <p:cNvPr id="4" name="Рисунок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4208" y="292107"/>
            <a:ext cx="2384637" cy="2485194"/>
          </a:xfrm>
          <a:prstGeom prst="rect">
            <a:avLst/>
          </a:prstGeom>
        </p:spPr>
      </p:pic>
      <p:pic>
        <p:nvPicPr>
          <p:cNvPr id="6" name="Рисунок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1661" y="2890490"/>
            <a:ext cx="2669730" cy="3442546"/>
          </a:xfrm>
          <a:prstGeom prst="rect">
            <a:avLst/>
          </a:prstGeom>
        </p:spPr>
      </p:pic>
      <p:pic>
        <p:nvPicPr>
          <p:cNvPr id="6146"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3288" y="246405"/>
            <a:ext cx="43338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3931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scene3d>
            <a:camera prst="orthographicFront">
              <a:rot lat="0" lon="0" rev="0"/>
            </a:camera>
            <a:lightRig rig="balanced" dir="tr"/>
          </a:scene3d>
          <a:sp3d contourW="14605" prstMaterial="plastic">
            <a:contourClr>
              <a:schemeClr val="accent3">
                <a:shade val="30000"/>
                <a:satMod val="120000"/>
              </a:schemeClr>
            </a:contourClr>
          </a:sp3d>
        </p:spPr>
        <p:style>
          <a:lnRef idx="0">
            <a:schemeClr val="accent3"/>
          </a:lnRef>
          <a:fillRef idx="3">
            <a:schemeClr val="accent3"/>
          </a:fillRef>
          <a:effectRef idx="3">
            <a:schemeClr val="accent3"/>
          </a:effectRef>
          <a:fontRef idx="minor">
            <a:schemeClr val="lt1"/>
          </a:fontRef>
        </p:style>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074273" y="-285863"/>
            <a:ext cx="5099131" cy="8292175"/>
          </a:xfrm>
          <a:prstGeom prst="rect">
            <a:avLst/>
          </a:prstGeom>
          <a:effectLst/>
          <a:scene3d>
            <a:camera prst="orthographicFront">
              <a:rot lat="0" lon="0" rev="0"/>
            </a:camera>
            <a:lightRig rig="balanced" dir="tr"/>
          </a:scene3d>
          <a:sp3d contourW="14605" prstMaterial="plastic">
            <a:contourClr>
              <a:schemeClr val="accent3">
                <a:shade val="30000"/>
                <a:satMod val="120000"/>
              </a:schemeClr>
            </a:contourClr>
          </a:sp3d>
        </p:spPr>
        <p:style>
          <a:lnRef idx="0">
            <a:schemeClr val="accent3"/>
          </a:lnRef>
          <a:fillRef idx="3">
            <a:schemeClr val="accent3"/>
          </a:fillRef>
          <a:effectRef idx="3">
            <a:schemeClr val="accent3"/>
          </a:effectRef>
          <a:fontRef idx="minor">
            <a:schemeClr val="lt1"/>
          </a:fontRef>
        </p:style>
      </p:pic>
      <p:sp>
        <p:nvSpPr>
          <p:cNvPr id="3" name="Прямоугольник 2"/>
          <p:cNvSpPr/>
          <p:nvPr/>
        </p:nvSpPr>
        <p:spPr>
          <a:xfrm>
            <a:off x="658555" y="1412776"/>
            <a:ext cx="4104456" cy="2831544"/>
          </a:xfrm>
          <a:prstGeom prst="rect">
            <a:avLst/>
          </a:prstGeom>
        </p:spPr>
        <p:txBody>
          <a:bodyPr wrap="square">
            <a:spAutoFit/>
          </a:bodyPr>
          <a:lstStyle/>
          <a:p>
            <a:r>
              <a:rPr lang="en-US" sz="2000" b="1" dirty="0" err="1">
                <a:latin typeface="Script MT Bold" pitchFamily="66" charset="0"/>
              </a:rPr>
              <a:t>Pysanky</a:t>
            </a:r>
            <a:r>
              <a:rPr lang="en-US" sz="2000" b="1" dirty="0">
                <a:latin typeface="Script MT Bold" pitchFamily="66" charset="0"/>
              </a:rPr>
              <a:t> were made by the women of the house, </a:t>
            </a:r>
            <a:r>
              <a:rPr lang="en-US" sz="2000" b="1" dirty="0" smtClean="0">
                <a:latin typeface="Script MT Bold" pitchFamily="66" charset="0"/>
              </a:rPr>
              <a:t>during         . They gathered </a:t>
            </a:r>
            <a:r>
              <a:rPr lang="en-US" sz="2000" b="1" dirty="0">
                <a:latin typeface="Script MT Bold" pitchFamily="66" charset="0"/>
              </a:rPr>
              <a:t>eggs, and </a:t>
            </a:r>
            <a:r>
              <a:rPr lang="en-US" sz="2000" b="1" dirty="0" smtClean="0">
                <a:latin typeface="Script MT Bold" pitchFamily="66" charset="0"/>
              </a:rPr>
              <a:t>saved </a:t>
            </a:r>
            <a:r>
              <a:rPr lang="en-US" sz="2000" b="1" dirty="0">
                <a:latin typeface="Script MT Bold" pitchFamily="66" charset="0"/>
              </a:rPr>
              <a:t>the best ones for making </a:t>
            </a:r>
            <a:r>
              <a:rPr lang="en-US" sz="2000" b="1" dirty="0" err="1">
                <a:latin typeface="Script MT Bold" pitchFamily="66" charset="0"/>
              </a:rPr>
              <a:t>pysanky</a:t>
            </a:r>
            <a:r>
              <a:rPr lang="en-US" sz="2000" b="1" dirty="0">
                <a:latin typeface="Script MT Bold" pitchFamily="66" charset="0"/>
              </a:rPr>
              <a:t>.  On the chosen evening, </a:t>
            </a:r>
            <a:r>
              <a:rPr lang="en-US" sz="2000" b="1" dirty="0" smtClean="0">
                <a:latin typeface="Script MT Bold" pitchFamily="66" charset="0"/>
              </a:rPr>
              <a:t>women gathered, said </a:t>
            </a:r>
            <a:r>
              <a:rPr lang="en-US" sz="2000" b="1" dirty="0">
                <a:latin typeface="Script MT Bold" pitchFamily="66" charset="0"/>
              </a:rPr>
              <a:t>a prayer, and then </a:t>
            </a:r>
            <a:r>
              <a:rPr lang="en-US" sz="2000" b="1" dirty="0" smtClean="0">
                <a:latin typeface="Script MT Bold" pitchFamily="66" charset="0"/>
              </a:rPr>
              <a:t>talked </a:t>
            </a:r>
            <a:r>
              <a:rPr lang="en-US" sz="2000" b="1" dirty="0">
                <a:latin typeface="Script MT Bold" pitchFamily="66" charset="0"/>
              </a:rPr>
              <a:t>and </a:t>
            </a:r>
            <a:r>
              <a:rPr lang="en-US" sz="2000" b="1" dirty="0" smtClean="0">
                <a:latin typeface="Script MT Bold" pitchFamily="66" charset="0"/>
              </a:rPr>
              <a:t>sang </a:t>
            </a:r>
            <a:r>
              <a:rPr lang="en-US" sz="2000" b="1" dirty="0">
                <a:latin typeface="Script MT Bold" pitchFamily="66" charset="0"/>
              </a:rPr>
              <a:t>while decorating their eggs.</a:t>
            </a:r>
          </a:p>
          <a:p>
            <a:endParaRPr lang="en-US" sz="2000" b="1" dirty="0">
              <a:latin typeface="Script MT Bold" pitchFamily="66" charset="0"/>
            </a:endParaRPr>
          </a:p>
          <a:p>
            <a:endParaRPr lang="en-US" dirty="0"/>
          </a:p>
        </p:txBody>
      </p:sp>
      <p:sp>
        <p:nvSpPr>
          <p:cNvPr id="2" name="Прямоугольник 1"/>
          <p:cNvSpPr/>
          <p:nvPr/>
        </p:nvSpPr>
        <p:spPr>
          <a:xfrm>
            <a:off x="561629" y="3010551"/>
            <a:ext cx="4104456" cy="3354765"/>
          </a:xfrm>
          <a:prstGeom prst="rect">
            <a:avLst/>
          </a:prstGeom>
        </p:spPr>
        <p:txBody>
          <a:bodyPr wrap="square">
            <a:spAutoFit/>
          </a:bodyPr>
          <a:lstStyle/>
          <a:p>
            <a:r>
              <a:rPr lang="en-US" dirty="0" smtClean="0"/>
              <a:t>                                    </a:t>
            </a:r>
          </a:p>
          <a:p>
            <a:endParaRPr lang="en-US" b="1" dirty="0" smtClean="0"/>
          </a:p>
          <a:p>
            <a:endParaRPr lang="en-US" dirty="0" smtClean="0"/>
          </a:p>
          <a:p>
            <a:r>
              <a:rPr lang="en-US" sz="2000" dirty="0" smtClean="0">
                <a:latin typeface="Script MT Bold" pitchFamily="66" charset="0"/>
              </a:rPr>
              <a:t>In </a:t>
            </a:r>
            <a:r>
              <a:rPr lang="en-US" sz="2000" dirty="0">
                <a:latin typeface="Script MT Bold" pitchFamily="66" charset="0"/>
              </a:rPr>
              <a:t>a large family, by Holy Thursday, 60 eggs </a:t>
            </a:r>
            <a:r>
              <a:rPr lang="en-US" sz="2000" dirty="0" smtClean="0">
                <a:latin typeface="Script MT Bold" pitchFamily="66" charset="0"/>
              </a:rPr>
              <a:t>could </a:t>
            </a:r>
            <a:r>
              <a:rPr lang="en-US" sz="2000" dirty="0">
                <a:latin typeface="Script MT Bold" pitchFamily="66" charset="0"/>
              </a:rPr>
              <a:t>have been completed. This was done in secrecy, away from the men, and away from the prying eyes of other villagers</a:t>
            </a:r>
            <a:r>
              <a:rPr lang="en-US" sz="2000" dirty="0" smtClean="0">
                <a:latin typeface="Script MT Bold" pitchFamily="66" charset="0"/>
              </a:rPr>
              <a:t>. </a:t>
            </a:r>
          </a:p>
          <a:p>
            <a:endParaRPr lang="en-US" dirty="0" smtClean="0"/>
          </a:p>
          <a:p>
            <a:r>
              <a:rPr lang="en-US" sz="2000" dirty="0" smtClean="0">
                <a:latin typeface="Script MT Bold" pitchFamily="66" charset="0"/>
              </a:rPr>
              <a:t>Each </a:t>
            </a:r>
            <a:r>
              <a:rPr lang="en-US" sz="2000" dirty="0">
                <a:latin typeface="Script MT Bold" pitchFamily="66" charset="0"/>
              </a:rPr>
              <a:t>family had their own dyes and their own patterns, and guarded them. </a:t>
            </a:r>
            <a:endParaRPr lang="ru-RU" sz="2000"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011" y="1363375"/>
            <a:ext cx="3967808" cy="4997013"/>
          </a:xfrm>
          <a:prstGeom prst="rect">
            <a:avLst/>
          </a:prstGeom>
          <a:ln>
            <a:noFill/>
          </a:ln>
          <a:effectLst/>
          <a:scene3d>
            <a:camera prst="orthographicFront">
              <a:rot lat="0" lon="0" rev="0"/>
            </a:camera>
            <a:lightRig rig="brightRoom" dir="tr">
              <a:rot lat="0" lon="0" rev="600000"/>
            </a:lightRig>
          </a:scene3d>
          <a:sp3d prstMaterial="metal">
            <a:bevelT w="38100" h="57150" prst="angle"/>
          </a:sp3d>
          <a:extLst/>
        </p:spPr>
        <p:style>
          <a:lnRef idx="1">
            <a:schemeClr val="accent3"/>
          </a:lnRef>
          <a:fillRef idx="3">
            <a:schemeClr val="accent3"/>
          </a:fillRef>
          <a:effectRef idx="2">
            <a:schemeClr val="accent3"/>
          </a:effectRef>
          <a:fontRef idx="minor">
            <a:schemeClr val="lt1"/>
          </a:fontRef>
        </p:style>
      </p:pic>
      <p:sp>
        <p:nvSpPr>
          <p:cNvPr id="7" name="TextBox 6"/>
          <p:cNvSpPr txBox="1"/>
          <p:nvPr/>
        </p:nvSpPr>
        <p:spPr>
          <a:xfrm>
            <a:off x="2195735" y="197925"/>
            <a:ext cx="4556627" cy="830997"/>
          </a:xfrm>
          <a:prstGeom prst="rect">
            <a:avLst/>
          </a:prstGeom>
          <a:noFill/>
        </p:spPr>
        <p:txBody>
          <a:bodyPr wrap="square" rtlCol="0">
            <a:prstTxWarp prst="textCanUp">
              <a:avLst/>
            </a:prstTxWarp>
            <a:spAutoFit/>
          </a:bodyPr>
          <a:lstStyle/>
          <a:p>
            <a:r>
              <a:rPr lang="en-US" sz="4800" b="1" dirty="0" smtClean="0">
                <a:ln w="31550" cmpd="sng">
                  <a:solidFill>
                    <a:schemeClr val="accent6">
                      <a:lumMod val="75000"/>
                    </a:schemeClr>
                  </a:solidFill>
                  <a:prstDash val="solid"/>
                </a:ln>
                <a:solidFill>
                  <a:schemeClr val="accent5"/>
                </a:solidFill>
                <a:effectLst>
                  <a:glow rad="228600">
                    <a:schemeClr val="accent1">
                      <a:satMod val="175000"/>
                      <a:alpha val="40000"/>
                    </a:schemeClr>
                  </a:glow>
                  <a:outerShdw blurRad="50800" dist="40000" dir="5400000" algn="tl" rotWithShape="0">
                    <a:srgbClr val="000000">
                      <a:shade val="5000"/>
                      <a:satMod val="120000"/>
                      <a:alpha val="33000"/>
                    </a:srgbClr>
                  </a:outerShdw>
                </a:effectLst>
                <a:latin typeface="Curlz MT" pitchFamily="82" charset="0"/>
              </a:rPr>
              <a:t>PYSANKA</a:t>
            </a:r>
            <a:endParaRPr lang="ru-RU" sz="4800" b="1" dirty="0">
              <a:ln w="31550" cmpd="sng">
                <a:solidFill>
                  <a:schemeClr val="accent6">
                    <a:lumMod val="75000"/>
                  </a:schemeClr>
                </a:solidFill>
                <a:prstDash val="solid"/>
              </a:ln>
              <a:solidFill>
                <a:schemeClr val="accent5"/>
              </a:solidFill>
              <a:effectLst>
                <a:glow rad="228600">
                  <a:schemeClr val="accent1">
                    <a:satMod val="175000"/>
                    <a:alpha val="40000"/>
                  </a:schemeClr>
                </a:glow>
                <a:outerShdw blurRad="50800" dist="40000" dir="5400000" algn="tl" rotWithShape="0">
                  <a:srgbClr val="000000">
                    <a:shade val="5000"/>
                    <a:satMod val="120000"/>
                    <a:alpha val="33000"/>
                  </a:srgbClr>
                </a:outerShdw>
              </a:effectLst>
            </a:endParaRPr>
          </a:p>
        </p:txBody>
      </p:sp>
      <p:sp>
        <p:nvSpPr>
          <p:cNvPr id="8" name="TextBox 7">
            <a:hlinkClick r:id="" action="ppaction://hlinkshowjump?jump=lastslide"/>
          </p:cNvPr>
          <p:cNvSpPr txBox="1"/>
          <p:nvPr/>
        </p:nvSpPr>
        <p:spPr>
          <a:xfrm>
            <a:off x="2446353" y="1698970"/>
            <a:ext cx="636713" cy="400110"/>
          </a:xfrm>
          <a:prstGeom prst="rect">
            <a:avLst/>
          </a:prstGeom>
          <a:noFill/>
        </p:spPr>
        <p:txBody>
          <a:bodyPr wrap="none" rtlCol="0">
            <a:spAutoFit/>
          </a:bodyPr>
          <a:lstStyle/>
          <a:p>
            <a:r>
              <a:rPr lang="en-US" sz="2000" b="1" u="sng" dirty="0" smtClean="0">
                <a:latin typeface="Script MT Bold" pitchFamily="66" charset="0"/>
              </a:rPr>
              <a:t>Lent</a:t>
            </a:r>
            <a:endParaRPr lang="ru-RU" sz="2000" b="1" u="sng" dirty="0"/>
          </a:p>
        </p:txBody>
      </p:sp>
    </p:spTree>
    <p:extLst>
      <p:ext uri="{BB962C8B-B14F-4D97-AF65-F5344CB8AC3E}">
        <p14:creationId xmlns:p14="http://schemas.microsoft.com/office/powerpoint/2010/main" val="11381663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5" y="15781"/>
            <a:ext cx="9144000" cy="6858000"/>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5390" y="757095"/>
            <a:ext cx="5755465" cy="3696001"/>
          </a:xfrm>
          <a:prstGeom prst="rect">
            <a:avLst/>
          </a:prstGeom>
          <a:ln w="76200">
            <a:solidFill>
              <a:schemeClr val="accent5">
                <a:lumMod val="50000"/>
              </a:schemeClr>
            </a:solidFill>
          </a:ln>
          <a:scene3d>
            <a:camera prst="orthographicFront"/>
            <a:lightRig rig="threePt" dir="t"/>
          </a:scene3d>
          <a:sp3d>
            <a:bevelT/>
          </a:sp3d>
        </p:spPr>
      </p:pic>
      <p:sp>
        <p:nvSpPr>
          <p:cNvPr id="4" name="TextBox 3"/>
          <p:cNvSpPr txBox="1"/>
          <p:nvPr/>
        </p:nvSpPr>
        <p:spPr>
          <a:xfrm>
            <a:off x="662684" y="4797152"/>
            <a:ext cx="7920879" cy="1384995"/>
          </a:xfrm>
          <a:prstGeom prst="rect">
            <a:avLst/>
          </a:prstGeom>
          <a:noFill/>
        </p:spPr>
        <p:txBody>
          <a:bodyPr wrap="square" rtlCol="0">
            <a:spAutoFit/>
          </a:bodyPr>
          <a:lstStyle/>
          <a:p>
            <a:r>
              <a:rPr lang="en-US" sz="2800" b="1" dirty="0" smtClean="0">
                <a:latin typeface="Comic Sans MS" pitchFamily="66" charset="0"/>
              </a:rPr>
              <a:t>The art of Ukrainian egg painting worries the imagination of lots of people nowadays inspiring them to create real masterpieces.</a:t>
            </a:r>
            <a:endParaRPr lang="ru-RU" sz="2800" b="1" dirty="0">
              <a:latin typeface="Comic Sans MS" pitchFamily="66"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86" y="133079"/>
            <a:ext cx="1219796" cy="120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7741783" y="5489647"/>
            <a:ext cx="1238558" cy="1226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19460" y="5495861"/>
            <a:ext cx="1251847" cy="1239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951035" y="118624"/>
            <a:ext cx="1076142" cy="1065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85289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106946" y="1434790"/>
            <a:ext cx="2808312" cy="646331"/>
          </a:xfrm>
          <a:prstGeom prst="rect">
            <a:avLst/>
          </a:prstGeom>
        </p:spPr>
        <p:txBody>
          <a:bodyPr wrap="square">
            <a:spAutoFit/>
          </a:bodyPr>
          <a:lstStyle/>
          <a:p>
            <a:r>
              <a:rPr lang="en-US" dirty="0"/>
              <a:t>http://i.lb.ua/003/13/c646b3334d27.jpg</a:t>
            </a:r>
            <a:endParaRPr lang="ru-RU"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0779" y="3661172"/>
            <a:ext cx="3754929" cy="2500783"/>
          </a:xfrm>
          <a:prstGeom prst="rect">
            <a:avLst/>
          </a:prstGeom>
          <a:noFill/>
          <a:ln w="9525">
            <a:solidFill>
              <a:schemeClr val="tx1"/>
            </a:solid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637" y="3667834"/>
            <a:ext cx="3754929" cy="2500783"/>
          </a:xfrm>
          <a:prstGeom prst="rect">
            <a:avLst/>
          </a:prstGeom>
          <a:noFill/>
          <a:ln w="9525">
            <a:solidFill>
              <a:schemeClr val="tx1"/>
            </a:solid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637" y="588938"/>
            <a:ext cx="3754929" cy="2500783"/>
          </a:xfrm>
          <a:prstGeom prst="rect">
            <a:avLst/>
          </a:prstGeom>
          <a:noFill/>
          <a:ln w="9525">
            <a:solidFill>
              <a:schemeClr val="tx1"/>
            </a:solid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chemeClr val="accent1"/>
                </a:solidFill>
              </a14:hiddenFill>
            </a:ext>
          </a:extLst>
        </p:spPr>
      </p:pic>
      <p:sp>
        <p:nvSpPr>
          <p:cNvPr id="4" name="Прямоугольник 3"/>
          <p:cNvSpPr/>
          <p:nvPr/>
        </p:nvSpPr>
        <p:spPr>
          <a:xfrm>
            <a:off x="4932040" y="500502"/>
            <a:ext cx="3672408" cy="2677656"/>
          </a:xfrm>
          <a:prstGeom prst="rect">
            <a:avLst/>
          </a:prstGeom>
        </p:spPr>
        <p:txBody>
          <a:bodyPr wrap="square">
            <a:spAutoFit/>
          </a:bodyPr>
          <a:lstStyle/>
          <a:p>
            <a:r>
              <a:rPr lang="en-US" sz="2800" b="1" dirty="0" smtClean="0">
                <a:latin typeface="Comic Sans MS" pitchFamily="66" charset="0"/>
              </a:rPr>
              <a:t>This</a:t>
            </a:r>
            <a:r>
              <a:rPr lang="en-US" sz="2800" b="1" dirty="0">
                <a:latin typeface="Comic Sans MS" pitchFamily="66" charset="0"/>
              </a:rPr>
              <a:t> </a:t>
            </a:r>
            <a:r>
              <a:rPr lang="en-US" sz="2800" b="1" dirty="0" smtClean="0">
                <a:latin typeface="Comic Sans MS" pitchFamily="66" charset="0"/>
              </a:rPr>
              <a:t>semi-sphere sculpture is made of more than 3,000 </a:t>
            </a:r>
            <a:r>
              <a:rPr lang="en-US" sz="2800" b="1" dirty="0" err="1" smtClean="0">
                <a:latin typeface="Comic Sans MS" pitchFamily="66" charset="0"/>
              </a:rPr>
              <a:t>pysankas</a:t>
            </a:r>
            <a:r>
              <a:rPr lang="en-US" sz="2800" b="1" dirty="0" smtClean="0">
                <a:latin typeface="Comic Sans MS" pitchFamily="66" charset="0"/>
              </a:rPr>
              <a:t>. It is situated in Kyiv-</a:t>
            </a:r>
            <a:r>
              <a:rPr lang="en-US" sz="2800" b="1" dirty="0" err="1" smtClean="0">
                <a:latin typeface="Comic Sans MS" pitchFamily="66" charset="0"/>
              </a:rPr>
              <a:t>Pechersk</a:t>
            </a:r>
            <a:r>
              <a:rPr lang="en-US" sz="2800" b="1" dirty="0" smtClean="0">
                <a:latin typeface="Comic Sans MS" pitchFamily="66" charset="0"/>
              </a:rPr>
              <a:t> </a:t>
            </a:r>
            <a:r>
              <a:rPr lang="en-US" sz="2800" b="1" dirty="0" err="1" smtClean="0">
                <a:latin typeface="Comic Sans MS" pitchFamily="66" charset="0"/>
              </a:rPr>
              <a:t>Lavra</a:t>
            </a:r>
            <a:r>
              <a:rPr lang="en-US" sz="2800" b="1" dirty="0" smtClean="0">
                <a:latin typeface="Comic Sans MS" pitchFamily="66" charset="0"/>
              </a:rPr>
              <a:t>. </a:t>
            </a:r>
            <a:endParaRPr lang="ru-RU" sz="2800" b="1" dirty="0">
              <a:latin typeface="Comic Sans MS" pitchFamily="66" charset="0"/>
            </a:endParaRPr>
          </a:p>
        </p:txBody>
      </p:sp>
    </p:spTree>
    <p:extLst>
      <p:ext uri="{BB962C8B-B14F-4D97-AF65-F5344CB8AC3E}">
        <p14:creationId xmlns:p14="http://schemas.microsoft.com/office/powerpoint/2010/main" val="9661340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1242" y="494735"/>
            <a:ext cx="4040348" cy="2693565"/>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665" y="494734"/>
            <a:ext cx="3846790" cy="2693565"/>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4508048" y="3686339"/>
            <a:ext cx="4307784" cy="2554545"/>
          </a:xfrm>
          <a:prstGeom prst="rect">
            <a:avLst/>
          </a:prstGeom>
        </p:spPr>
        <p:txBody>
          <a:bodyPr wrap="square">
            <a:spAutoFit/>
          </a:bodyPr>
          <a:lstStyle/>
          <a:p>
            <a:r>
              <a:rPr lang="en-US" sz="2000" b="1" dirty="0" smtClean="0">
                <a:latin typeface="Comic Sans MS" pitchFamily="66" charset="0"/>
              </a:rPr>
              <a:t>Oksana Mas, a modern artist from Odessa, creates her works with the help of Ukrainian </a:t>
            </a:r>
            <a:r>
              <a:rPr lang="en-US" sz="2000" b="1" dirty="0" err="1" smtClean="0">
                <a:latin typeface="Comic Sans MS" pitchFamily="66" charset="0"/>
              </a:rPr>
              <a:t>pysankas</a:t>
            </a:r>
            <a:r>
              <a:rPr lang="en-US" sz="2000" b="1" dirty="0" smtClean="0">
                <a:latin typeface="Comic Sans MS" pitchFamily="66" charset="0"/>
              </a:rPr>
              <a:t>. Her  unique </a:t>
            </a:r>
            <a:r>
              <a:rPr lang="en-US" sz="2000" b="1" dirty="0">
                <a:latin typeface="Comic Sans MS" pitchFamily="66" charset="0"/>
              </a:rPr>
              <a:t>picture with the face of </a:t>
            </a:r>
            <a:r>
              <a:rPr lang="en-US" sz="2000" b="1" dirty="0" smtClean="0">
                <a:latin typeface="Comic Sans MS" pitchFamily="66" charset="0"/>
              </a:rPr>
              <a:t>God’s </a:t>
            </a:r>
            <a:r>
              <a:rPr lang="en-US" sz="2000" b="1" dirty="0">
                <a:latin typeface="Comic Sans MS" pitchFamily="66" charset="0"/>
              </a:rPr>
              <a:t>Mother, laid out from </a:t>
            </a:r>
            <a:r>
              <a:rPr lang="en-US" sz="2000" b="1" dirty="0" smtClean="0">
                <a:latin typeface="Comic Sans MS" pitchFamily="66" charset="0"/>
              </a:rPr>
              <a:t>15,000 Ukrainian wooden </a:t>
            </a:r>
            <a:r>
              <a:rPr lang="en-US" sz="2000" b="1" dirty="0" err="1" smtClean="0">
                <a:latin typeface="Comic Sans MS" pitchFamily="66" charset="0"/>
              </a:rPr>
              <a:t>pysankas</a:t>
            </a:r>
            <a:r>
              <a:rPr lang="en-US" sz="2000" b="1" dirty="0" smtClean="0">
                <a:latin typeface="Comic Sans MS" pitchFamily="66" charset="0"/>
              </a:rPr>
              <a:t>, was </a:t>
            </a:r>
            <a:r>
              <a:rPr lang="en-US" sz="2000" b="1" dirty="0">
                <a:latin typeface="Comic Sans MS" pitchFamily="66" charset="0"/>
              </a:rPr>
              <a:t>presented </a:t>
            </a:r>
            <a:r>
              <a:rPr lang="en-US" sz="2000" b="1" dirty="0" smtClean="0">
                <a:latin typeface="Comic Sans MS" pitchFamily="66" charset="0"/>
              </a:rPr>
              <a:t>in </a:t>
            </a:r>
            <a:r>
              <a:rPr lang="en-US" sz="2000" b="1" dirty="0" err="1" smtClean="0">
                <a:latin typeface="Comic Sans MS" pitchFamily="66" charset="0"/>
              </a:rPr>
              <a:t>St.Sophia’s</a:t>
            </a:r>
            <a:r>
              <a:rPr lang="en-US" sz="2000" b="1" dirty="0" smtClean="0">
                <a:latin typeface="Comic Sans MS" pitchFamily="66" charset="0"/>
              </a:rPr>
              <a:t> Cathedral </a:t>
            </a:r>
            <a:r>
              <a:rPr lang="en-US" sz="2000" b="1" dirty="0">
                <a:latin typeface="Comic Sans MS" pitchFamily="66" charset="0"/>
              </a:rPr>
              <a:t>in </a:t>
            </a:r>
            <a:r>
              <a:rPr lang="en-US" sz="2000" b="1" dirty="0" smtClean="0">
                <a:latin typeface="Comic Sans MS" pitchFamily="66" charset="0"/>
              </a:rPr>
              <a:t>Kyiv.</a:t>
            </a:r>
            <a:endParaRPr lang="ru-RU" sz="2000" b="1" dirty="0">
              <a:latin typeface="Comic Sans MS" pitchFamily="66" charset="0"/>
            </a:endParaRPr>
          </a:p>
        </p:txBody>
      </p:sp>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665" y="3573016"/>
            <a:ext cx="3846790" cy="2634624"/>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94116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6" y="0"/>
            <a:ext cx="9242426" cy="6950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27694" y="269227"/>
            <a:ext cx="2169184" cy="646331"/>
          </a:xfrm>
          <a:prstGeom prst="rect">
            <a:avLst/>
          </a:prstGeom>
          <a:noFill/>
        </p:spPr>
        <p:txBody>
          <a:bodyPr wrap="none" rtlCol="0">
            <a:spAutoFit/>
          </a:bodyPr>
          <a:lstStyle/>
          <a:p>
            <a:r>
              <a:rPr lang="en-US" sz="3600" b="1" dirty="0" smtClean="0">
                <a:latin typeface="Comic Sans MS" pitchFamily="66" charset="0"/>
              </a:rPr>
              <a:t>Contents</a:t>
            </a:r>
            <a:endParaRPr lang="ru-RU" sz="3600" b="1" dirty="0">
              <a:latin typeface="Comic Sans MS" pitchFamily="66" charset="0"/>
            </a:endParaRPr>
          </a:p>
        </p:txBody>
      </p:sp>
      <p:sp>
        <p:nvSpPr>
          <p:cNvPr id="7" name="TextBox 6"/>
          <p:cNvSpPr txBox="1"/>
          <p:nvPr/>
        </p:nvSpPr>
        <p:spPr>
          <a:xfrm>
            <a:off x="772789" y="1008680"/>
            <a:ext cx="4951339" cy="6617196"/>
          </a:xfrm>
          <a:prstGeom prst="rect">
            <a:avLst/>
          </a:prstGeom>
          <a:noFill/>
        </p:spPr>
        <p:txBody>
          <a:bodyPr wrap="square" rtlCol="0">
            <a:spAutoFit/>
          </a:bodyPr>
          <a:lstStyle/>
          <a:p>
            <a:r>
              <a:rPr lang="en-US" sz="2800" dirty="0" smtClean="0"/>
              <a:t>Easter and Easter Symbols</a:t>
            </a:r>
          </a:p>
          <a:p>
            <a:r>
              <a:rPr lang="en-US" sz="2800" dirty="0" smtClean="0"/>
              <a:t>Willow Sunday</a:t>
            </a:r>
          </a:p>
          <a:p>
            <a:r>
              <a:rPr lang="en-US" sz="2800" dirty="0" smtClean="0"/>
              <a:t>The White Week</a:t>
            </a:r>
          </a:p>
          <a:p>
            <a:r>
              <a:rPr lang="en-US" sz="2800" dirty="0" err="1" smtClean="0"/>
              <a:t>Paska</a:t>
            </a:r>
            <a:endParaRPr lang="en-US" sz="2800" dirty="0" smtClean="0"/>
          </a:p>
          <a:p>
            <a:r>
              <a:rPr lang="en-US" sz="2800" dirty="0" err="1" smtClean="0"/>
              <a:t>Pysanka</a:t>
            </a:r>
            <a:endParaRPr lang="en-US" sz="2800" dirty="0" smtClean="0"/>
          </a:p>
          <a:p>
            <a:r>
              <a:rPr lang="en-US" sz="2800" dirty="0" smtClean="0"/>
              <a:t>Easter Basket</a:t>
            </a:r>
          </a:p>
          <a:p>
            <a:r>
              <a:rPr lang="en-US" sz="2800" dirty="0" smtClean="0"/>
              <a:t>The Holy Sunday</a:t>
            </a:r>
          </a:p>
          <a:p>
            <a:r>
              <a:rPr lang="en-US" sz="2800" dirty="0" err="1" smtClean="0"/>
              <a:t>Provody</a:t>
            </a:r>
            <a:endParaRPr lang="en-US" sz="2800" dirty="0" smtClean="0"/>
          </a:p>
          <a:p>
            <a:r>
              <a:rPr lang="en-US" sz="2800" dirty="0" smtClean="0"/>
              <a:t>Lingua-Cultural Vocabulary </a:t>
            </a:r>
          </a:p>
          <a:p>
            <a:endParaRPr lang="en-US" sz="2800" b="1" dirty="0" smtClean="0">
              <a:latin typeface="Comic Sans MS" pitchFamily="66" charset="0"/>
            </a:endParaRPr>
          </a:p>
          <a:p>
            <a:r>
              <a:rPr lang="en-US" u="sng" dirty="0" smtClean="0"/>
              <a:t>NOTE. While reading </a:t>
            </a:r>
            <a:r>
              <a:rPr lang="en-US" u="sng" dirty="0"/>
              <a:t>c</a:t>
            </a:r>
            <a:r>
              <a:rPr lang="en-US" u="sng" dirty="0" smtClean="0"/>
              <a:t>lick the underlined words to get their explanation in the Lingua-Cultural Vocabulary. Click the return button to get back to the text.</a:t>
            </a:r>
          </a:p>
          <a:p>
            <a:endParaRPr lang="en-US" dirty="0" smtClean="0"/>
          </a:p>
          <a:p>
            <a:endParaRPr lang="en-US" dirty="0" smtClean="0"/>
          </a:p>
          <a:p>
            <a:endParaRPr lang="en-US" dirty="0" smtClean="0"/>
          </a:p>
          <a:p>
            <a:endParaRPr lang="ru-RU" dirty="0"/>
          </a:p>
        </p:txBody>
      </p:sp>
      <p:pic>
        <p:nvPicPr>
          <p:cNvPr id="3075" name="Picture 3">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403" y="1932961"/>
            <a:ext cx="43338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a:hlinkClick r:id="rId5"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403" y="2347914"/>
            <a:ext cx="43338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a:hlinkClick r:id="rId6"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403" y="2781301"/>
            <a:ext cx="43338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a:hlinkClick r:id="rId7"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403" y="3200034"/>
            <a:ext cx="43338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a:hlinkClick r:id="rId8"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403" y="3597465"/>
            <a:ext cx="43338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a:hlinkClick r:id="rId9"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403" y="3979779"/>
            <a:ext cx="43338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a:hlinkClick r:id="rId10"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403" y="4410074"/>
            <a:ext cx="43338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a:hlinkClick r:id="rId11"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403" y="1058332"/>
            <a:ext cx="43338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a:hlinkClick r:id="rId1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403" y="1491719"/>
            <a:ext cx="43338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16042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937" y="3486882"/>
            <a:ext cx="3728815" cy="2949698"/>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04664"/>
            <a:ext cx="3724135" cy="2793101"/>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4932040" y="1259735"/>
            <a:ext cx="3744416" cy="4401205"/>
          </a:xfrm>
          <a:prstGeom prst="rect">
            <a:avLst/>
          </a:prstGeom>
        </p:spPr>
        <p:txBody>
          <a:bodyPr wrap="square">
            <a:spAutoFit/>
          </a:bodyPr>
          <a:lstStyle/>
          <a:p>
            <a:r>
              <a:rPr lang="en-US" sz="2800" b="1" dirty="0" smtClean="0">
                <a:latin typeface="Comic Sans MS" pitchFamily="66" charset="0"/>
              </a:rPr>
              <a:t>The largest  </a:t>
            </a:r>
            <a:r>
              <a:rPr lang="en-US" sz="2800" b="1" dirty="0">
                <a:latin typeface="Comic Sans MS" pitchFamily="66" charset="0"/>
              </a:rPr>
              <a:t>in the world monument </a:t>
            </a:r>
            <a:r>
              <a:rPr lang="en-US" sz="2800" b="1" dirty="0" smtClean="0">
                <a:latin typeface="Comic Sans MS" pitchFamily="66" charset="0"/>
              </a:rPr>
              <a:t>to Ukrainian </a:t>
            </a:r>
            <a:r>
              <a:rPr lang="en-US" sz="2800" b="1" dirty="0" err="1" smtClean="0">
                <a:latin typeface="Comic Sans MS" pitchFamily="66" charset="0"/>
              </a:rPr>
              <a:t>pysanka</a:t>
            </a:r>
            <a:r>
              <a:rPr lang="en-US" sz="2800" b="1" dirty="0" smtClean="0">
                <a:latin typeface="Comic Sans MS" pitchFamily="66" charset="0"/>
              </a:rPr>
              <a:t> is in the town of </a:t>
            </a:r>
            <a:r>
              <a:rPr lang="en-US" sz="2800" b="1" dirty="0" err="1" smtClean="0">
                <a:latin typeface="Comic Sans MS" pitchFamily="66" charset="0"/>
              </a:rPr>
              <a:t>Vegreville</a:t>
            </a:r>
            <a:r>
              <a:rPr lang="en-US" sz="2800" b="1" dirty="0" smtClean="0">
                <a:latin typeface="Comic Sans MS" pitchFamily="66" charset="0"/>
              </a:rPr>
              <a:t> (Canada). It is </a:t>
            </a:r>
            <a:r>
              <a:rPr lang="en-US" sz="2800" b="1" dirty="0">
                <a:latin typeface="Comic Sans MS" pitchFamily="66" charset="0"/>
              </a:rPr>
              <a:t>10 </a:t>
            </a:r>
            <a:r>
              <a:rPr lang="en-US" sz="2800" b="1" dirty="0" smtClean="0">
                <a:latin typeface="Comic Sans MS" pitchFamily="66" charset="0"/>
              </a:rPr>
              <a:t>meters high. </a:t>
            </a:r>
            <a:r>
              <a:rPr lang="en-US" sz="2800" b="1" dirty="0">
                <a:latin typeface="Comic Sans MS" pitchFamily="66" charset="0"/>
              </a:rPr>
              <a:t>Annually in July </a:t>
            </a:r>
            <a:r>
              <a:rPr lang="en-US" sz="2800" b="1" dirty="0" smtClean="0">
                <a:latin typeface="Comic Sans MS" pitchFamily="66" charset="0"/>
              </a:rPr>
              <a:t>the </a:t>
            </a:r>
            <a:r>
              <a:rPr lang="en-US" sz="2800" b="1" dirty="0">
                <a:latin typeface="Comic Sans MS" pitchFamily="66" charset="0"/>
              </a:rPr>
              <a:t>Ukrainian festival of </a:t>
            </a:r>
            <a:r>
              <a:rPr lang="en-US" sz="2800" b="1" dirty="0" err="1" smtClean="0">
                <a:latin typeface="Comic Sans MS" pitchFamily="66" charset="0"/>
              </a:rPr>
              <a:t>pysanka</a:t>
            </a:r>
            <a:r>
              <a:rPr lang="en-US" sz="2800" b="1" dirty="0" smtClean="0">
                <a:latin typeface="Comic Sans MS" pitchFamily="66" charset="0"/>
              </a:rPr>
              <a:t> is held in this town. </a:t>
            </a:r>
            <a:endParaRPr lang="ru-RU" sz="2800" b="1" dirty="0">
              <a:latin typeface="Comic Sans MS" pitchFamily="66" charset="0"/>
            </a:endParaRPr>
          </a:p>
        </p:txBody>
      </p:sp>
    </p:spTree>
    <p:extLst>
      <p:ext uri="{BB962C8B-B14F-4D97-AF65-F5344CB8AC3E}">
        <p14:creationId xmlns:p14="http://schemas.microsoft.com/office/powerpoint/2010/main" val="17418013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63"/>
            <a:ext cx="9144000" cy="692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5728" y="836712"/>
            <a:ext cx="4762500" cy="3171825"/>
          </a:xfrm>
          <a:prstGeom prst="rect">
            <a:avLst/>
          </a:prstGeom>
          <a:noFill/>
          <a:ln w="38100">
            <a:solidFill>
              <a:schemeClr val="bg2">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39552" y="4293096"/>
            <a:ext cx="8064896" cy="1938992"/>
          </a:xfrm>
          <a:prstGeom prst="rect">
            <a:avLst/>
          </a:prstGeom>
        </p:spPr>
        <p:txBody>
          <a:bodyPr wrap="square">
            <a:spAutoFit/>
          </a:bodyPr>
          <a:lstStyle/>
          <a:p>
            <a:r>
              <a:rPr lang="en-US" sz="2000" b="1" dirty="0">
                <a:latin typeface="Comic Sans MS" pitchFamily="66" charset="0"/>
              </a:rPr>
              <a:t>Here is Ukrainian Easter Egg in </a:t>
            </a:r>
            <a:r>
              <a:rPr lang="en-US" sz="2000" b="1" dirty="0" smtClean="0">
                <a:latin typeface="Comic Sans MS" pitchFamily="66" charset="0"/>
              </a:rPr>
              <a:t>the town of </a:t>
            </a:r>
            <a:r>
              <a:rPr lang="en-US" sz="2000" b="1" dirty="0" err="1" smtClean="0">
                <a:latin typeface="Comic Sans MS" pitchFamily="66" charset="0"/>
              </a:rPr>
              <a:t>Kolomyya</a:t>
            </a:r>
            <a:r>
              <a:rPr lang="en-US" sz="2000" b="1" dirty="0" smtClean="0">
                <a:latin typeface="Comic Sans MS" pitchFamily="66" charset="0"/>
              </a:rPr>
              <a:t> (</a:t>
            </a:r>
            <a:r>
              <a:rPr lang="en-US" sz="2000" b="1" dirty="0" err="1" smtClean="0">
                <a:latin typeface="Comic Sans MS" pitchFamily="66" charset="0"/>
              </a:rPr>
              <a:t>Ivano-Frankivsk</a:t>
            </a:r>
            <a:r>
              <a:rPr lang="en-US" sz="2000" b="1" dirty="0" smtClean="0">
                <a:latin typeface="Comic Sans MS" pitchFamily="66" charset="0"/>
              </a:rPr>
              <a:t> </a:t>
            </a:r>
            <a:r>
              <a:rPr lang="en-US" sz="2000" b="1" dirty="0">
                <a:latin typeface="Comic Sans MS" pitchFamily="66" charset="0"/>
              </a:rPr>
              <a:t>region, Western Ukraine</a:t>
            </a:r>
            <a:r>
              <a:rPr lang="en-US" sz="2000" b="1" dirty="0" smtClean="0">
                <a:latin typeface="Comic Sans MS" pitchFamily="66" charset="0"/>
              </a:rPr>
              <a:t>).It </a:t>
            </a:r>
            <a:r>
              <a:rPr lang="en-US" sz="2000" b="1" dirty="0">
                <a:latin typeface="Comic Sans MS" pitchFamily="66" charset="0"/>
              </a:rPr>
              <a:t>is the central part of </a:t>
            </a:r>
            <a:r>
              <a:rPr lang="en-US" sz="2000" b="1" dirty="0" smtClean="0">
                <a:latin typeface="Comic Sans MS" pitchFamily="66" charset="0"/>
              </a:rPr>
              <a:t>the building </a:t>
            </a:r>
            <a:r>
              <a:rPr lang="en-US" sz="2000" b="1" dirty="0">
                <a:latin typeface="Comic Sans MS" pitchFamily="66" charset="0"/>
              </a:rPr>
              <a:t>of </a:t>
            </a:r>
            <a:r>
              <a:rPr lang="en-US" sz="2000" b="1" dirty="0" smtClean="0">
                <a:latin typeface="Comic Sans MS" pitchFamily="66" charset="0"/>
              </a:rPr>
              <a:t>the only </a:t>
            </a:r>
            <a:r>
              <a:rPr lang="en-US" sz="2000" b="1" dirty="0">
                <a:latin typeface="Comic Sans MS" pitchFamily="66" charset="0"/>
              </a:rPr>
              <a:t>Museum of </a:t>
            </a:r>
            <a:r>
              <a:rPr lang="en-US" sz="2000" b="1" dirty="0" err="1">
                <a:latin typeface="Comic Sans MS" pitchFamily="66" charset="0"/>
              </a:rPr>
              <a:t>Pysanka</a:t>
            </a:r>
            <a:r>
              <a:rPr lang="en-US" sz="2000" b="1" dirty="0">
                <a:latin typeface="Comic Sans MS" pitchFamily="66" charset="0"/>
              </a:rPr>
              <a:t> in the world. </a:t>
            </a:r>
            <a:endParaRPr lang="en-US" sz="2000" b="1" dirty="0" smtClean="0">
              <a:latin typeface="Comic Sans MS" pitchFamily="66" charset="0"/>
            </a:endParaRPr>
          </a:p>
          <a:p>
            <a:r>
              <a:rPr lang="en-US" sz="2000" b="1" dirty="0" err="1" smtClean="0">
                <a:latin typeface="Comic Sans MS" pitchFamily="66" charset="0"/>
              </a:rPr>
              <a:t>Kolomyya's</a:t>
            </a:r>
            <a:r>
              <a:rPr lang="en-US" sz="2000" b="1" dirty="0" smtClean="0">
                <a:latin typeface="Comic Sans MS" pitchFamily="66" charset="0"/>
              </a:rPr>
              <a:t> </a:t>
            </a:r>
            <a:r>
              <a:rPr lang="en-US" sz="2000" b="1" dirty="0" err="1">
                <a:latin typeface="Comic Sans MS" pitchFamily="66" charset="0"/>
              </a:rPr>
              <a:t>Pysanka</a:t>
            </a:r>
            <a:r>
              <a:rPr lang="en-US" sz="2000" b="1" dirty="0">
                <a:latin typeface="Comic Sans MS" pitchFamily="66" charset="0"/>
              </a:rPr>
              <a:t> Museum was built in 2000</a:t>
            </a:r>
            <a:r>
              <a:rPr lang="en-US" sz="2000" b="1" dirty="0" smtClean="0">
                <a:latin typeface="Comic Sans MS" pitchFamily="66" charset="0"/>
              </a:rPr>
              <a:t>. </a:t>
            </a:r>
            <a:r>
              <a:rPr lang="en-US" sz="2000" b="1" dirty="0">
                <a:latin typeface="Comic Sans MS" pitchFamily="66" charset="0"/>
              </a:rPr>
              <a:t>H</a:t>
            </a:r>
            <a:r>
              <a:rPr lang="en-US" sz="2000" b="1" dirty="0" smtClean="0">
                <a:latin typeface="Comic Sans MS" pitchFamily="66" charset="0"/>
              </a:rPr>
              <a:t>undreds </a:t>
            </a:r>
            <a:r>
              <a:rPr lang="en-US" sz="2000" b="1" dirty="0">
                <a:latin typeface="Comic Sans MS" pitchFamily="66" charset="0"/>
              </a:rPr>
              <a:t>of Easter Eggs from different regions of Ukraine are represented here. </a:t>
            </a:r>
            <a:r>
              <a:rPr lang="en-US" sz="2000" b="1" dirty="0" err="1">
                <a:latin typeface="Comic Sans MS" pitchFamily="66" charset="0"/>
              </a:rPr>
              <a:t>Kolomyya's</a:t>
            </a:r>
            <a:r>
              <a:rPr lang="en-US" sz="2000" b="1" dirty="0">
                <a:latin typeface="Comic Sans MS" pitchFamily="66" charset="0"/>
              </a:rPr>
              <a:t> Big </a:t>
            </a:r>
            <a:r>
              <a:rPr lang="en-US" sz="2000" b="1" dirty="0" err="1">
                <a:latin typeface="Comic Sans MS" pitchFamily="66" charset="0"/>
              </a:rPr>
              <a:t>Pysanka</a:t>
            </a:r>
            <a:r>
              <a:rPr lang="en-US" sz="2000" b="1" dirty="0">
                <a:latin typeface="Comic Sans MS" pitchFamily="66" charset="0"/>
              </a:rPr>
              <a:t> is 13 meters </a:t>
            </a:r>
            <a:r>
              <a:rPr lang="en-US" sz="2000" b="1" dirty="0" smtClean="0">
                <a:latin typeface="Comic Sans MS" pitchFamily="66" charset="0"/>
              </a:rPr>
              <a:t>high!</a:t>
            </a:r>
            <a:endParaRPr lang="ru-RU" sz="2000" b="1" dirty="0">
              <a:latin typeface="Comic Sans MS" pitchFamily="66" charset="0"/>
            </a:endParaRP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59681">
            <a:off x="7452320" y="1215700"/>
            <a:ext cx="1440160" cy="2102675"/>
          </a:xfrm>
          <a:prstGeom prst="rect">
            <a:avLst/>
          </a:prstGeom>
          <a:ln w="28575">
            <a:solidFill>
              <a:srgbClr val="00B0F0"/>
            </a:solidFill>
          </a:ln>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23918">
            <a:off x="418236" y="1224040"/>
            <a:ext cx="1365705" cy="2086731"/>
          </a:xfrm>
          <a:prstGeom prst="rect">
            <a:avLst/>
          </a:prstGeom>
          <a:ln w="28575">
            <a:solidFill>
              <a:srgbClr val="00B0F0"/>
            </a:solidFill>
          </a:ln>
        </p:spPr>
      </p:pic>
      <p:pic>
        <p:nvPicPr>
          <p:cNvPr id="7170" name="Picture 2">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106" y="260648"/>
            <a:ext cx="43338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46286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63"/>
            <a:ext cx="9144000" cy="692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15516" y="1009703"/>
            <a:ext cx="8712968" cy="3046988"/>
          </a:xfrm>
          <a:prstGeom prst="rect">
            <a:avLst/>
          </a:prstGeom>
        </p:spPr>
        <p:txBody>
          <a:bodyPr wrap="square">
            <a:spAutoFit/>
          </a:bodyPr>
          <a:lstStyle/>
          <a:p>
            <a:r>
              <a:rPr lang="en-US" dirty="0" smtClean="0">
                <a:solidFill>
                  <a:schemeClr val="bg2">
                    <a:lumMod val="25000"/>
                  </a:schemeClr>
                </a:solidFill>
              </a:rPr>
              <a:t>  </a:t>
            </a:r>
            <a:r>
              <a:rPr lang="en-US" sz="2400" dirty="0" smtClean="0">
                <a:latin typeface="Script MT Bold" pitchFamily="66" charset="0"/>
              </a:rPr>
              <a:t>The </a:t>
            </a:r>
            <a:r>
              <a:rPr lang="en-US" sz="2400" dirty="0">
                <a:latin typeface="Script MT Bold" pitchFamily="66" charset="0"/>
              </a:rPr>
              <a:t>Easter basket is the pride and joy of the family. People judge the mistress of the house according to the way her Easter basket looks, what it contains, and how it is decorated.</a:t>
            </a:r>
          </a:p>
          <a:p>
            <a:r>
              <a:rPr lang="en-US" sz="2400" dirty="0">
                <a:latin typeface="Script MT Bold" pitchFamily="66" charset="0"/>
              </a:rPr>
              <a:t> </a:t>
            </a:r>
            <a:r>
              <a:rPr lang="en-US" sz="2400" dirty="0" smtClean="0">
                <a:latin typeface="Script MT Bold" pitchFamily="66" charset="0"/>
              </a:rPr>
              <a:t> The </a:t>
            </a:r>
            <a:r>
              <a:rPr lang="en-US" sz="2400" dirty="0">
                <a:latin typeface="Script MT Bold" pitchFamily="66" charset="0"/>
              </a:rPr>
              <a:t>basket should be lined with a newly embroidered serviette or with a white napkin. An embroidered serviette should be used to cover the basket. Very ambitious housewives have two embroidered serviettes - one for lining the basket and one for covering it.</a:t>
            </a:r>
          </a:p>
          <a:p>
            <a:r>
              <a:rPr lang="en-US" sz="2400" dirty="0">
                <a:latin typeface="Script MT Bold" pitchFamily="66" charset="0"/>
              </a:rPr>
              <a:t>  </a:t>
            </a:r>
            <a:r>
              <a:rPr lang="en-US" sz="2400" dirty="0" smtClean="0">
                <a:latin typeface="Script MT Bold" pitchFamily="66" charset="0"/>
              </a:rPr>
              <a:t>Remember</a:t>
            </a:r>
            <a:r>
              <a:rPr lang="en-US" sz="2400" dirty="0">
                <a:latin typeface="Script MT Bold" pitchFamily="66" charset="0"/>
              </a:rPr>
              <a:t>, the basket should contain only a sampling of the foods .</a:t>
            </a:r>
            <a:endParaRPr lang="ru-RU" sz="2400" dirty="0"/>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3645" y="4653136"/>
            <a:ext cx="2304013" cy="1880400"/>
          </a:xfrm>
          <a:prstGeom prst="rect">
            <a:avLst/>
          </a:prstGeom>
          <a:effectLst/>
        </p:spPr>
        <p:style>
          <a:lnRef idx="0">
            <a:schemeClr val="accent4"/>
          </a:lnRef>
          <a:fillRef idx="3">
            <a:schemeClr val="accent4"/>
          </a:fillRef>
          <a:effectRef idx="3">
            <a:schemeClr val="accent4"/>
          </a:effectRef>
          <a:fontRef idx="minor">
            <a:schemeClr val="lt1"/>
          </a:fontRef>
        </p:style>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516" y="4066140"/>
            <a:ext cx="2448272" cy="2550336"/>
          </a:xfrm>
          <a:prstGeom prst="rect">
            <a:avLst/>
          </a:prstGeom>
          <a:effectLst/>
        </p:spPr>
        <p:style>
          <a:lnRef idx="0">
            <a:schemeClr val="accent3"/>
          </a:lnRef>
          <a:fillRef idx="3">
            <a:schemeClr val="accent3"/>
          </a:fillRef>
          <a:effectRef idx="3">
            <a:schemeClr val="accent3"/>
          </a:effectRef>
          <a:fontRef idx="minor">
            <a:schemeClr val="lt1"/>
          </a:fontRef>
        </p:style>
      </p:pic>
      <p:pic>
        <p:nvPicPr>
          <p:cNvPr id="8" name="Рисунок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0881" y="4149080"/>
            <a:ext cx="2789692" cy="2384456"/>
          </a:xfrm>
          <a:prstGeom prst="rect">
            <a:avLst/>
          </a:prstGeom>
          <a:effectLst/>
        </p:spPr>
        <p:style>
          <a:lnRef idx="0">
            <a:schemeClr val="accent3"/>
          </a:lnRef>
          <a:fillRef idx="3">
            <a:schemeClr val="accent3"/>
          </a:fillRef>
          <a:effectRef idx="3">
            <a:schemeClr val="accent3"/>
          </a:effectRef>
          <a:fontRef idx="minor">
            <a:schemeClr val="lt1"/>
          </a:fontRef>
        </p:style>
      </p:pic>
      <p:sp>
        <p:nvSpPr>
          <p:cNvPr id="12" name="TextBox 11"/>
          <p:cNvSpPr txBox="1"/>
          <p:nvPr/>
        </p:nvSpPr>
        <p:spPr>
          <a:xfrm>
            <a:off x="1623048" y="9190"/>
            <a:ext cx="5976664" cy="705565"/>
          </a:xfrm>
          <a:prstGeom prst="rect">
            <a:avLst/>
          </a:prstGeom>
          <a:noFill/>
        </p:spPr>
        <p:txBody>
          <a:bodyPr wrap="none" rtlCol="0">
            <a:prstTxWarp prst="textInflateTop">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4000" b="1" dirty="0" smtClean="0">
                <a:ln w="11430">
                  <a:solidFill>
                    <a:schemeClr val="accent6"/>
                  </a:solidFill>
                </a:ln>
                <a:solidFill>
                  <a:schemeClr val="accent5"/>
                </a:solidFill>
                <a:effectLst>
                  <a:outerShdw blurRad="80000" dist="40000" dir="5040000" algn="tl">
                    <a:srgbClr val="000000">
                      <a:alpha val="30000"/>
                    </a:srgbClr>
                  </a:outerShdw>
                </a:effectLst>
                <a:latin typeface="Snap ITC" pitchFamily="82" charset="0"/>
              </a:rPr>
              <a:t>Easter Basket</a:t>
            </a:r>
            <a:endParaRPr lang="ru-RU" sz="4000" b="1" dirty="0">
              <a:ln w="11430">
                <a:solidFill>
                  <a:schemeClr val="accent6"/>
                </a:solidFill>
              </a:ln>
              <a:solidFill>
                <a:schemeClr val="accent5"/>
              </a:soli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3660295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63"/>
            <a:ext cx="9144000" cy="692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7367" y="2132856"/>
            <a:ext cx="5086820" cy="3528392"/>
          </a:xfrm>
          <a:prstGeom prst="rect">
            <a:avLst/>
          </a:prstGeom>
        </p:spPr>
      </p:pic>
      <p:sp>
        <p:nvSpPr>
          <p:cNvPr id="18" name="TextBox 17"/>
          <p:cNvSpPr txBox="1"/>
          <p:nvPr/>
        </p:nvSpPr>
        <p:spPr>
          <a:xfrm>
            <a:off x="1824388" y="260648"/>
            <a:ext cx="5272597" cy="923330"/>
          </a:xfrm>
          <a:prstGeom prst="rect">
            <a:avLst/>
          </a:prstGeom>
          <a:noFill/>
        </p:spPr>
        <p:txBody>
          <a:bodyPr wrap="none" rtlCol="0">
            <a:prstTxWarp prst="textInflateTop">
              <a:avLst/>
            </a:prstTxWarp>
            <a:spAutoFit/>
          </a:bodyPr>
          <a:lstStyle/>
          <a:p>
            <a:r>
              <a:rPr lang="en-US" sz="5400" b="1" dirty="0" smtClean="0">
                <a:solidFill>
                  <a:schemeClr val="accent5">
                    <a:lumMod val="75000"/>
                  </a:schemeClr>
                </a:solidFill>
                <a:effectLst>
                  <a:outerShdw blurRad="50800" dist="38100" dir="13500000" algn="br" rotWithShape="0">
                    <a:prstClr val="black">
                      <a:alpha val="40000"/>
                    </a:prstClr>
                  </a:outerShdw>
                </a:effectLst>
              </a:rPr>
              <a:t>EASTER BASKET</a:t>
            </a:r>
            <a:endParaRPr lang="ru-RU" sz="5400" b="1" dirty="0">
              <a:solidFill>
                <a:schemeClr val="accent5">
                  <a:lumMod val="75000"/>
                </a:schemeClr>
              </a:solidFill>
              <a:effectLst>
                <a:outerShdw blurRad="50800" dist="38100" dir="13500000" algn="br" rotWithShape="0">
                  <a:prstClr val="black">
                    <a:alpha val="40000"/>
                  </a:prstClr>
                </a:outerShdw>
              </a:effectLst>
            </a:endParaRPr>
          </a:p>
        </p:txBody>
      </p:sp>
      <p:pic>
        <p:nvPicPr>
          <p:cNvPr id="23" name="Рисунок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86500"/>
            <a:ext cx="2987824" cy="504825"/>
          </a:xfrm>
          <a:prstGeom prst="rect">
            <a:avLst/>
          </a:prstGeom>
        </p:spPr>
      </p:pic>
      <p:pic>
        <p:nvPicPr>
          <p:cNvPr id="24" name="Рисунок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7824" y="6272994"/>
            <a:ext cx="3168352" cy="504825"/>
          </a:xfrm>
          <a:prstGeom prst="rect">
            <a:avLst/>
          </a:prstGeom>
        </p:spPr>
      </p:pic>
      <p:pic>
        <p:nvPicPr>
          <p:cNvPr id="25" name="Рисунок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176" y="6286499"/>
            <a:ext cx="2987824" cy="504825"/>
          </a:xfrm>
          <a:prstGeom prst="rect">
            <a:avLst/>
          </a:prstGeom>
        </p:spPr>
      </p:pic>
      <p:sp>
        <p:nvSpPr>
          <p:cNvPr id="28" name="TextBox 27"/>
          <p:cNvSpPr txBox="1"/>
          <p:nvPr/>
        </p:nvSpPr>
        <p:spPr>
          <a:xfrm>
            <a:off x="6379717" y="2132856"/>
            <a:ext cx="1180131" cy="523220"/>
          </a:xfrm>
          <a:prstGeom prst="rect">
            <a:avLst/>
          </a:prstGeom>
          <a:noFill/>
        </p:spPr>
        <p:txBody>
          <a:bodyPr wrap="none" rtlCol="0">
            <a:spAutoFit/>
          </a:bodyPr>
          <a:lstStyle/>
          <a:p>
            <a:r>
              <a:rPr lang="en-US" sz="2800" b="1" dirty="0" smtClean="0">
                <a:latin typeface="Script MT Bold" pitchFamily="66" charset="0"/>
              </a:rPr>
              <a:t>Candle</a:t>
            </a:r>
            <a:endParaRPr lang="ru-RU" sz="2800" b="1" dirty="0"/>
          </a:p>
        </p:txBody>
      </p:sp>
      <p:sp>
        <p:nvSpPr>
          <p:cNvPr id="29" name="TextBox 28"/>
          <p:cNvSpPr txBox="1"/>
          <p:nvPr/>
        </p:nvSpPr>
        <p:spPr>
          <a:xfrm>
            <a:off x="4788024" y="2132856"/>
            <a:ext cx="947695" cy="523220"/>
          </a:xfrm>
          <a:prstGeom prst="rect">
            <a:avLst/>
          </a:prstGeom>
          <a:noFill/>
        </p:spPr>
        <p:txBody>
          <a:bodyPr wrap="none" rtlCol="0">
            <a:spAutoFit/>
          </a:bodyPr>
          <a:lstStyle/>
          <a:p>
            <a:r>
              <a:rPr lang="en-US" sz="2800" b="1" dirty="0" smtClean="0">
                <a:latin typeface="Script MT Bold" pitchFamily="66" charset="0"/>
              </a:rPr>
              <a:t>Ham</a:t>
            </a:r>
            <a:endParaRPr lang="ru-RU" sz="2800" b="1" dirty="0"/>
          </a:p>
        </p:txBody>
      </p:sp>
      <p:sp>
        <p:nvSpPr>
          <p:cNvPr id="30" name="TextBox 29"/>
          <p:cNvSpPr txBox="1"/>
          <p:nvPr/>
        </p:nvSpPr>
        <p:spPr>
          <a:xfrm>
            <a:off x="6412705" y="3168975"/>
            <a:ext cx="861133" cy="523220"/>
          </a:xfrm>
          <a:prstGeom prst="rect">
            <a:avLst/>
          </a:prstGeom>
          <a:noFill/>
        </p:spPr>
        <p:txBody>
          <a:bodyPr wrap="none" rtlCol="0">
            <a:spAutoFit/>
          </a:bodyPr>
          <a:lstStyle/>
          <a:p>
            <a:r>
              <a:rPr lang="en-US" sz="2800" b="1" dirty="0" smtClean="0">
                <a:latin typeface="Script MT Bold" pitchFamily="66" charset="0"/>
              </a:rPr>
              <a:t>Eggs</a:t>
            </a:r>
            <a:endParaRPr lang="ru-RU" sz="2800" b="1" dirty="0"/>
          </a:p>
        </p:txBody>
      </p:sp>
      <p:sp>
        <p:nvSpPr>
          <p:cNvPr id="31" name="TextBox 30"/>
          <p:cNvSpPr txBox="1"/>
          <p:nvPr/>
        </p:nvSpPr>
        <p:spPr>
          <a:xfrm>
            <a:off x="6299436" y="4401979"/>
            <a:ext cx="1087670" cy="523220"/>
          </a:xfrm>
          <a:prstGeom prst="rect">
            <a:avLst/>
          </a:prstGeom>
          <a:noFill/>
        </p:spPr>
        <p:txBody>
          <a:bodyPr wrap="none" rtlCol="0">
            <a:spAutoFit/>
          </a:bodyPr>
          <a:lstStyle/>
          <a:p>
            <a:r>
              <a:rPr lang="en-US" sz="2800" b="1" dirty="0" smtClean="0">
                <a:latin typeface="Script MT Bold" pitchFamily="66" charset="0"/>
              </a:rPr>
              <a:t>Cheese</a:t>
            </a:r>
            <a:endParaRPr lang="ru-RU" sz="2800" b="1" dirty="0"/>
          </a:p>
        </p:txBody>
      </p:sp>
      <p:sp>
        <p:nvSpPr>
          <p:cNvPr id="2048" name="TextBox 2047"/>
          <p:cNvSpPr txBox="1"/>
          <p:nvPr/>
        </p:nvSpPr>
        <p:spPr>
          <a:xfrm>
            <a:off x="2123728" y="2183671"/>
            <a:ext cx="1109599" cy="523220"/>
          </a:xfrm>
          <a:prstGeom prst="rect">
            <a:avLst/>
          </a:prstGeom>
          <a:noFill/>
        </p:spPr>
        <p:txBody>
          <a:bodyPr wrap="none" rtlCol="0">
            <a:spAutoFit/>
          </a:bodyPr>
          <a:lstStyle/>
          <a:p>
            <a:r>
              <a:rPr lang="en-US" sz="2800" b="1" dirty="0" smtClean="0">
                <a:latin typeface="Script MT Bold" pitchFamily="66" charset="0"/>
              </a:rPr>
              <a:t>Butter</a:t>
            </a:r>
            <a:endParaRPr lang="ru-RU" sz="2800" b="1" dirty="0"/>
          </a:p>
        </p:txBody>
      </p:sp>
      <p:sp>
        <p:nvSpPr>
          <p:cNvPr id="2049" name="TextBox 2048"/>
          <p:cNvSpPr txBox="1"/>
          <p:nvPr/>
        </p:nvSpPr>
        <p:spPr>
          <a:xfrm>
            <a:off x="1291096" y="2925338"/>
            <a:ext cx="1387431" cy="523220"/>
          </a:xfrm>
          <a:prstGeom prst="rect">
            <a:avLst/>
          </a:prstGeom>
          <a:noFill/>
        </p:spPr>
        <p:txBody>
          <a:bodyPr wrap="none" rtlCol="0">
            <a:spAutoFit/>
          </a:bodyPr>
          <a:lstStyle/>
          <a:p>
            <a:r>
              <a:rPr lang="en-US" sz="2800" b="1" dirty="0" smtClean="0">
                <a:latin typeface="Script MT Bold" pitchFamily="66" charset="0"/>
              </a:rPr>
              <a:t>Sausage</a:t>
            </a:r>
            <a:endParaRPr lang="ru-RU" sz="2800" b="1" dirty="0"/>
          </a:p>
        </p:txBody>
      </p:sp>
      <p:sp>
        <p:nvSpPr>
          <p:cNvPr id="2051" name="TextBox 2050"/>
          <p:cNvSpPr txBox="1"/>
          <p:nvPr/>
        </p:nvSpPr>
        <p:spPr>
          <a:xfrm>
            <a:off x="459013" y="3897052"/>
            <a:ext cx="2069797" cy="523220"/>
          </a:xfrm>
          <a:prstGeom prst="rect">
            <a:avLst/>
          </a:prstGeom>
          <a:noFill/>
        </p:spPr>
        <p:txBody>
          <a:bodyPr wrap="none" rtlCol="0">
            <a:spAutoFit/>
          </a:bodyPr>
          <a:lstStyle/>
          <a:p>
            <a:r>
              <a:rPr lang="en-US" sz="2800" dirty="0" smtClean="0">
                <a:latin typeface="Script MT Bold" pitchFamily="66" charset="0"/>
              </a:rPr>
              <a:t>Easter Bread</a:t>
            </a:r>
            <a:endParaRPr lang="ru-RU" sz="2800" dirty="0"/>
          </a:p>
        </p:txBody>
      </p:sp>
      <p:sp>
        <p:nvSpPr>
          <p:cNvPr id="2052" name="TextBox 2051"/>
          <p:cNvSpPr txBox="1"/>
          <p:nvPr/>
        </p:nvSpPr>
        <p:spPr>
          <a:xfrm>
            <a:off x="1493912" y="4714515"/>
            <a:ext cx="808235" cy="523220"/>
          </a:xfrm>
          <a:prstGeom prst="rect">
            <a:avLst/>
          </a:prstGeom>
          <a:noFill/>
        </p:spPr>
        <p:txBody>
          <a:bodyPr wrap="none" rtlCol="0">
            <a:spAutoFit/>
          </a:bodyPr>
          <a:lstStyle/>
          <a:p>
            <a:r>
              <a:rPr lang="en-US" sz="2800" b="1" dirty="0" smtClean="0">
                <a:latin typeface="Script MT Bold" pitchFamily="66" charset="0"/>
              </a:rPr>
              <a:t>Salt</a:t>
            </a:r>
            <a:endParaRPr lang="ru-RU" sz="2800" b="1" dirty="0"/>
          </a:p>
        </p:txBody>
      </p:sp>
      <p:sp>
        <p:nvSpPr>
          <p:cNvPr id="2053" name="TextBox 2052"/>
          <p:cNvSpPr txBox="1"/>
          <p:nvPr/>
        </p:nvSpPr>
        <p:spPr>
          <a:xfrm>
            <a:off x="6022838" y="5261138"/>
            <a:ext cx="1104790" cy="523220"/>
          </a:xfrm>
          <a:prstGeom prst="rect">
            <a:avLst/>
          </a:prstGeom>
          <a:noFill/>
        </p:spPr>
        <p:txBody>
          <a:bodyPr wrap="none" rtlCol="0">
            <a:spAutoFit/>
          </a:bodyPr>
          <a:lstStyle/>
          <a:p>
            <a:r>
              <a:rPr lang="en-US" sz="2800" dirty="0" smtClean="0">
                <a:latin typeface="Script MT Bold" pitchFamily="66" charset="0"/>
              </a:rPr>
              <a:t>Bacon</a:t>
            </a:r>
            <a:endParaRPr lang="ru-RU" sz="2800" dirty="0"/>
          </a:p>
        </p:txBody>
      </p:sp>
    </p:spTree>
    <p:extLst>
      <p:ext uri="{BB962C8B-B14F-4D97-AF65-F5344CB8AC3E}">
        <p14:creationId xmlns:p14="http://schemas.microsoft.com/office/powerpoint/2010/main" val="2632141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Рисунок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3538" y="-4550"/>
            <a:ext cx="9189011" cy="6891758"/>
          </a:xfrm>
          <a:prstGeom prst="rect">
            <a:avLst/>
          </a:prstGeom>
        </p:spPr>
        <p:style>
          <a:lnRef idx="0">
            <a:schemeClr val="accent1"/>
          </a:lnRef>
          <a:fillRef idx="3">
            <a:schemeClr val="accent1"/>
          </a:fillRef>
          <a:effectRef idx="3">
            <a:schemeClr val="accent1"/>
          </a:effectRef>
          <a:fontRef idx="minor">
            <a:schemeClr val="lt1"/>
          </a:fontRef>
        </p:style>
      </p:pic>
      <p:sp>
        <p:nvSpPr>
          <p:cNvPr id="2" name="Прямоугольник 1"/>
          <p:cNvSpPr/>
          <p:nvPr/>
        </p:nvSpPr>
        <p:spPr>
          <a:xfrm>
            <a:off x="616359" y="5619350"/>
            <a:ext cx="8023367" cy="646331"/>
          </a:xfrm>
          <a:prstGeom prst="rect">
            <a:avLst/>
          </a:prstGeom>
        </p:spPr>
        <p:txBody>
          <a:bodyPr wrap="square">
            <a:spAutoFit/>
          </a:bodyPr>
          <a:lstStyle/>
          <a:p>
            <a:r>
              <a:rPr lang="en-US" dirty="0"/>
              <a:t>	</a:t>
            </a:r>
            <a:r>
              <a:rPr lang="en-US" dirty="0" smtClean="0"/>
              <a:t> </a:t>
            </a:r>
            <a:r>
              <a:rPr lang="en-US" dirty="0"/>
              <a:t>	</a:t>
            </a:r>
          </a:p>
          <a:p>
            <a:r>
              <a:rPr lang="en-US" dirty="0"/>
              <a:t> </a:t>
            </a:r>
            <a:r>
              <a:rPr lang="en-US" b="1" dirty="0" smtClean="0">
                <a:cs typeface="Shruti" pitchFamily="2"/>
              </a:rPr>
              <a:t>Tie </a:t>
            </a:r>
            <a:r>
              <a:rPr lang="en-US" b="1" dirty="0">
                <a:cs typeface="Shruti" pitchFamily="2"/>
              </a:rPr>
              <a:t>a few willow branches to the handle of the basket with a red ribbon. </a:t>
            </a:r>
          </a:p>
        </p:txBody>
      </p:sp>
      <p:sp>
        <p:nvSpPr>
          <p:cNvPr id="4" name="Прямоугольник 3"/>
          <p:cNvSpPr/>
          <p:nvPr/>
        </p:nvSpPr>
        <p:spPr>
          <a:xfrm>
            <a:off x="1755342" y="370943"/>
            <a:ext cx="2872701" cy="1323439"/>
          </a:xfrm>
          <a:prstGeom prst="rect">
            <a:avLst/>
          </a:prstGeom>
        </p:spPr>
        <p:txBody>
          <a:bodyPr wrap="square">
            <a:spAutoFit/>
          </a:bodyPr>
          <a:lstStyle/>
          <a:p>
            <a:r>
              <a:rPr lang="en-US" sz="1600" b="1" dirty="0">
                <a:latin typeface="Comic Sans MS" pitchFamily="66" charset="0"/>
              </a:rPr>
              <a:t>PASKA 	Place a candle into the center of the </a:t>
            </a:r>
            <a:r>
              <a:rPr lang="en-US" sz="1600" b="1" dirty="0" err="1">
                <a:latin typeface="Comic Sans MS" pitchFamily="66" charset="0"/>
              </a:rPr>
              <a:t>paska</a:t>
            </a:r>
            <a:r>
              <a:rPr lang="en-US" sz="1600" b="1" dirty="0">
                <a:latin typeface="Comic Sans MS" pitchFamily="66" charset="0"/>
              </a:rPr>
              <a:t> and light it when the priest begins the blessing ceremony.</a:t>
            </a:r>
          </a:p>
        </p:txBody>
      </p:sp>
      <p:sp>
        <p:nvSpPr>
          <p:cNvPr id="5" name="Прямоугольник 4"/>
          <p:cNvSpPr/>
          <p:nvPr/>
        </p:nvSpPr>
        <p:spPr>
          <a:xfrm>
            <a:off x="4594640" y="395632"/>
            <a:ext cx="2819546" cy="1077218"/>
          </a:xfrm>
          <a:prstGeom prst="rect">
            <a:avLst/>
          </a:prstGeom>
        </p:spPr>
        <p:txBody>
          <a:bodyPr wrap="square">
            <a:spAutoFit/>
          </a:bodyPr>
          <a:lstStyle/>
          <a:p>
            <a:r>
              <a:rPr lang="en-US" sz="1600" b="1" dirty="0" smtClean="0">
                <a:latin typeface="Comic Sans MS" pitchFamily="66" charset="0"/>
                <a:cs typeface="Shruti" pitchFamily="2"/>
              </a:rPr>
              <a:t>KRASHANKY   dyed hard boiled eggs - variety of colors, but there must be a red one.</a:t>
            </a:r>
            <a:endParaRPr lang="en-US" sz="1600" b="1" dirty="0">
              <a:latin typeface="Comic Sans MS" pitchFamily="66" charset="0"/>
              <a:cs typeface="Shruti" pitchFamily="2"/>
            </a:endParaRPr>
          </a:p>
        </p:txBody>
      </p:sp>
      <p:sp>
        <p:nvSpPr>
          <p:cNvPr id="6" name="Прямоугольник 5"/>
          <p:cNvSpPr/>
          <p:nvPr/>
        </p:nvSpPr>
        <p:spPr>
          <a:xfrm>
            <a:off x="1803304" y="3649279"/>
            <a:ext cx="2737125" cy="584775"/>
          </a:xfrm>
          <a:prstGeom prst="rect">
            <a:avLst/>
          </a:prstGeom>
        </p:spPr>
        <p:txBody>
          <a:bodyPr wrap="square">
            <a:spAutoFit/>
          </a:bodyPr>
          <a:lstStyle/>
          <a:p>
            <a:r>
              <a:rPr lang="en-US" sz="1600" b="1" dirty="0">
                <a:latin typeface="Comic Sans MS" pitchFamily="66" charset="0"/>
              </a:rPr>
              <a:t>SALT </a:t>
            </a:r>
            <a:r>
              <a:rPr lang="en-US" sz="1600" b="1" dirty="0" smtClean="0">
                <a:latin typeface="Comic Sans MS" pitchFamily="66" charset="0"/>
              </a:rPr>
              <a:t> a small amount in a napkin</a:t>
            </a:r>
            <a:r>
              <a:rPr lang="en-US" sz="1600" b="1" dirty="0" smtClean="0"/>
              <a:t>.</a:t>
            </a:r>
            <a:endParaRPr lang="ru-RU" sz="1600" b="1" dirty="0"/>
          </a:p>
        </p:txBody>
      </p:sp>
      <p:sp>
        <p:nvSpPr>
          <p:cNvPr id="7" name="Прямоугольник 6"/>
          <p:cNvSpPr/>
          <p:nvPr/>
        </p:nvSpPr>
        <p:spPr>
          <a:xfrm>
            <a:off x="4611959" y="1899832"/>
            <a:ext cx="2802227" cy="1323439"/>
          </a:xfrm>
          <a:prstGeom prst="rect">
            <a:avLst/>
          </a:prstGeom>
        </p:spPr>
        <p:txBody>
          <a:bodyPr wrap="square">
            <a:spAutoFit/>
          </a:bodyPr>
          <a:lstStyle/>
          <a:p>
            <a:r>
              <a:rPr lang="en-US" sz="1600" b="1" dirty="0">
                <a:latin typeface="Comic Sans MS" pitchFamily="66" charset="0"/>
              </a:rPr>
              <a:t>BUTTER 	should be nicely shaped and decorated with whole cloves and placed on a small dish or on top of the </a:t>
            </a:r>
            <a:r>
              <a:rPr lang="en-US" sz="1600" b="1" dirty="0" smtClean="0">
                <a:latin typeface="Comic Sans MS" pitchFamily="66" charset="0"/>
              </a:rPr>
              <a:t>cheese.</a:t>
            </a:r>
            <a:endParaRPr lang="ru-RU" sz="1600" b="1" dirty="0">
              <a:latin typeface="Comic Sans MS" pitchFamily="66" charset="0"/>
            </a:endParaRPr>
          </a:p>
        </p:txBody>
      </p:sp>
      <p:sp>
        <p:nvSpPr>
          <p:cNvPr id="8" name="Прямоугольник 7"/>
          <p:cNvSpPr/>
          <p:nvPr/>
        </p:nvSpPr>
        <p:spPr>
          <a:xfrm>
            <a:off x="1770294" y="2012392"/>
            <a:ext cx="2912711" cy="1323439"/>
          </a:xfrm>
          <a:prstGeom prst="rect">
            <a:avLst/>
          </a:prstGeom>
        </p:spPr>
        <p:txBody>
          <a:bodyPr wrap="square">
            <a:spAutoFit/>
          </a:bodyPr>
          <a:lstStyle/>
          <a:p>
            <a:r>
              <a:rPr lang="en-US" sz="1600" b="1" dirty="0" smtClean="0">
                <a:latin typeface="Comic Sans MS" pitchFamily="66" charset="0"/>
              </a:rPr>
              <a:t>CHEESE </a:t>
            </a:r>
            <a:r>
              <a:rPr lang="en-US" sz="1600" b="1" dirty="0">
                <a:latin typeface="Comic Sans MS" pitchFamily="66" charset="0"/>
              </a:rPr>
              <a:t>	sweet cheese: </a:t>
            </a:r>
            <a:r>
              <a:rPr lang="en-US" sz="1600" b="1" dirty="0" smtClean="0">
                <a:latin typeface="Comic Sans MS" pitchFamily="66" charset="0"/>
              </a:rPr>
              <a:t> </a:t>
            </a:r>
            <a:r>
              <a:rPr lang="en-US" sz="1600" b="1" dirty="0">
                <a:latin typeface="Comic Sans MS" pitchFamily="66" charset="0"/>
              </a:rPr>
              <a:t>farmer cheese with sugar, </a:t>
            </a:r>
            <a:r>
              <a:rPr lang="en-US" sz="1600" b="1" dirty="0" smtClean="0">
                <a:latin typeface="Comic Sans MS" pitchFamily="66" charset="0"/>
              </a:rPr>
              <a:t>raisins, nutmeg, cinnamon. </a:t>
            </a:r>
            <a:r>
              <a:rPr lang="en-US" sz="1600" b="1" dirty="0">
                <a:latin typeface="Comic Sans MS" pitchFamily="66" charset="0"/>
              </a:rPr>
              <a:t>Place on a dish and on top you can place the butter.</a:t>
            </a:r>
            <a:endParaRPr lang="ru-RU" sz="1600" b="1" dirty="0">
              <a:latin typeface="Comic Sans MS" pitchFamily="66" charset="0"/>
            </a:endParaRPr>
          </a:p>
        </p:txBody>
      </p:sp>
      <p:sp>
        <p:nvSpPr>
          <p:cNvPr id="9" name="Прямоугольник 8"/>
          <p:cNvSpPr/>
          <p:nvPr/>
        </p:nvSpPr>
        <p:spPr>
          <a:xfrm>
            <a:off x="4544834" y="3622166"/>
            <a:ext cx="2837998" cy="830997"/>
          </a:xfrm>
          <a:prstGeom prst="rect">
            <a:avLst/>
          </a:prstGeom>
        </p:spPr>
        <p:txBody>
          <a:bodyPr wrap="square">
            <a:spAutoFit/>
          </a:bodyPr>
          <a:lstStyle/>
          <a:p>
            <a:r>
              <a:rPr lang="en-US" sz="1600" b="1" dirty="0">
                <a:latin typeface="Comic Sans MS" pitchFamily="66" charset="0"/>
                <a:cs typeface="Shruti" pitchFamily="2"/>
              </a:rPr>
              <a:t>HORSERADISH </a:t>
            </a:r>
            <a:r>
              <a:rPr lang="en-US" sz="1600" b="1" dirty="0" smtClean="0">
                <a:latin typeface="Comic Sans MS" pitchFamily="66" charset="0"/>
                <a:cs typeface="Shruti" pitchFamily="2"/>
              </a:rPr>
              <a:t>  a </a:t>
            </a:r>
            <a:r>
              <a:rPr lang="en-US" sz="1600" b="1" dirty="0">
                <a:latin typeface="Comic Sans MS" pitchFamily="66" charset="0"/>
                <a:cs typeface="Shruti" pitchFamily="2"/>
              </a:rPr>
              <a:t>piece of the root or prepared horseradish with </a:t>
            </a:r>
            <a:r>
              <a:rPr lang="en-US" sz="1600" b="1" dirty="0" smtClean="0">
                <a:latin typeface="Comic Sans MS" pitchFamily="66" charset="0"/>
                <a:cs typeface="Shruti" pitchFamily="2"/>
              </a:rPr>
              <a:t>beets.</a:t>
            </a:r>
            <a:endParaRPr lang="en-US" sz="1600" b="1" dirty="0">
              <a:latin typeface="Comic Sans MS" pitchFamily="66" charset="0"/>
              <a:cs typeface="Shruti" pitchFamily="2"/>
            </a:endParaRPr>
          </a:p>
        </p:txBody>
      </p:sp>
      <p:sp>
        <p:nvSpPr>
          <p:cNvPr id="10" name="TextBox 9"/>
          <p:cNvSpPr txBox="1"/>
          <p:nvPr/>
        </p:nvSpPr>
        <p:spPr>
          <a:xfrm>
            <a:off x="1803304" y="4989969"/>
            <a:ext cx="2879701" cy="584775"/>
          </a:xfrm>
          <a:prstGeom prst="rect">
            <a:avLst/>
          </a:prstGeom>
          <a:noFill/>
        </p:spPr>
        <p:txBody>
          <a:bodyPr wrap="square" rtlCol="0">
            <a:spAutoFit/>
          </a:bodyPr>
          <a:lstStyle/>
          <a:p>
            <a:r>
              <a:rPr lang="en-US" sz="1600" b="1" dirty="0" smtClean="0">
                <a:latin typeface="Comic Sans MS" pitchFamily="66" charset="0"/>
              </a:rPr>
              <a:t>SAUSAGE   a small</a:t>
            </a:r>
          </a:p>
          <a:p>
            <a:r>
              <a:rPr lang="en-US" sz="1600" b="1" dirty="0" smtClean="0">
                <a:latin typeface="Comic Sans MS" pitchFamily="66" charset="0"/>
              </a:rPr>
              <a:t>ring.</a:t>
            </a:r>
            <a:endParaRPr lang="ru-RU" sz="1600" b="1" dirty="0">
              <a:latin typeface="Comic Sans MS" pitchFamily="66" charset="0"/>
            </a:endParaRPr>
          </a:p>
        </p:txBody>
      </p:sp>
      <p:pic>
        <p:nvPicPr>
          <p:cNvPr id="14" name="Рисунок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4187" y="3544365"/>
            <a:ext cx="1207936" cy="938394"/>
          </a:xfrm>
          <a:prstGeom prst="rect">
            <a:avLst/>
          </a:prstGeom>
        </p:spPr>
      </p:pic>
      <p:pic>
        <p:nvPicPr>
          <p:cNvPr id="15" name="Рисунок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4187" y="389995"/>
            <a:ext cx="1207937" cy="1011350"/>
          </a:xfrm>
          <a:prstGeom prst="rect">
            <a:avLst/>
          </a:prstGeom>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14187" y="1883839"/>
            <a:ext cx="1207937" cy="1141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414186" y="4738458"/>
            <a:ext cx="1207937" cy="843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Рисунок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414186" y="5314029"/>
            <a:ext cx="1207936" cy="441582"/>
          </a:xfrm>
          <a:prstGeom prst="rect">
            <a:avLst/>
          </a:prstGeom>
        </p:spPr>
      </p:pic>
      <p:pic>
        <p:nvPicPr>
          <p:cNvPr id="20" name="Рисунок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7544" y="225399"/>
            <a:ext cx="1151272" cy="1714928"/>
          </a:xfrm>
          <a:prstGeom prst="rect">
            <a:avLst/>
          </a:prstGeom>
        </p:spPr>
      </p:pic>
      <p:pic>
        <p:nvPicPr>
          <p:cNvPr id="13" name="Рисунок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8757" y="2140946"/>
            <a:ext cx="1156585" cy="1066332"/>
          </a:xfrm>
          <a:prstGeom prst="rect">
            <a:avLst/>
          </a:prstGeom>
        </p:spPr>
      </p:pic>
      <p:pic>
        <p:nvPicPr>
          <p:cNvPr id="29" name="Рисунок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6145" y="4755308"/>
            <a:ext cx="1157159" cy="1020203"/>
          </a:xfrm>
          <a:prstGeom prst="rect">
            <a:avLst/>
          </a:prstGeom>
        </p:spPr>
      </p:pic>
      <p:pic>
        <p:nvPicPr>
          <p:cNvPr id="3084"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6145" y="3508553"/>
            <a:ext cx="1109197" cy="911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Рисунок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18816" y="467218"/>
            <a:ext cx="160508" cy="1231290"/>
          </a:xfrm>
          <a:prstGeom prst="rect">
            <a:avLst/>
          </a:prstGeom>
        </p:spPr>
      </p:pic>
      <p:pic>
        <p:nvPicPr>
          <p:cNvPr id="31" name="Рисунок 3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6200000">
            <a:off x="3226708" y="4585137"/>
            <a:ext cx="2242939" cy="384504"/>
          </a:xfrm>
          <a:prstGeom prst="rect">
            <a:avLst/>
          </a:prstGeom>
        </p:spPr>
      </p:pic>
      <p:pic>
        <p:nvPicPr>
          <p:cNvPr id="3087"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4956071" flipH="1">
            <a:off x="3214301" y="4722469"/>
            <a:ext cx="2243137"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8" name="Pictur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5446081" flipV="1">
            <a:off x="3321551" y="4715523"/>
            <a:ext cx="1903589" cy="39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37219" y="2194946"/>
            <a:ext cx="6415229" cy="1460626"/>
          </a:xfrm>
          <a:prstGeom prst="rect">
            <a:avLst/>
          </a:prstGeom>
          <a:noFill/>
        </p:spPr>
        <p:txBody>
          <a:bodyPr wrap="square" rtlCol="0">
            <a:prstTxWarp prst="textCanDown">
              <a:avLst/>
            </a:prstTxWarp>
            <a:spAutoFit/>
          </a:bodyPr>
          <a:lstStyle/>
          <a:p>
            <a:r>
              <a:rPr lang="en-US" sz="5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Gloucester MT Extra Condensed" pitchFamily="18" charset="0"/>
              </a:rPr>
              <a:t>Put into Your Basket</a:t>
            </a:r>
            <a:endParaRPr lang="ru-RU"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ndParaRPr>
          </a:p>
        </p:txBody>
      </p:sp>
      <p:sp>
        <p:nvSpPr>
          <p:cNvPr id="11" name="TextBox 10"/>
          <p:cNvSpPr txBox="1"/>
          <p:nvPr/>
        </p:nvSpPr>
        <p:spPr>
          <a:xfrm>
            <a:off x="4628044" y="4917732"/>
            <a:ext cx="2786142" cy="338554"/>
          </a:xfrm>
          <a:prstGeom prst="rect">
            <a:avLst/>
          </a:prstGeom>
          <a:noFill/>
        </p:spPr>
        <p:txBody>
          <a:bodyPr wrap="square" rtlCol="0">
            <a:spAutoFit/>
          </a:bodyPr>
          <a:lstStyle/>
          <a:p>
            <a:r>
              <a:rPr lang="en-US" sz="1600" b="1" dirty="0" smtClean="0">
                <a:latin typeface="Comic Sans MS" pitchFamily="66" charset="0"/>
              </a:rPr>
              <a:t>HAM or BACON</a:t>
            </a:r>
            <a:endParaRPr lang="ru-RU" sz="1600" b="1" dirty="0">
              <a:latin typeface="Comic Sans MS" pitchFamily="66" charset="0"/>
            </a:endParaRPr>
          </a:p>
        </p:txBody>
      </p:sp>
      <p:pic>
        <p:nvPicPr>
          <p:cNvPr id="8194" name="Picture 2">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8674" y="154249"/>
            <a:ext cx="43338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93117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par>
                                <p:cTn id="16" presetID="53" presetClass="entr" presetSubtype="16"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p:cTn id="18" dur="500" fill="hold"/>
                                        <p:tgtEl>
                                          <p:spTgt spid="30"/>
                                        </p:tgtEl>
                                        <p:attrNameLst>
                                          <p:attrName>ppt_w</p:attrName>
                                        </p:attrNameLst>
                                      </p:cBhvr>
                                      <p:tavLst>
                                        <p:tav tm="0">
                                          <p:val>
                                            <p:fltVal val="0"/>
                                          </p:val>
                                        </p:tav>
                                        <p:tav tm="100000">
                                          <p:val>
                                            <p:strVal val="#ppt_w"/>
                                          </p:val>
                                        </p:tav>
                                      </p:tavLst>
                                    </p:anim>
                                    <p:anim calcmode="lin" valueType="num">
                                      <p:cBhvr>
                                        <p:cTn id="19" dur="500" fill="hold"/>
                                        <p:tgtEl>
                                          <p:spTgt spid="30"/>
                                        </p:tgtEl>
                                        <p:attrNameLst>
                                          <p:attrName>ppt_h</p:attrName>
                                        </p:attrNameLst>
                                      </p:cBhvr>
                                      <p:tavLst>
                                        <p:tav tm="0">
                                          <p:val>
                                            <p:fltVal val="0"/>
                                          </p:val>
                                        </p:tav>
                                        <p:tav tm="100000">
                                          <p:val>
                                            <p:strVal val="#ppt_h"/>
                                          </p:val>
                                        </p:tav>
                                      </p:tavLst>
                                    </p:anim>
                                    <p:animEffect transition="in" filter="fade">
                                      <p:cBhvr>
                                        <p:cTn id="20" dur="500"/>
                                        <p:tgtEl>
                                          <p:spTgt spid="30"/>
                                        </p:tgtEl>
                                      </p:cBhvr>
                                    </p:animEffect>
                                  </p:childTnLst>
                                </p:cTn>
                              </p:par>
                            </p:childTnLst>
                          </p:cTn>
                        </p:par>
                        <p:par>
                          <p:cTn id="21" fill="hold">
                            <p:stCondLst>
                              <p:cond delay="1500"/>
                            </p:stCondLst>
                            <p:childTnLst>
                              <p:par>
                                <p:cTn id="22" presetID="21" presetClass="entr" presetSubtype="1"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heel(1)">
                                      <p:cBhvr>
                                        <p:cTn id="24" dur="1000"/>
                                        <p:tgtEl>
                                          <p:spTgt spid="15"/>
                                        </p:tgtEl>
                                      </p:cBhvr>
                                    </p:animEffect>
                                  </p:childTnLst>
                                </p:cTn>
                              </p:par>
                            </p:childTnLst>
                          </p:cTn>
                        </p:par>
                        <p:par>
                          <p:cTn id="25" fill="hold">
                            <p:stCondLst>
                              <p:cond delay="2500"/>
                            </p:stCondLst>
                            <p:childTnLst>
                              <p:par>
                                <p:cTn id="26" presetID="21" presetClass="entr" presetSubtype="1"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heel(1)">
                                      <p:cBhvr>
                                        <p:cTn id="28" dur="1000"/>
                                        <p:tgtEl>
                                          <p:spTgt spid="13"/>
                                        </p:tgtEl>
                                      </p:cBhvr>
                                    </p:animEffect>
                                  </p:childTnLst>
                                </p:cTn>
                              </p:par>
                            </p:childTnLst>
                          </p:cTn>
                        </p:par>
                        <p:par>
                          <p:cTn id="29" fill="hold">
                            <p:stCondLst>
                              <p:cond delay="3500"/>
                            </p:stCondLst>
                            <p:childTnLst>
                              <p:par>
                                <p:cTn id="30" presetID="21" presetClass="entr" presetSubtype="1" fill="hold" nodeType="afterEffect">
                                  <p:stCondLst>
                                    <p:cond delay="0"/>
                                  </p:stCondLst>
                                  <p:childTnLst>
                                    <p:set>
                                      <p:cBhvr>
                                        <p:cTn id="31" dur="1" fill="hold">
                                          <p:stCondLst>
                                            <p:cond delay="0"/>
                                          </p:stCondLst>
                                        </p:cTn>
                                        <p:tgtEl>
                                          <p:spTgt spid="3075"/>
                                        </p:tgtEl>
                                        <p:attrNameLst>
                                          <p:attrName>style.visibility</p:attrName>
                                        </p:attrNameLst>
                                      </p:cBhvr>
                                      <p:to>
                                        <p:strVal val="visible"/>
                                      </p:to>
                                    </p:set>
                                    <p:animEffect transition="in" filter="wheel(1)">
                                      <p:cBhvr>
                                        <p:cTn id="32" dur="1000"/>
                                        <p:tgtEl>
                                          <p:spTgt spid="3075"/>
                                        </p:tgtEl>
                                      </p:cBhvr>
                                    </p:animEffect>
                                  </p:childTnLst>
                                </p:cTn>
                              </p:par>
                            </p:childTnLst>
                          </p:cTn>
                        </p:par>
                        <p:par>
                          <p:cTn id="33" fill="hold">
                            <p:stCondLst>
                              <p:cond delay="4500"/>
                            </p:stCondLst>
                            <p:childTnLst>
                              <p:par>
                                <p:cTn id="34" presetID="21" presetClass="entr" presetSubtype="1" fill="hold" nodeType="afterEffect">
                                  <p:stCondLst>
                                    <p:cond delay="0"/>
                                  </p:stCondLst>
                                  <p:childTnLst>
                                    <p:set>
                                      <p:cBhvr>
                                        <p:cTn id="35" dur="1" fill="hold">
                                          <p:stCondLst>
                                            <p:cond delay="0"/>
                                          </p:stCondLst>
                                        </p:cTn>
                                        <p:tgtEl>
                                          <p:spTgt spid="3084"/>
                                        </p:tgtEl>
                                        <p:attrNameLst>
                                          <p:attrName>style.visibility</p:attrName>
                                        </p:attrNameLst>
                                      </p:cBhvr>
                                      <p:to>
                                        <p:strVal val="visible"/>
                                      </p:to>
                                    </p:set>
                                    <p:animEffect transition="in" filter="wheel(1)">
                                      <p:cBhvr>
                                        <p:cTn id="36" dur="1000"/>
                                        <p:tgtEl>
                                          <p:spTgt spid="3084"/>
                                        </p:tgtEl>
                                      </p:cBhvr>
                                    </p:animEffect>
                                  </p:childTnLst>
                                </p:cTn>
                              </p:par>
                            </p:childTnLst>
                          </p:cTn>
                        </p:par>
                        <p:par>
                          <p:cTn id="37" fill="hold">
                            <p:stCondLst>
                              <p:cond delay="5500"/>
                            </p:stCondLst>
                            <p:childTnLst>
                              <p:par>
                                <p:cTn id="38" presetID="21" presetClass="entr" presetSubtype="1"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heel(1)">
                                      <p:cBhvr>
                                        <p:cTn id="40" dur="1000"/>
                                        <p:tgtEl>
                                          <p:spTgt spid="14"/>
                                        </p:tgtEl>
                                      </p:cBhvr>
                                    </p:animEffect>
                                  </p:childTnLst>
                                </p:cTn>
                              </p:par>
                            </p:childTnLst>
                          </p:cTn>
                        </p:par>
                        <p:par>
                          <p:cTn id="41" fill="hold">
                            <p:stCondLst>
                              <p:cond delay="6500"/>
                            </p:stCondLst>
                            <p:childTnLst>
                              <p:par>
                                <p:cTn id="42" presetID="21" presetClass="entr" presetSubtype="1" fill="hold" nodeType="after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heel(1)">
                                      <p:cBhvr>
                                        <p:cTn id="44" dur="1000"/>
                                        <p:tgtEl>
                                          <p:spTgt spid="29"/>
                                        </p:tgtEl>
                                      </p:cBhvr>
                                    </p:animEffect>
                                  </p:childTnLst>
                                </p:cTn>
                              </p:par>
                            </p:childTnLst>
                          </p:cTn>
                        </p:par>
                        <p:par>
                          <p:cTn id="45" fill="hold">
                            <p:stCondLst>
                              <p:cond delay="7500"/>
                            </p:stCondLst>
                            <p:childTnLst>
                              <p:par>
                                <p:cTn id="46" presetID="21" presetClass="entr" presetSubtype="1" fill="hold" nodeType="afterEffect">
                                  <p:stCondLst>
                                    <p:cond delay="0"/>
                                  </p:stCondLst>
                                  <p:childTnLst>
                                    <p:set>
                                      <p:cBhvr>
                                        <p:cTn id="47" dur="1" fill="hold">
                                          <p:stCondLst>
                                            <p:cond delay="0"/>
                                          </p:stCondLst>
                                        </p:cTn>
                                        <p:tgtEl>
                                          <p:spTgt spid="3076"/>
                                        </p:tgtEl>
                                        <p:attrNameLst>
                                          <p:attrName>style.visibility</p:attrName>
                                        </p:attrNameLst>
                                      </p:cBhvr>
                                      <p:to>
                                        <p:strVal val="visible"/>
                                      </p:to>
                                    </p:set>
                                    <p:animEffect transition="in" filter="wheel(1)">
                                      <p:cBhvr>
                                        <p:cTn id="48" dur="1000"/>
                                        <p:tgtEl>
                                          <p:spTgt spid="3076"/>
                                        </p:tgtEl>
                                      </p:cBhvr>
                                    </p:animEffect>
                                  </p:childTnLst>
                                </p:cTn>
                              </p:par>
                              <p:par>
                                <p:cTn id="49" presetID="21" presetClass="entr" presetSubtype="1"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heel(1)">
                                      <p:cBhvr>
                                        <p:cTn id="51" dur="1000"/>
                                        <p:tgtEl>
                                          <p:spTgt spid="18"/>
                                        </p:tgtEl>
                                      </p:cBhvr>
                                    </p:animEffect>
                                  </p:childTnLst>
                                </p:cTn>
                              </p:par>
                            </p:childTnLst>
                          </p:cTn>
                        </p:par>
                        <p:par>
                          <p:cTn id="52" fill="hold">
                            <p:stCondLst>
                              <p:cond delay="8500"/>
                            </p:stCondLst>
                            <p:childTnLst>
                              <p:par>
                                <p:cTn id="53" presetID="1" presetClass="entr" presetSubtype="0" fill="hold" grpId="0" nodeType="afterEffect">
                                  <p:stCondLst>
                                    <p:cond delay="0"/>
                                  </p:stCondLst>
                                  <p:childTnLst>
                                    <p:set>
                                      <p:cBhvr>
                                        <p:cTn id="54" dur="1" fill="hold">
                                          <p:stCondLst>
                                            <p:cond delay="0"/>
                                          </p:stCondLst>
                                        </p:cTn>
                                        <p:tgtEl>
                                          <p:spTgt spid="4"/>
                                        </p:tgtEl>
                                        <p:attrNameLst>
                                          <p:attrName>style.visibility</p:attrName>
                                        </p:attrNameLst>
                                      </p:cBhvr>
                                      <p:to>
                                        <p:strVal val="visible"/>
                                      </p:to>
                                    </p:set>
                                  </p:childTnLst>
                                </p:cTn>
                              </p:par>
                            </p:childTnLst>
                          </p:cTn>
                        </p:par>
                        <p:par>
                          <p:cTn id="55" fill="hold">
                            <p:stCondLst>
                              <p:cond delay="8500"/>
                            </p:stCondLst>
                            <p:childTnLst>
                              <p:par>
                                <p:cTn id="56" presetID="1" presetClass="entr" presetSubtype="0" fill="hold" grpId="0" nodeType="afterEffect">
                                  <p:stCondLst>
                                    <p:cond delay="0"/>
                                  </p:stCondLst>
                                  <p:childTnLst>
                                    <p:set>
                                      <p:cBhvr>
                                        <p:cTn id="57" dur="1" fill="hold">
                                          <p:stCondLst>
                                            <p:cond delay="0"/>
                                          </p:stCondLst>
                                        </p:cTn>
                                        <p:tgtEl>
                                          <p:spTgt spid="5"/>
                                        </p:tgtEl>
                                        <p:attrNameLst>
                                          <p:attrName>style.visibility</p:attrName>
                                        </p:attrNameLst>
                                      </p:cBhvr>
                                      <p:to>
                                        <p:strVal val="visible"/>
                                      </p:to>
                                    </p:set>
                                  </p:childTnLst>
                                </p:cTn>
                              </p:par>
                            </p:childTnLst>
                          </p:cTn>
                        </p:par>
                        <p:par>
                          <p:cTn id="58" fill="hold">
                            <p:stCondLst>
                              <p:cond delay="8500"/>
                            </p:stCondLst>
                            <p:childTnLst>
                              <p:par>
                                <p:cTn id="59" presetID="1" presetClass="entr" presetSubtype="0" fill="hold" nodeType="afterEffect">
                                  <p:stCondLst>
                                    <p:cond delay="0"/>
                                  </p:stCondLst>
                                  <p:childTnLst>
                                    <p:set>
                                      <p:cBhvr>
                                        <p:cTn id="60" dur="1" fill="hold">
                                          <p:stCondLst>
                                            <p:cond delay="0"/>
                                          </p:stCondLst>
                                        </p:cTn>
                                        <p:tgtEl>
                                          <p:spTgt spid="8">
                                            <p:txEl>
                                              <p:pRg st="0" end="0"/>
                                            </p:txEl>
                                          </p:spTgt>
                                        </p:tgtEl>
                                        <p:attrNameLst>
                                          <p:attrName>style.visibility</p:attrName>
                                        </p:attrNameLst>
                                      </p:cBhvr>
                                      <p:to>
                                        <p:strVal val="visible"/>
                                      </p:to>
                                    </p:set>
                                  </p:childTnLst>
                                </p:cTn>
                              </p:par>
                            </p:childTnLst>
                          </p:cTn>
                        </p:par>
                        <p:par>
                          <p:cTn id="61" fill="hold">
                            <p:stCondLst>
                              <p:cond delay="8500"/>
                            </p:stCondLst>
                            <p:childTnLst>
                              <p:par>
                                <p:cTn id="62" presetID="1" presetClass="entr" presetSubtype="0" fill="hold" grpId="0" nodeType="afterEffect">
                                  <p:stCondLst>
                                    <p:cond delay="0"/>
                                  </p:stCondLst>
                                  <p:childTnLst>
                                    <p:set>
                                      <p:cBhvr>
                                        <p:cTn id="63" dur="1" fill="hold">
                                          <p:stCondLst>
                                            <p:cond delay="0"/>
                                          </p:stCondLst>
                                        </p:cTn>
                                        <p:tgtEl>
                                          <p:spTgt spid="7"/>
                                        </p:tgtEl>
                                        <p:attrNameLst>
                                          <p:attrName>style.visibility</p:attrName>
                                        </p:attrNameLst>
                                      </p:cBhvr>
                                      <p:to>
                                        <p:strVal val="visible"/>
                                      </p:to>
                                    </p:set>
                                  </p:childTnLst>
                                </p:cTn>
                              </p:par>
                            </p:childTnLst>
                          </p:cTn>
                        </p:par>
                        <p:par>
                          <p:cTn id="64" fill="hold">
                            <p:stCondLst>
                              <p:cond delay="8500"/>
                            </p:stCondLst>
                            <p:childTnLst>
                              <p:par>
                                <p:cTn id="65" presetID="1" presetClass="entr" presetSubtype="0" fill="hold" nodeType="afterEffect">
                                  <p:stCondLst>
                                    <p:cond delay="0"/>
                                  </p:stCondLst>
                                  <p:childTnLst>
                                    <p:set>
                                      <p:cBhvr>
                                        <p:cTn id="66" dur="1" fill="hold">
                                          <p:stCondLst>
                                            <p:cond delay="0"/>
                                          </p:stCondLst>
                                        </p:cTn>
                                        <p:tgtEl>
                                          <p:spTgt spid="6">
                                            <p:txEl>
                                              <p:pRg st="0" end="0"/>
                                            </p:txEl>
                                          </p:spTgt>
                                        </p:tgtEl>
                                        <p:attrNameLst>
                                          <p:attrName>style.visibility</p:attrName>
                                        </p:attrNameLst>
                                      </p:cBhvr>
                                      <p:to>
                                        <p:strVal val="visible"/>
                                      </p:to>
                                    </p:set>
                                  </p:childTnLst>
                                </p:cTn>
                              </p:par>
                            </p:childTnLst>
                          </p:cTn>
                        </p:par>
                        <p:par>
                          <p:cTn id="67" fill="hold">
                            <p:stCondLst>
                              <p:cond delay="8500"/>
                            </p:stCondLst>
                            <p:childTnLst>
                              <p:par>
                                <p:cTn id="68" presetID="1" presetClass="entr" presetSubtype="0" fill="hold" nodeType="afterEffect">
                                  <p:stCondLst>
                                    <p:cond delay="0"/>
                                  </p:stCondLst>
                                  <p:childTnLst>
                                    <p:set>
                                      <p:cBhvr>
                                        <p:cTn id="69" dur="1" fill="hold">
                                          <p:stCondLst>
                                            <p:cond delay="0"/>
                                          </p:stCondLst>
                                        </p:cTn>
                                        <p:tgtEl>
                                          <p:spTgt spid="9">
                                            <p:txEl>
                                              <p:pRg st="0" end="0"/>
                                            </p:txEl>
                                          </p:spTgt>
                                        </p:tgtEl>
                                        <p:attrNameLst>
                                          <p:attrName>style.visibility</p:attrName>
                                        </p:attrNameLst>
                                      </p:cBhvr>
                                      <p:to>
                                        <p:strVal val="visible"/>
                                      </p:to>
                                    </p:set>
                                  </p:childTnLst>
                                </p:cTn>
                              </p:par>
                            </p:childTnLst>
                          </p:cTn>
                        </p:par>
                        <p:par>
                          <p:cTn id="70" fill="hold">
                            <p:stCondLst>
                              <p:cond delay="8500"/>
                            </p:stCondLst>
                            <p:childTnLst>
                              <p:par>
                                <p:cTn id="71" presetID="1" presetClass="entr" presetSubtype="0" fill="hold" nodeType="afterEffect">
                                  <p:stCondLst>
                                    <p:cond delay="0"/>
                                  </p:stCondLst>
                                  <p:childTnLst>
                                    <p:set>
                                      <p:cBhvr>
                                        <p:cTn id="72" dur="1" fill="hold">
                                          <p:stCondLst>
                                            <p:cond delay="0"/>
                                          </p:stCondLst>
                                        </p:cTn>
                                        <p:tgtEl>
                                          <p:spTgt spid="10">
                                            <p:txEl>
                                              <p:pRg st="0" end="0"/>
                                            </p:txEl>
                                          </p:spTgt>
                                        </p:tgtEl>
                                        <p:attrNameLst>
                                          <p:attrName>style.visibility</p:attrName>
                                        </p:attrNameLst>
                                      </p:cBhvr>
                                      <p:to>
                                        <p:strVal val="visible"/>
                                      </p:to>
                                    </p:set>
                                  </p:childTnLst>
                                </p:cTn>
                              </p:par>
                            </p:childTnLst>
                          </p:cTn>
                        </p:par>
                        <p:par>
                          <p:cTn id="73" fill="hold">
                            <p:stCondLst>
                              <p:cond delay="8500"/>
                            </p:stCondLst>
                            <p:childTnLst>
                              <p:par>
                                <p:cTn id="74" presetID="1" presetClass="entr" presetSubtype="0" fill="hold" nodeType="afterEffect">
                                  <p:stCondLst>
                                    <p:cond delay="0"/>
                                  </p:stCondLst>
                                  <p:childTnLst>
                                    <p:set>
                                      <p:cBhvr>
                                        <p:cTn id="75" dur="1" fill="hold">
                                          <p:stCondLst>
                                            <p:cond delay="0"/>
                                          </p:stCondLst>
                                        </p:cTn>
                                        <p:tgtEl>
                                          <p:spTgt spid="10">
                                            <p:txEl>
                                              <p:pRg st="1" end="1"/>
                                            </p:txEl>
                                          </p:spTgt>
                                        </p:tgtEl>
                                        <p:attrNameLst>
                                          <p:attrName>style.visibility</p:attrName>
                                        </p:attrNameLst>
                                      </p:cBhvr>
                                      <p:to>
                                        <p:strVal val="visible"/>
                                      </p:to>
                                    </p:set>
                                  </p:childTnLst>
                                </p:cTn>
                              </p:par>
                            </p:childTnLst>
                          </p:cTn>
                        </p:par>
                        <p:par>
                          <p:cTn id="76" fill="hold">
                            <p:stCondLst>
                              <p:cond delay="8500"/>
                            </p:stCondLst>
                            <p:childTnLst>
                              <p:par>
                                <p:cTn id="77" presetID="1" presetClass="entr" presetSubtype="0" fill="hold" grpId="0" nodeType="after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08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08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30" presetClass="entr" presetSubtype="0" fill="hold" grpId="0" nodeType="click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fade">
                                      <p:cBhvr>
                                        <p:cTn id="91" dur="800" decel="100000"/>
                                        <p:tgtEl>
                                          <p:spTgt spid="2"/>
                                        </p:tgtEl>
                                      </p:cBhvr>
                                    </p:animEffect>
                                    <p:anim calcmode="lin" valueType="num">
                                      <p:cBhvr>
                                        <p:cTn id="92" dur="800" decel="100000" fill="hold"/>
                                        <p:tgtEl>
                                          <p:spTgt spid="2"/>
                                        </p:tgtEl>
                                        <p:attrNameLst>
                                          <p:attrName>style.rotation</p:attrName>
                                        </p:attrNameLst>
                                      </p:cBhvr>
                                      <p:tavLst>
                                        <p:tav tm="0">
                                          <p:val>
                                            <p:fltVal val="-90"/>
                                          </p:val>
                                        </p:tav>
                                        <p:tav tm="100000">
                                          <p:val>
                                            <p:fltVal val="0"/>
                                          </p:val>
                                        </p:tav>
                                      </p:tavLst>
                                    </p:anim>
                                    <p:anim calcmode="lin" valueType="num">
                                      <p:cBhvr>
                                        <p:cTn id="93" dur="800" decel="100000" fill="hold"/>
                                        <p:tgtEl>
                                          <p:spTgt spid="2"/>
                                        </p:tgtEl>
                                        <p:attrNameLst>
                                          <p:attrName>ppt_x</p:attrName>
                                        </p:attrNameLst>
                                      </p:cBhvr>
                                      <p:tavLst>
                                        <p:tav tm="0">
                                          <p:val>
                                            <p:strVal val="#ppt_x+0.4"/>
                                          </p:val>
                                        </p:tav>
                                        <p:tav tm="100000">
                                          <p:val>
                                            <p:strVal val="#ppt_x-0.05"/>
                                          </p:val>
                                        </p:tav>
                                      </p:tavLst>
                                    </p:anim>
                                    <p:anim calcmode="lin" valueType="num">
                                      <p:cBhvr>
                                        <p:cTn id="94" dur="800" decel="100000" fill="hold"/>
                                        <p:tgtEl>
                                          <p:spTgt spid="2"/>
                                        </p:tgtEl>
                                        <p:attrNameLst>
                                          <p:attrName>ppt_y</p:attrName>
                                        </p:attrNameLst>
                                      </p:cBhvr>
                                      <p:tavLst>
                                        <p:tav tm="0">
                                          <p:val>
                                            <p:strVal val="#ppt_y-0.4"/>
                                          </p:val>
                                        </p:tav>
                                        <p:tav tm="100000">
                                          <p:val>
                                            <p:strVal val="#ppt_y+0.1"/>
                                          </p:val>
                                        </p:tav>
                                      </p:tavLst>
                                    </p:anim>
                                    <p:anim calcmode="lin" valueType="num">
                                      <p:cBhvr>
                                        <p:cTn id="95"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96"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P spid="3"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63"/>
            <a:ext cx="9144000" cy="692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02228" y="4236000"/>
            <a:ext cx="4333242" cy="2554545"/>
          </a:xfrm>
          <a:prstGeom prst="rect">
            <a:avLst/>
          </a:prstGeom>
        </p:spPr>
        <p:txBody>
          <a:bodyPr wrap="square">
            <a:spAutoFit/>
          </a:bodyPr>
          <a:lstStyle/>
          <a:p>
            <a:r>
              <a:rPr lang="en-US" sz="2000" b="1" dirty="0" smtClean="0">
                <a:latin typeface="Comic Sans MS" pitchFamily="66" charset="0"/>
              </a:rPr>
              <a:t>On Saturday </a:t>
            </a:r>
            <a:r>
              <a:rPr lang="en-US" sz="2000" b="1" dirty="0">
                <a:latin typeface="Comic Sans MS" pitchFamily="66" charset="0"/>
              </a:rPr>
              <a:t>evening </a:t>
            </a:r>
            <a:r>
              <a:rPr lang="en-US" sz="2000" b="1" dirty="0" smtClean="0">
                <a:latin typeface="Comic Sans MS" pitchFamily="66" charset="0"/>
              </a:rPr>
              <a:t>people go to </a:t>
            </a:r>
            <a:r>
              <a:rPr lang="en-US" sz="2000" b="1" dirty="0">
                <a:latin typeface="Comic Sans MS" pitchFamily="66" charset="0"/>
              </a:rPr>
              <a:t>the church </a:t>
            </a:r>
            <a:r>
              <a:rPr lang="en-US" sz="2000" b="1" dirty="0" smtClean="0">
                <a:latin typeface="Comic Sans MS" pitchFamily="66" charset="0"/>
              </a:rPr>
              <a:t>for the      </a:t>
            </a:r>
          </a:p>
          <a:p>
            <a:r>
              <a:rPr lang="en-US" sz="2000" b="1" dirty="0" smtClean="0">
                <a:latin typeface="Comic Sans MS" pitchFamily="66" charset="0"/>
              </a:rPr>
              <a:t>                  They stay there                                                      till the very morning when priests bless the brought food. After that </a:t>
            </a:r>
            <a:r>
              <a:rPr lang="en-US" sz="2000" b="1" dirty="0">
                <a:latin typeface="Comic Sans MS" pitchFamily="66" charset="0"/>
              </a:rPr>
              <a:t>people go home to celebrate Easter with their families. </a:t>
            </a:r>
          </a:p>
        </p:txBody>
      </p:sp>
      <p:sp>
        <p:nvSpPr>
          <p:cNvPr id="5" name="Прямоугольник 4"/>
          <p:cNvSpPr/>
          <p:nvPr/>
        </p:nvSpPr>
        <p:spPr>
          <a:xfrm>
            <a:off x="5524396" y="997664"/>
            <a:ext cx="3224068" cy="2246769"/>
          </a:xfrm>
          <a:prstGeom prst="rect">
            <a:avLst/>
          </a:prstGeom>
        </p:spPr>
        <p:txBody>
          <a:bodyPr wrap="square">
            <a:spAutoFit/>
          </a:bodyPr>
          <a:lstStyle/>
          <a:p>
            <a:r>
              <a:rPr lang="en-US" sz="2000" b="1" dirty="0">
                <a:latin typeface="Comic Sans MS" pitchFamily="66" charset="0"/>
              </a:rPr>
              <a:t>O</a:t>
            </a:r>
            <a:r>
              <a:rPr lang="en-US" sz="2000" b="1" dirty="0" smtClean="0">
                <a:latin typeface="Comic Sans MS" pitchFamily="66" charset="0"/>
              </a:rPr>
              <a:t>n </a:t>
            </a:r>
            <a:r>
              <a:rPr lang="en-US" sz="2000" b="1" dirty="0">
                <a:latin typeface="Comic Sans MS" pitchFamily="66" charset="0"/>
              </a:rPr>
              <a:t>the way </a:t>
            </a:r>
            <a:r>
              <a:rPr lang="en-US" sz="2000" b="1" dirty="0" smtClean="0">
                <a:latin typeface="Comic Sans MS" pitchFamily="66" charset="0"/>
              </a:rPr>
              <a:t>home all </a:t>
            </a:r>
            <a:r>
              <a:rPr lang="en-US" sz="2000" b="1" dirty="0">
                <a:latin typeface="Comic Sans MS" pitchFamily="66" charset="0"/>
              </a:rPr>
              <a:t>the people exchange Easter greetings </a:t>
            </a:r>
            <a:r>
              <a:rPr lang="en-US" sz="2000" b="1" dirty="0" smtClean="0">
                <a:latin typeface="Comic Sans MS" pitchFamily="66" charset="0"/>
              </a:rPr>
              <a:t>saying: </a:t>
            </a:r>
            <a:r>
              <a:rPr lang="en-US" sz="2000" b="1" dirty="0">
                <a:latin typeface="Comic Sans MS" pitchFamily="66" charset="0"/>
              </a:rPr>
              <a:t>“Christ is risen!” </a:t>
            </a:r>
            <a:r>
              <a:rPr lang="en-US" sz="2000" b="1" dirty="0" smtClean="0">
                <a:latin typeface="Comic Sans MS" pitchFamily="66" charset="0"/>
              </a:rPr>
              <a:t>and replying </a:t>
            </a:r>
            <a:r>
              <a:rPr lang="en-US" sz="2000" b="1" dirty="0">
                <a:latin typeface="Comic Sans MS" pitchFamily="66" charset="0"/>
              </a:rPr>
              <a:t>“Risen indeed</a:t>
            </a:r>
            <a:r>
              <a:rPr lang="en-US" sz="2000" b="1" dirty="0" smtClean="0">
                <a:latin typeface="Comic Sans MS" pitchFamily="66" charset="0"/>
              </a:rPr>
              <a:t>” and </a:t>
            </a:r>
            <a:r>
              <a:rPr lang="en-US" sz="2000" b="1" dirty="0">
                <a:latin typeface="Comic Sans MS" pitchFamily="66" charset="0"/>
              </a:rPr>
              <a:t>give each other painted eggs .</a:t>
            </a:r>
            <a:endParaRPr lang="ru-RU" sz="2000" b="1" dirty="0">
              <a:latin typeface="Comic Sans MS" pitchFamily="66" charset="0"/>
            </a:endParaRPr>
          </a:p>
        </p:txBody>
      </p:sp>
      <p:sp>
        <p:nvSpPr>
          <p:cNvPr id="6" name="TextBox 5"/>
          <p:cNvSpPr txBox="1"/>
          <p:nvPr/>
        </p:nvSpPr>
        <p:spPr>
          <a:xfrm>
            <a:off x="2030290" y="164800"/>
            <a:ext cx="5140570" cy="707886"/>
          </a:xfrm>
          <a:prstGeom prst="rect">
            <a:avLst/>
          </a:prstGeom>
          <a:noFill/>
        </p:spPr>
        <p:txBody>
          <a:bodyPr wrap="square" rtlCol="0">
            <a:prstTxWarp prst="textInflateTop">
              <a:avLst/>
            </a:prstTxWarp>
            <a:spAutoFit/>
          </a:bodyPr>
          <a:lstStyle/>
          <a:p>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HOLY SUNDAY</a:t>
            </a:r>
            <a:endParaRPr lang="ru-RU"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425" y="3400425"/>
            <a:ext cx="57150" cy="5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5825" y="3552825"/>
            <a:ext cx="57150" cy="5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514" y="1124744"/>
            <a:ext cx="3836942" cy="2894938"/>
          </a:xfrm>
          <a:prstGeom prst="rect">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TextBox 2">
            <a:hlinkClick r:id="" action="ppaction://hlinkshowjump?jump=lastslide"/>
          </p:cNvPr>
          <p:cNvSpPr txBox="1"/>
          <p:nvPr/>
        </p:nvSpPr>
        <p:spPr>
          <a:xfrm>
            <a:off x="3332557" y="4523793"/>
            <a:ext cx="1116011" cy="400110"/>
          </a:xfrm>
          <a:prstGeom prst="rect">
            <a:avLst/>
          </a:prstGeom>
          <a:noFill/>
        </p:spPr>
        <p:txBody>
          <a:bodyPr wrap="none" rtlCol="0">
            <a:spAutoFit/>
          </a:bodyPr>
          <a:lstStyle/>
          <a:p>
            <a:r>
              <a:rPr lang="en-US" sz="2000" b="1" u="sng" dirty="0" smtClean="0">
                <a:latin typeface="Comic Sans MS" pitchFamily="66" charset="0"/>
              </a:rPr>
              <a:t>Matins </a:t>
            </a:r>
            <a:endParaRPr lang="ru-RU" sz="2000" b="1" u="sng" dirty="0">
              <a:latin typeface="Comic Sans MS" pitchFamily="66" charset="0"/>
            </a:endParaRPr>
          </a:p>
        </p:txBody>
      </p:sp>
      <p:sp>
        <p:nvSpPr>
          <p:cNvPr id="4" name="TextBox 3">
            <a:hlinkClick r:id="" action="ppaction://hlinkshowjump?jump=lastslide"/>
          </p:cNvPr>
          <p:cNvSpPr txBox="1"/>
          <p:nvPr/>
        </p:nvSpPr>
        <p:spPr>
          <a:xfrm>
            <a:off x="521331" y="4815244"/>
            <a:ext cx="2116285" cy="400110"/>
          </a:xfrm>
          <a:prstGeom prst="rect">
            <a:avLst/>
          </a:prstGeom>
          <a:noFill/>
        </p:spPr>
        <p:txBody>
          <a:bodyPr wrap="none" rtlCol="0">
            <a:spAutoFit/>
          </a:bodyPr>
          <a:lstStyle/>
          <a:p>
            <a:r>
              <a:rPr lang="en-US" sz="2000" b="1" u="sng" dirty="0">
                <a:latin typeface="Comic Sans MS" pitchFamily="66" charset="0"/>
              </a:rPr>
              <a:t>a</a:t>
            </a:r>
            <a:r>
              <a:rPr lang="en-US" sz="2000" b="1" u="sng" dirty="0" smtClean="0">
                <a:latin typeface="Comic Sans MS" pitchFamily="66" charset="0"/>
              </a:rPr>
              <a:t>nd High Mass.</a:t>
            </a:r>
            <a:endParaRPr lang="ru-RU" sz="2000" b="1" u="sng" dirty="0">
              <a:latin typeface="Comic Sans MS" pitchFamily="66"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9292" y="3396747"/>
            <a:ext cx="2705242" cy="321783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14731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263"/>
            <a:ext cx="9144000" cy="692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83568" y="4941168"/>
            <a:ext cx="8234902" cy="1323439"/>
          </a:xfrm>
          <a:prstGeom prst="rect">
            <a:avLst/>
          </a:prstGeom>
        </p:spPr>
        <p:txBody>
          <a:bodyPr wrap="square">
            <a:spAutoFit/>
          </a:bodyPr>
          <a:lstStyle/>
          <a:p>
            <a:r>
              <a:rPr lang="en-US" sz="2000" b="1" dirty="0" smtClean="0">
                <a:latin typeface="Comic Sans MS" pitchFamily="66" charset="0"/>
              </a:rPr>
              <a:t>Easter </a:t>
            </a:r>
            <a:r>
              <a:rPr lang="en-US" sz="2000" b="1" dirty="0">
                <a:latin typeface="Comic Sans MS" pitchFamily="66" charset="0"/>
              </a:rPr>
              <a:t>is spent with family, eating, drinking, dancing and singing </a:t>
            </a:r>
            <a:r>
              <a:rPr lang="en-US" sz="2000" b="1" dirty="0" err="1">
                <a:latin typeface="Comic Sans MS" pitchFamily="66" charset="0"/>
              </a:rPr>
              <a:t>hayivky</a:t>
            </a:r>
            <a:r>
              <a:rPr lang="en-US" sz="2000" b="1" dirty="0">
                <a:latin typeface="Comic Sans MS" pitchFamily="66" charset="0"/>
              </a:rPr>
              <a:t> </a:t>
            </a:r>
            <a:r>
              <a:rPr lang="en-US" sz="2000" b="1" dirty="0" smtClean="0">
                <a:latin typeface="Comic Sans MS" pitchFamily="66" charset="0"/>
              </a:rPr>
              <a:t>.With </a:t>
            </a:r>
            <a:r>
              <a:rPr lang="en-US" sz="2000" b="1" dirty="0">
                <a:latin typeface="Comic Sans MS" pitchFamily="66" charset="0"/>
              </a:rPr>
              <a:t>these dances and </a:t>
            </a:r>
            <a:r>
              <a:rPr lang="en-US" sz="2000" b="1" dirty="0" smtClean="0">
                <a:latin typeface="Comic Sans MS" pitchFamily="66" charset="0"/>
              </a:rPr>
              <a:t>songs people greet </a:t>
            </a:r>
            <a:r>
              <a:rPr lang="en-US" sz="2000" b="1" dirty="0">
                <a:latin typeface="Comic Sans MS" pitchFamily="66" charset="0"/>
              </a:rPr>
              <a:t>all the good spirits of the reawakened Nature so that it would bring them good luck and wealth. </a:t>
            </a:r>
            <a:endParaRPr lang="ru-RU" sz="2000" b="1" dirty="0">
              <a:latin typeface="Comic Sans MS" pitchFamily="66" charset="0"/>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476672"/>
            <a:ext cx="5455023" cy="40912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Tree>
    <p:extLst>
      <p:ext uri="{BB962C8B-B14F-4D97-AF65-F5344CB8AC3E}">
        <p14:creationId xmlns:p14="http://schemas.microsoft.com/office/powerpoint/2010/main" val="24577543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63"/>
            <a:ext cx="9144000" cy="692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064158" y="1844824"/>
            <a:ext cx="7400084" cy="1938992"/>
          </a:xfrm>
          <a:prstGeom prst="rect">
            <a:avLst/>
          </a:prstGeom>
        </p:spPr>
        <p:txBody>
          <a:bodyPr wrap="square">
            <a:spAutoFit/>
          </a:bodyPr>
          <a:lstStyle/>
          <a:p>
            <a:r>
              <a:rPr lang="en-US" sz="2000" b="1" dirty="0" smtClean="0">
                <a:latin typeface="Comic Sans MS" pitchFamily="66" charset="0"/>
              </a:rPr>
              <a:t>In Ukraine </a:t>
            </a:r>
            <a:r>
              <a:rPr lang="en-US" sz="2000" b="1" dirty="0">
                <a:latin typeface="Comic Sans MS" pitchFamily="66" charset="0"/>
              </a:rPr>
              <a:t>it is common to play a game with hard boiled eggs known as egg tapping. Each player receives one egg with which they’re supposed to try to hit other players’ eggs with their egg. The person that has the last remaining in tact egg is the winner. Losers have to eat their </a:t>
            </a:r>
            <a:r>
              <a:rPr lang="en-US" sz="2000" b="1" dirty="0" smtClean="0">
                <a:latin typeface="Comic Sans MS" pitchFamily="66" charset="0"/>
              </a:rPr>
              <a:t>eggs.</a:t>
            </a:r>
            <a:endParaRPr lang="ru-RU" b="1" dirty="0">
              <a:latin typeface="Comic Sans MS" pitchFamily="66" charset="0"/>
            </a:endParaRPr>
          </a:p>
        </p:txBody>
      </p:sp>
      <p:pic>
        <p:nvPicPr>
          <p:cNvPr id="1126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978089" y="4082295"/>
            <a:ext cx="2133086" cy="2227656"/>
          </a:xfrm>
          <a:prstGeom prst="rect">
            <a:avLst/>
          </a:prstGeom>
          <a:noFill/>
          <a:ln w="38100">
            <a:solidFill>
              <a:srgbClr val="0070C0"/>
            </a:solidFill>
            <a:miter lim="800000"/>
            <a:headEnd/>
            <a:tailEnd/>
          </a:ln>
          <a:effectLst/>
          <a:scene3d>
            <a:camera prst="orthographicFront"/>
            <a:lightRig rig="threePt" dir="t"/>
          </a:scene3d>
          <a:sp3d>
            <a:bevelT prst="slope"/>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227842" y="4077072"/>
            <a:ext cx="3354948" cy="2214266"/>
          </a:xfrm>
          <a:prstGeom prst="rect">
            <a:avLst/>
          </a:prstGeom>
          <a:noFill/>
          <a:ln w="38100">
            <a:solidFill>
              <a:schemeClr val="bg2">
                <a:lumMod val="50000"/>
              </a:schemeClr>
            </a:solidFill>
            <a:miter lim="800000"/>
            <a:headEnd/>
            <a:tailEnd/>
          </a:ln>
          <a:effectLst/>
          <a:scene3d>
            <a:camera prst="orthographicFront"/>
            <a:lightRig rig="threePt" dir="t"/>
          </a:scene3d>
          <a:sp3d>
            <a:bevelT w="139700" h="139700" prst="divot"/>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457287" y="620688"/>
            <a:ext cx="4560864" cy="1015663"/>
          </a:xfrm>
          <a:prstGeom prst="rect">
            <a:avLst/>
          </a:prstGeom>
          <a:noFill/>
        </p:spPr>
        <p:txBody>
          <a:bodyPr wrap="none" rtlCol="0">
            <a:prstTxWarp prst="textInflate">
              <a:avLst/>
            </a:prstTxWarp>
            <a:spAutoFit/>
          </a:bodyPr>
          <a:lstStyle/>
          <a:p>
            <a:r>
              <a:rPr lang="en-US" sz="6000" b="1" dirty="0" smtClean="0">
                <a:ln w="18000">
                  <a:solidFill>
                    <a:srgbClr val="FFC000"/>
                  </a:solidFill>
                  <a:prstDash val="solid"/>
                  <a:miter lim="800000"/>
                </a:ln>
                <a:solidFill>
                  <a:schemeClr val="accent6"/>
                </a:solidFill>
                <a:effectLst>
                  <a:outerShdw blurRad="25500" dist="23000" dir="7020000" algn="tl">
                    <a:srgbClr val="000000">
                      <a:alpha val="50000"/>
                    </a:srgbClr>
                  </a:outerShdw>
                </a:effectLst>
                <a:latin typeface="Berlin Sans FB Demi" pitchFamily="34" charset="0"/>
              </a:rPr>
              <a:t>Egg Tapping</a:t>
            </a:r>
            <a:endParaRPr lang="ru-RU" sz="6000" b="1" dirty="0">
              <a:ln w="18000">
                <a:solidFill>
                  <a:srgbClr val="FFC000"/>
                </a:solidFill>
                <a:prstDash val="solid"/>
                <a:miter lim="800000"/>
              </a:ln>
              <a:solidFill>
                <a:schemeClr val="accent6"/>
              </a:solidFill>
              <a:effectLst>
                <a:outerShdw blurRad="25500" dist="23000" dir="7020000" algn="tl">
                  <a:srgbClr val="000000">
                    <a:alpha val="50000"/>
                  </a:srgbClr>
                </a:outerShdw>
              </a:effectLst>
            </a:endParaRPr>
          </a:p>
        </p:txBody>
      </p:sp>
      <p:pic>
        <p:nvPicPr>
          <p:cNvPr id="7" name="Рисунок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2143" y="13648"/>
            <a:ext cx="3369520" cy="381000"/>
          </a:xfrm>
          <a:prstGeom prst="rect">
            <a:avLst/>
          </a:prstGeom>
        </p:spPr>
      </p:pic>
      <p:pic>
        <p:nvPicPr>
          <p:cNvPr id="9" name="Рисунок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17" y="-30163"/>
            <a:ext cx="3394234" cy="381000"/>
          </a:xfrm>
          <a:prstGeom prst="rect">
            <a:avLst/>
          </a:prstGeom>
        </p:spPr>
      </p:pic>
      <p:pic>
        <p:nvPicPr>
          <p:cNvPr id="10" name="Рисунок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0791" y="0"/>
            <a:ext cx="3489176" cy="381000"/>
          </a:xfrm>
          <a:prstGeom prst="rect">
            <a:avLst/>
          </a:prstGeom>
        </p:spPr>
      </p:pic>
      <p:pic>
        <p:nvPicPr>
          <p:cNvPr id="11" name="Рисунок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1663" y="6495184"/>
            <a:ext cx="3810000" cy="381000"/>
          </a:xfrm>
          <a:prstGeom prst="rect">
            <a:avLst/>
          </a:prstGeom>
        </p:spPr>
      </p:pic>
      <p:pic>
        <p:nvPicPr>
          <p:cNvPr id="12" name="Рисунок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2441" y="6495184"/>
            <a:ext cx="3810000" cy="381000"/>
          </a:xfrm>
          <a:prstGeom prst="rect">
            <a:avLst/>
          </a:prstGeom>
        </p:spPr>
      </p:pic>
      <p:pic>
        <p:nvPicPr>
          <p:cNvPr id="13" name="Рисунок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50" y="6495184"/>
            <a:ext cx="3810000" cy="381000"/>
          </a:xfrm>
          <a:prstGeom prst="rect">
            <a:avLst/>
          </a:prstGeom>
        </p:spPr>
      </p:pic>
      <p:pic>
        <p:nvPicPr>
          <p:cNvPr id="14" name="Рисунок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737853" y="4414404"/>
            <a:ext cx="3810000" cy="381000"/>
          </a:xfrm>
          <a:prstGeom prst="rect">
            <a:avLst/>
          </a:prstGeom>
        </p:spPr>
      </p:pic>
      <p:pic>
        <p:nvPicPr>
          <p:cNvPr id="15" name="Рисунок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737853" y="2109148"/>
            <a:ext cx="3810000" cy="381000"/>
          </a:xfrm>
          <a:prstGeom prst="rect">
            <a:avLst/>
          </a:prstGeom>
        </p:spPr>
      </p:pic>
      <p:pic>
        <p:nvPicPr>
          <p:cNvPr id="16" name="Рисунок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7072040" y="4414404"/>
            <a:ext cx="3810000" cy="381000"/>
          </a:xfrm>
          <a:prstGeom prst="rect">
            <a:avLst/>
          </a:prstGeom>
        </p:spPr>
      </p:pic>
      <p:pic>
        <p:nvPicPr>
          <p:cNvPr id="17" name="Рисунок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7072040" y="2065337"/>
            <a:ext cx="3810000" cy="381000"/>
          </a:xfrm>
          <a:prstGeom prst="rect">
            <a:avLst/>
          </a:prstGeom>
        </p:spPr>
      </p:pic>
      <p:pic>
        <p:nvPicPr>
          <p:cNvPr id="9218"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7179" y="264532"/>
            <a:ext cx="43338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59955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1" y="0"/>
            <a:ext cx="9144000" cy="6926263"/>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683568" y="1665413"/>
            <a:ext cx="4680520" cy="4524315"/>
          </a:xfrm>
          <a:prstGeom prst="rect">
            <a:avLst/>
          </a:prstGeom>
        </p:spPr>
        <p:txBody>
          <a:bodyPr wrap="square">
            <a:spAutoFit/>
          </a:bodyPr>
          <a:lstStyle/>
          <a:p>
            <a:r>
              <a:rPr lang="en-US" sz="2400" b="1" dirty="0">
                <a:latin typeface="Comic Sans MS" pitchFamily="66" charset="0"/>
              </a:rPr>
              <a:t>During the Easter season </a:t>
            </a:r>
            <a:r>
              <a:rPr lang="en-US" sz="2400" b="1" dirty="0" smtClean="0">
                <a:latin typeface="Comic Sans MS" pitchFamily="66" charset="0"/>
              </a:rPr>
              <a:t>the Ukrainians have  </a:t>
            </a:r>
          </a:p>
          <a:p>
            <a:r>
              <a:rPr lang="en-US" sz="2400" b="1" dirty="0" smtClean="0">
                <a:latin typeface="Comic Sans MS" pitchFamily="66" charset="0"/>
              </a:rPr>
              <a:t>The </a:t>
            </a:r>
            <a:r>
              <a:rPr lang="en-US" sz="2400" b="1" dirty="0">
                <a:latin typeface="Comic Sans MS" pitchFamily="66" charset="0"/>
              </a:rPr>
              <a:t>dead are remembered during the whole week after Easter, especially on the first Sunday following Easter Sunday. People gather in the cemeteries, bringing with them a dish containing some food and wine, which they consume, leaving the rest at the graves.</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153" y="4221088"/>
            <a:ext cx="2794198" cy="1968640"/>
          </a:xfrm>
          <a:prstGeom prst="rect">
            <a:avLst/>
          </a:prstGeom>
          <a:noFill/>
          <a:ln w="38100">
            <a:solidFill>
              <a:schemeClr val="tx2">
                <a:lumMod val="60000"/>
                <a:lumOff val="40000"/>
              </a:schemeClr>
            </a:solidFill>
            <a:miter lim="800000"/>
            <a:headEnd/>
            <a:tailEnd/>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4152" y="1628800"/>
            <a:ext cx="2696925" cy="2090117"/>
          </a:xfrm>
          <a:prstGeom prst="rect">
            <a:avLst/>
          </a:prstGeom>
          <a:noFill/>
          <a:ln w="38100">
            <a:solidFill>
              <a:schemeClr val="accent1">
                <a:lumMod val="75000"/>
              </a:schemeClr>
            </a:solidFill>
            <a:miter lim="800000"/>
            <a:headEnd/>
            <a:tailEnd/>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10021" y="344075"/>
            <a:ext cx="3905236" cy="1107996"/>
          </a:xfrm>
          <a:prstGeom prst="rect">
            <a:avLst/>
          </a:prstGeom>
          <a:noFill/>
        </p:spPr>
        <p:txBody>
          <a:bodyPr wrap="none" rtlCol="0">
            <a:prstTxWarp prst="textInflate">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6600" b="1" spc="50" dirty="0" err="1" smtClean="0">
                <a:ln w="11430">
                  <a:solidFill>
                    <a:srgbClr val="FFC000"/>
                  </a:solidFill>
                </a:ln>
                <a:solidFill>
                  <a:schemeClr val="accent6"/>
                </a:solidFill>
                <a:effectLst>
                  <a:outerShdw blurRad="76200" dist="50800" dir="5400000" algn="tl" rotWithShape="0">
                    <a:srgbClr val="000000">
                      <a:alpha val="65000"/>
                    </a:srgbClr>
                  </a:outerShdw>
                </a:effectLst>
                <a:latin typeface="Algerian" pitchFamily="82" charset="0"/>
              </a:rPr>
              <a:t>Provody</a:t>
            </a:r>
            <a:endParaRPr lang="ru-RU" sz="6600" b="1" spc="50" dirty="0">
              <a:ln w="11430">
                <a:solidFill>
                  <a:srgbClr val="FFC000"/>
                </a:solidFill>
              </a:ln>
              <a:solidFill>
                <a:schemeClr val="accent6"/>
              </a:solidFill>
              <a:effectLst>
                <a:outerShdw blurRad="76200" dist="50800" dir="5400000" algn="tl" rotWithShape="0">
                  <a:srgbClr val="000000">
                    <a:alpha val="65000"/>
                  </a:srgbClr>
                </a:outerShdw>
              </a:effectLst>
            </a:endParaRPr>
          </a:p>
        </p:txBody>
      </p:sp>
      <p:sp>
        <p:nvSpPr>
          <p:cNvPr id="4" name="TextBox 3">
            <a:hlinkClick r:id="" action="ppaction://hlinkshowjump?jump=lastslide"/>
          </p:cNvPr>
          <p:cNvSpPr txBox="1"/>
          <p:nvPr/>
        </p:nvSpPr>
        <p:spPr>
          <a:xfrm>
            <a:off x="3151597" y="2045879"/>
            <a:ext cx="1452642" cy="461665"/>
          </a:xfrm>
          <a:prstGeom prst="rect">
            <a:avLst/>
          </a:prstGeom>
          <a:noFill/>
        </p:spPr>
        <p:txBody>
          <a:bodyPr wrap="none" rtlCol="0">
            <a:spAutoFit/>
          </a:bodyPr>
          <a:lstStyle/>
          <a:p>
            <a:r>
              <a:rPr lang="en-US" sz="2400" b="1" u="sng" dirty="0" err="1" smtClean="0">
                <a:latin typeface="Comic Sans MS" pitchFamily="66" charset="0"/>
              </a:rPr>
              <a:t>Provody</a:t>
            </a:r>
            <a:r>
              <a:rPr lang="en-US" sz="2400" b="1" u="sng" dirty="0" smtClean="0">
                <a:latin typeface="Comic Sans MS" pitchFamily="66" charset="0"/>
              </a:rPr>
              <a:t>.</a:t>
            </a:r>
            <a:endParaRPr lang="ru-RU" sz="2400" b="1" u="sng" dirty="0">
              <a:latin typeface="Comic Sans MS" pitchFamily="66" charset="0"/>
            </a:endParaRPr>
          </a:p>
        </p:txBody>
      </p:sp>
      <p:pic>
        <p:nvPicPr>
          <p:cNvPr id="1027"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533" y="344075"/>
            <a:ext cx="43338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68136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16" y="0"/>
            <a:ext cx="9144000" cy="692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11623" y="1512693"/>
            <a:ext cx="8079418" cy="5201424"/>
          </a:xfrm>
          <a:prstGeom prst="rect">
            <a:avLst/>
          </a:prstGeom>
          <a:noFill/>
        </p:spPr>
        <p:txBody>
          <a:bodyPr wrap="square" rtlCol="0">
            <a:spAutoFit/>
          </a:bodyPr>
          <a:lstStyle/>
          <a:p>
            <a:r>
              <a:rPr lang="en-US" sz="2800" b="1" dirty="0" smtClean="0"/>
              <a:t>Crucifixion</a:t>
            </a:r>
            <a:r>
              <a:rPr lang="en-US" sz="2800" dirty="0"/>
              <a:t> </a:t>
            </a:r>
            <a:r>
              <a:rPr lang="en-US" sz="2800" dirty="0" smtClean="0"/>
              <a:t> </a:t>
            </a:r>
            <a:r>
              <a:rPr lang="en-US" sz="2400" dirty="0" smtClean="0"/>
              <a:t>death on a cross</a:t>
            </a:r>
          </a:p>
          <a:p>
            <a:r>
              <a:rPr lang="en-US" sz="2800" b="1" dirty="0" smtClean="0"/>
              <a:t>Lent</a:t>
            </a:r>
            <a:r>
              <a:rPr lang="en-US" sz="2800" dirty="0"/>
              <a:t> </a:t>
            </a:r>
            <a:r>
              <a:rPr lang="en-US" sz="2800" dirty="0" smtClean="0"/>
              <a:t> </a:t>
            </a:r>
            <a:r>
              <a:rPr lang="en-US" sz="2400" dirty="0" smtClean="0"/>
              <a:t>a fasting period of 40 days before Easter</a:t>
            </a:r>
            <a:endParaRPr lang="en-US" sz="2800" dirty="0" smtClean="0"/>
          </a:p>
          <a:p>
            <a:r>
              <a:rPr lang="en-US" sz="2800" b="1" dirty="0" smtClean="0"/>
              <a:t>Mass</a:t>
            </a:r>
            <a:r>
              <a:rPr lang="en-US" sz="2800" dirty="0"/>
              <a:t> </a:t>
            </a:r>
            <a:r>
              <a:rPr lang="en-US" sz="2800" dirty="0" smtClean="0"/>
              <a:t> </a:t>
            </a:r>
            <a:r>
              <a:rPr lang="en-US" sz="2400" dirty="0" smtClean="0"/>
              <a:t>a celebrating church ceremony</a:t>
            </a:r>
            <a:endParaRPr lang="en-US" sz="2800" dirty="0" smtClean="0"/>
          </a:p>
          <a:p>
            <a:r>
              <a:rPr lang="en-US" sz="2800" b="1" dirty="0" smtClean="0"/>
              <a:t>Matins</a:t>
            </a:r>
            <a:r>
              <a:rPr lang="en-US" sz="2800" dirty="0"/>
              <a:t> </a:t>
            </a:r>
            <a:r>
              <a:rPr lang="en-US" sz="2800" dirty="0" smtClean="0"/>
              <a:t> </a:t>
            </a:r>
            <a:r>
              <a:rPr lang="en-US" sz="2400" dirty="0" smtClean="0"/>
              <a:t>early morning or night church service</a:t>
            </a:r>
            <a:endParaRPr lang="en-US" sz="2800" dirty="0" smtClean="0"/>
          </a:p>
          <a:p>
            <a:r>
              <a:rPr lang="en-US" sz="2800" b="1" dirty="0" err="1" smtClean="0"/>
              <a:t>Paska</a:t>
            </a:r>
            <a:r>
              <a:rPr lang="en-US" sz="2800" dirty="0" smtClean="0"/>
              <a:t>  </a:t>
            </a:r>
            <a:r>
              <a:rPr lang="en-US" sz="2400" dirty="0" smtClean="0"/>
              <a:t>Easter bread in Ukraine</a:t>
            </a:r>
          </a:p>
          <a:p>
            <a:r>
              <a:rPr lang="en-US" sz="2800" b="1" dirty="0" err="1" smtClean="0"/>
              <a:t>Provody</a:t>
            </a:r>
            <a:r>
              <a:rPr lang="en-US" sz="2800" b="1" dirty="0" smtClean="0"/>
              <a:t> </a:t>
            </a:r>
            <a:r>
              <a:rPr lang="en-US" sz="2400" dirty="0" smtClean="0"/>
              <a:t>a kind of Ukrainian Remembrance Day</a:t>
            </a:r>
            <a:endParaRPr lang="en-US" sz="3200" b="1" dirty="0" smtClean="0"/>
          </a:p>
          <a:p>
            <a:r>
              <a:rPr lang="en-US" sz="2800" b="1" dirty="0" smtClean="0"/>
              <a:t>Pure Thursday</a:t>
            </a:r>
            <a:r>
              <a:rPr lang="en-US" sz="2800" dirty="0"/>
              <a:t> </a:t>
            </a:r>
            <a:r>
              <a:rPr lang="en-US" sz="2800" dirty="0" smtClean="0"/>
              <a:t> </a:t>
            </a:r>
            <a:r>
              <a:rPr lang="en-US" sz="2400" dirty="0" smtClean="0"/>
              <a:t>the name of Maundy Thursday in Ukraine</a:t>
            </a:r>
          </a:p>
          <a:p>
            <a:r>
              <a:rPr lang="en-US" sz="2800" b="1" dirty="0" smtClean="0"/>
              <a:t>Resurrection</a:t>
            </a:r>
            <a:r>
              <a:rPr lang="en-US" sz="2800" dirty="0" smtClean="0"/>
              <a:t>  </a:t>
            </a:r>
            <a:r>
              <a:rPr lang="en-US" sz="2400" dirty="0" smtClean="0"/>
              <a:t>return to life</a:t>
            </a:r>
          </a:p>
          <a:p>
            <a:r>
              <a:rPr lang="en-US" sz="2800" b="1" dirty="0" smtClean="0"/>
              <a:t>Substitute </a:t>
            </a:r>
            <a:r>
              <a:rPr lang="en-US" sz="2800" dirty="0" smtClean="0"/>
              <a:t> </a:t>
            </a:r>
            <a:r>
              <a:rPr lang="en-US" sz="2400" dirty="0"/>
              <a:t>use instead of </a:t>
            </a:r>
            <a:endParaRPr lang="en-US" sz="2800" dirty="0"/>
          </a:p>
          <a:p>
            <a:r>
              <a:rPr lang="en-US" sz="2800" b="1" dirty="0" err="1" smtClean="0"/>
              <a:t>Verbna</a:t>
            </a:r>
            <a:r>
              <a:rPr lang="en-US" sz="2800" b="1" dirty="0" smtClean="0"/>
              <a:t> </a:t>
            </a:r>
            <a:r>
              <a:rPr lang="en-US" sz="2800" b="1" dirty="0" err="1" smtClean="0"/>
              <a:t>nedilia</a:t>
            </a:r>
            <a:r>
              <a:rPr lang="en-US" sz="2800" dirty="0"/>
              <a:t> </a:t>
            </a:r>
            <a:r>
              <a:rPr lang="en-US" sz="2800" dirty="0" smtClean="0"/>
              <a:t> </a:t>
            </a:r>
            <a:r>
              <a:rPr lang="en-US" sz="2400" dirty="0" smtClean="0"/>
              <a:t>the name of Palm Sunday in Ukraine</a:t>
            </a:r>
          </a:p>
          <a:p>
            <a:endParaRPr lang="ru-RU" sz="2800" dirty="0"/>
          </a:p>
        </p:txBody>
      </p:sp>
      <p:sp>
        <p:nvSpPr>
          <p:cNvPr id="7" name="TextBox 6"/>
          <p:cNvSpPr txBox="1"/>
          <p:nvPr/>
        </p:nvSpPr>
        <p:spPr>
          <a:xfrm>
            <a:off x="2522889" y="332656"/>
            <a:ext cx="4176464" cy="923330"/>
          </a:xfrm>
          <a:prstGeom prst="rect">
            <a:avLst/>
          </a:prstGeom>
          <a:noFill/>
        </p:spPr>
        <p:txBody>
          <a:bodyPr wrap="square" rtlCol="0">
            <a:spAutoFit/>
          </a:bodyPr>
          <a:lstStyle/>
          <a:p>
            <a:r>
              <a:rPr lang="en-US" sz="5400" b="1" dirty="0" smtClean="0">
                <a:ln w="24500" cmpd="dbl">
                  <a:solidFill>
                    <a:srgbClr val="FFC000"/>
                  </a:solidFill>
                  <a:prstDash val="solid"/>
                  <a:miter lim="800000"/>
                </a:ln>
                <a:solidFill>
                  <a:schemeClr val="accent6"/>
                </a:solidFill>
                <a:effectLst>
                  <a:outerShdw blurRad="38100" dist="38100" dir="7020000" algn="tl">
                    <a:srgbClr val="000000">
                      <a:alpha val="35000"/>
                    </a:srgbClr>
                  </a:outerShdw>
                </a:effectLst>
              </a:rPr>
              <a:t>Vocabulary </a:t>
            </a:r>
            <a:endParaRPr lang="ru-RU" sz="5400" b="1" dirty="0">
              <a:ln w="24500" cmpd="dbl">
                <a:solidFill>
                  <a:srgbClr val="FFC000"/>
                </a:solidFill>
                <a:prstDash val="solid"/>
                <a:miter lim="800000"/>
              </a:ln>
              <a:solidFill>
                <a:schemeClr val="accent6"/>
              </a:solidFill>
              <a:effectLst>
                <a:outerShdw blurRad="38100" dist="38100" dir="7020000" algn="tl">
                  <a:srgbClr val="000000">
                    <a:alpha val="35000"/>
                  </a:srgbClr>
                </a:outerShdw>
              </a:effectLst>
            </a:endParaRPr>
          </a:p>
        </p:txBody>
      </p:sp>
      <p:pic>
        <p:nvPicPr>
          <p:cNvPr id="8" name="Рисунок 7">
            <a:hlinkClick r:id="" action="ppaction://hlinkshowjump?jump=lastslideviewed"/>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8897" y="5798392"/>
            <a:ext cx="824287" cy="974683"/>
          </a:xfrm>
          <a:prstGeom prst="rect">
            <a:avLst/>
          </a:prstGeom>
        </p:spPr>
      </p:pic>
      <p:pic>
        <p:nvPicPr>
          <p:cNvPr id="2051" name="Picture 3">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61" y="115962"/>
            <a:ext cx="43338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20745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174" y="1047750"/>
            <a:ext cx="3006477" cy="4514850"/>
          </a:xfrm>
          <a:prstGeom prst="rect">
            <a:avLst/>
          </a:prstGeom>
          <a:ln w="38100">
            <a:solidFill>
              <a:schemeClr val="tx1"/>
            </a:solidFill>
          </a:ln>
          <a:scene3d>
            <a:camera prst="orthographicFront"/>
            <a:lightRig rig="threePt" dir="t"/>
          </a:scene3d>
          <a:sp3d>
            <a:bevelT w="165100" prst="coolSlant"/>
          </a:sp3d>
        </p:spPr>
      </p:pic>
      <p:sp>
        <p:nvSpPr>
          <p:cNvPr id="8" name="Прямоугольник 7"/>
          <p:cNvSpPr/>
          <p:nvPr/>
        </p:nvSpPr>
        <p:spPr>
          <a:xfrm>
            <a:off x="4870543" y="1026355"/>
            <a:ext cx="3168352" cy="4708981"/>
          </a:xfrm>
          <a:prstGeom prst="rect">
            <a:avLst/>
          </a:prstGeom>
        </p:spPr>
        <p:txBody>
          <a:bodyPr wrap="square">
            <a:spAutoFit/>
          </a:bodyPr>
          <a:lstStyle/>
          <a:p>
            <a:r>
              <a:rPr lang="en-US" sz="4800" b="1" dirty="0" smtClean="0">
                <a:latin typeface="Gabriola" pitchFamily="82" charset="0"/>
              </a:rPr>
              <a:t> </a:t>
            </a:r>
            <a:r>
              <a:rPr lang="en-US" sz="4800" b="1" dirty="0" smtClean="0">
                <a:solidFill>
                  <a:schemeClr val="accent6"/>
                </a:solidFill>
                <a:latin typeface="Gabriola" pitchFamily="82" charset="0"/>
              </a:rPr>
              <a:t>Easter </a:t>
            </a:r>
            <a:r>
              <a:rPr lang="en-US" sz="3600" b="1" dirty="0" smtClean="0">
                <a:solidFill>
                  <a:schemeClr val="accent6"/>
                </a:solidFill>
                <a:latin typeface="Gabriola" pitchFamily="82" charset="0"/>
              </a:rPr>
              <a:t> </a:t>
            </a:r>
            <a:r>
              <a:rPr lang="en-US" sz="3600" b="1" dirty="0" smtClean="0">
                <a:latin typeface="Gabriola" pitchFamily="82" charset="0"/>
              </a:rPr>
              <a:t>    is  the</a:t>
            </a:r>
          </a:p>
          <a:p>
            <a:r>
              <a:rPr lang="en-US" sz="3600" b="1" dirty="0" smtClean="0">
                <a:latin typeface="Gabriola" pitchFamily="82" charset="0"/>
              </a:rPr>
              <a:t>principal </a:t>
            </a:r>
            <a:r>
              <a:rPr lang="en-US" sz="3600" b="1" dirty="0">
                <a:latin typeface="Gabriola" pitchFamily="82" charset="0"/>
              </a:rPr>
              <a:t>festival of the Christian church  year  </a:t>
            </a:r>
            <a:r>
              <a:rPr lang="en-US" sz="3600" b="1" dirty="0" smtClean="0">
                <a:latin typeface="Gabriola" pitchFamily="82" charset="0"/>
              </a:rPr>
              <a:t>which </a:t>
            </a:r>
            <a:r>
              <a:rPr lang="en-US" sz="3600" b="1" dirty="0">
                <a:latin typeface="Gabriola" pitchFamily="82" charset="0"/>
              </a:rPr>
              <a:t>celebrates </a:t>
            </a:r>
            <a:r>
              <a:rPr lang="en-US" sz="3600" b="1" dirty="0" smtClean="0">
                <a:latin typeface="Gabriola" pitchFamily="82" charset="0"/>
              </a:rPr>
              <a:t>the                           of  </a:t>
            </a:r>
            <a:r>
              <a:rPr lang="en-US" sz="3600" b="1" dirty="0">
                <a:latin typeface="Gabriola" pitchFamily="82" charset="0"/>
              </a:rPr>
              <a:t>Jesus Christ . </a:t>
            </a:r>
            <a:r>
              <a:rPr lang="en-US" sz="3600" b="1" dirty="0" smtClean="0">
                <a:latin typeface="Gabriola" pitchFamily="82" charset="0"/>
              </a:rPr>
              <a:t>It </a:t>
            </a:r>
            <a:r>
              <a:rPr lang="en-US" sz="3600" b="1" dirty="0">
                <a:latin typeface="Gabriola" pitchFamily="82" charset="0"/>
              </a:rPr>
              <a:t>is the festival of the joy that celebrates life.</a:t>
            </a:r>
          </a:p>
        </p:txBody>
      </p:sp>
      <p:sp>
        <p:nvSpPr>
          <p:cNvPr id="4" name="TextBox 3">
            <a:hlinkClick r:id="" action="ppaction://hlinkshowjump?jump=lastslide"/>
          </p:cNvPr>
          <p:cNvSpPr txBox="1"/>
          <p:nvPr/>
        </p:nvSpPr>
        <p:spPr>
          <a:xfrm>
            <a:off x="5479932" y="3380845"/>
            <a:ext cx="1949573" cy="646331"/>
          </a:xfrm>
          <a:prstGeom prst="rect">
            <a:avLst/>
          </a:prstGeom>
          <a:noFill/>
        </p:spPr>
        <p:txBody>
          <a:bodyPr wrap="none" rtlCol="0">
            <a:spAutoFit/>
          </a:bodyPr>
          <a:lstStyle/>
          <a:p>
            <a:r>
              <a:rPr lang="en-US" sz="3600" b="1" u="sng" dirty="0">
                <a:latin typeface="Gabriola" pitchFamily="82" charset="0"/>
              </a:rPr>
              <a:t>R</a:t>
            </a:r>
            <a:r>
              <a:rPr lang="en-US" sz="3600" b="1" u="sng" dirty="0" smtClean="0">
                <a:latin typeface="Gabriola" pitchFamily="82" charset="0"/>
              </a:rPr>
              <a:t>esurrection</a:t>
            </a:r>
            <a:endParaRPr lang="ru-RU" sz="3600" b="1" u="sng" dirty="0">
              <a:latin typeface="Gabriola" pitchFamily="82" charset="0"/>
            </a:endParaRPr>
          </a:p>
        </p:txBody>
      </p:sp>
    </p:spTree>
    <p:extLst>
      <p:ext uri="{BB962C8B-B14F-4D97-AF65-F5344CB8AC3E}">
        <p14:creationId xmlns:p14="http://schemas.microsoft.com/office/powerpoint/2010/main" val="7646290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Прямоугольник 1"/>
          <p:cNvSpPr/>
          <p:nvPr/>
        </p:nvSpPr>
        <p:spPr>
          <a:xfrm>
            <a:off x="4860032" y="797510"/>
            <a:ext cx="3456384" cy="5262979"/>
          </a:xfrm>
          <a:prstGeom prst="rect">
            <a:avLst/>
          </a:prstGeom>
        </p:spPr>
        <p:txBody>
          <a:bodyPr wrap="square">
            <a:spAutoFit/>
          </a:bodyPr>
          <a:lstStyle/>
          <a:p>
            <a:r>
              <a:rPr lang="en-US" sz="2400" b="1" dirty="0" smtClean="0">
                <a:latin typeface="Script MT Bold" pitchFamily="66" charset="0"/>
                <a:cs typeface="Shruti" pitchFamily="2"/>
              </a:rPr>
              <a:t>Easter </a:t>
            </a:r>
            <a:r>
              <a:rPr lang="en-US" sz="2400" b="1" dirty="0">
                <a:latin typeface="Script MT Bold" pitchFamily="66" charset="0"/>
                <a:cs typeface="Shruti" pitchFamily="2"/>
              </a:rPr>
              <a:t>is celebrated according to the Moon calendar on the first Sunday after the first spring full Moon. The Orthodox and Greek-Catholic Churches use the Julian calendar, so Easter </a:t>
            </a:r>
            <a:r>
              <a:rPr lang="en-US" sz="2400" b="1" dirty="0" smtClean="0">
                <a:latin typeface="Script MT Bold" pitchFamily="66" charset="0"/>
                <a:cs typeface="Shruti" pitchFamily="2"/>
              </a:rPr>
              <a:t>in Ukraine </a:t>
            </a:r>
            <a:r>
              <a:rPr lang="en-US" sz="2400" b="1" dirty="0">
                <a:latin typeface="Script MT Bold" pitchFamily="66" charset="0"/>
                <a:cs typeface="Shruti" pitchFamily="2"/>
              </a:rPr>
              <a:t>does not coincide with Easter in the countries with other Christian churches</a:t>
            </a:r>
            <a:r>
              <a:rPr lang="en-US" sz="2400" b="1" dirty="0" smtClean="0">
                <a:latin typeface="Script MT Bold" pitchFamily="66" charset="0"/>
                <a:cs typeface="Shruti" pitchFamily="2"/>
              </a:rPr>
              <a:t>. It </a:t>
            </a:r>
            <a:r>
              <a:rPr lang="en-US" sz="2400" b="1" dirty="0">
                <a:latin typeface="Script MT Bold" pitchFamily="66" charset="0"/>
                <a:cs typeface="Shruti" pitchFamily="2"/>
              </a:rPr>
              <a:t>is on a Sunday between the 4th of April and 8th of </a:t>
            </a:r>
            <a:r>
              <a:rPr lang="en-US" sz="2400" b="1" dirty="0" smtClean="0">
                <a:latin typeface="Script MT Bold" pitchFamily="66" charset="0"/>
                <a:cs typeface="Shruti" pitchFamily="2"/>
              </a:rPr>
              <a:t>May.</a:t>
            </a:r>
            <a:endParaRPr lang="ru-RU" sz="2400" b="1" dirty="0">
              <a:latin typeface="Monotype Corsiva" pitchFamily="66" charset="0"/>
              <a:cs typeface="Shruti" pitchFamily="2"/>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047750"/>
            <a:ext cx="3162300" cy="4762500"/>
          </a:xfrm>
          <a:prstGeom prst="rect">
            <a:avLst/>
          </a:prstGeom>
        </p:spPr>
      </p:pic>
    </p:spTree>
    <p:extLst>
      <p:ext uri="{BB962C8B-B14F-4D97-AF65-F5344CB8AC3E}">
        <p14:creationId xmlns:p14="http://schemas.microsoft.com/office/powerpoint/2010/main" val="37658467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279554"/>
            <a:ext cx="2680061" cy="3517022"/>
          </a:xfrm>
          <a:prstGeom prst="rect">
            <a:avLst/>
          </a:prstGeom>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3808" y="3205914"/>
            <a:ext cx="1249553" cy="181278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526" y="3698248"/>
            <a:ext cx="3482850" cy="1946617"/>
          </a:xfrm>
          <a:prstGeom prst="rect">
            <a:avLst/>
          </a:prstGeom>
        </p:spPr>
      </p:pic>
      <p:sp>
        <p:nvSpPr>
          <p:cNvPr id="12" name="TextBox 11"/>
          <p:cNvSpPr txBox="1"/>
          <p:nvPr/>
        </p:nvSpPr>
        <p:spPr>
          <a:xfrm>
            <a:off x="4858728" y="817889"/>
            <a:ext cx="3329758" cy="923330"/>
          </a:xfrm>
          <a:prstGeom prst="rect">
            <a:avLst/>
          </a:prstGeom>
          <a:noFill/>
        </p:spPr>
        <p:txBody>
          <a:bodyPr wrap="none" rtlCol="0">
            <a:spAutoFit/>
          </a:bodyPr>
          <a:lstStyle/>
          <a:p>
            <a:r>
              <a:rPr lang="en-US" sz="5400" b="1" dirty="0" smtClean="0">
                <a:solidFill>
                  <a:schemeClr val="accent6">
                    <a:lumMod val="75000"/>
                  </a:schemeClr>
                </a:solidFill>
                <a:latin typeface="Gabriola" pitchFamily="82" charset="0"/>
              </a:rPr>
              <a:t>Easter Symbols</a:t>
            </a:r>
            <a:endParaRPr lang="ru-RU" sz="5400" b="1" dirty="0">
              <a:solidFill>
                <a:schemeClr val="accent6">
                  <a:lumMod val="75000"/>
                </a:schemeClr>
              </a:solidFill>
              <a:latin typeface="Gabriola" pitchFamily="82" charset="0"/>
            </a:endParaRPr>
          </a:p>
        </p:txBody>
      </p:sp>
      <p:sp>
        <p:nvSpPr>
          <p:cNvPr id="13" name="TextBox 12"/>
          <p:cNvSpPr txBox="1"/>
          <p:nvPr/>
        </p:nvSpPr>
        <p:spPr>
          <a:xfrm>
            <a:off x="4983898" y="1889581"/>
            <a:ext cx="2755883" cy="3170099"/>
          </a:xfrm>
          <a:prstGeom prst="rect">
            <a:avLst/>
          </a:prstGeom>
          <a:noFill/>
        </p:spPr>
        <p:txBody>
          <a:bodyPr wrap="none" rtlCol="0">
            <a:spAutoFit/>
          </a:bodyPr>
          <a:lstStyle/>
          <a:p>
            <a:r>
              <a:rPr lang="en-US" sz="4000" b="1" dirty="0" smtClean="0">
                <a:latin typeface="Gabriola" pitchFamily="82" charset="0"/>
              </a:rPr>
              <a:t>The cross</a:t>
            </a:r>
          </a:p>
          <a:p>
            <a:r>
              <a:rPr lang="en-US" sz="4000" b="1" dirty="0">
                <a:latin typeface="Gabriola" pitchFamily="82" charset="0"/>
              </a:rPr>
              <a:t>T</a:t>
            </a:r>
            <a:r>
              <a:rPr lang="en-US" sz="4000" b="1" dirty="0" smtClean="0">
                <a:latin typeface="Gabriola" pitchFamily="82" charset="0"/>
              </a:rPr>
              <a:t>he candle</a:t>
            </a:r>
          </a:p>
          <a:p>
            <a:r>
              <a:rPr lang="en-US" sz="4000" b="1" dirty="0" smtClean="0">
                <a:latin typeface="Gabriola" pitchFamily="82" charset="0"/>
              </a:rPr>
              <a:t>The  egg</a:t>
            </a:r>
          </a:p>
          <a:p>
            <a:r>
              <a:rPr lang="en-US" sz="4000" b="1" dirty="0" smtClean="0">
                <a:latin typeface="Gabriola" pitchFamily="82" charset="0"/>
              </a:rPr>
              <a:t>Willow branches</a:t>
            </a:r>
          </a:p>
          <a:p>
            <a:r>
              <a:rPr lang="en-US" sz="4000" b="1" dirty="0" smtClean="0">
                <a:latin typeface="Gabriola" pitchFamily="82" charset="0"/>
              </a:rPr>
              <a:t>Easter bread</a:t>
            </a:r>
            <a:endParaRPr lang="ru-RU" sz="4000" b="1" dirty="0">
              <a:latin typeface="Gabriola" pitchFamily="82" charset="0"/>
            </a:endParaRPr>
          </a:p>
        </p:txBody>
      </p:sp>
    </p:spTree>
    <p:extLst>
      <p:ext uri="{BB962C8B-B14F-4D97-AF65-F5344CB8AC3E}">
        <p14:creationId xmlns:p14="http://schemas.microsoft.com/office/powerpoint/2010/main" val="22098593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03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5142052" y="1988840"/>
            <a:ext cx="3246371" cy="4124206"/>
          </a:xfrm>
          <a:prstGeom prst="rect">
            <a:avLst/>
          </a:prstGeom>
        </p:spPr>
        <p:txBody>
          <a:bodyPr wrap="square">
            <a:spAutoFit/>
          </a:bodyPr>
          <a:lstStyle/>
          <a:p>
            <a:r>
              <a:rPr lang="en-US" sz="5400" b="1" dirty="0" smtClean="0">
                <a:solidFill>
                  <a:srgbClr val="FA2231"/>
                </a:solidFill>
                <a:latin typeface="Gabriola" pitchFamily="82" charset="0"/>
              </a:rPr>
              <a:t>The candle </a:t>
            </a:r>
            <a:r>
              <a:rPr lang="en-US" sz="4400" b="1" dirty="0" smtClean="0">
                <a:latin typeface="Gabriola" pitchFamily="82" charset="0"/>
              </a:rPr>
              <a:t>gives light in darkness and </a:t>
            </a:r>
            <a:r>
              <a:rPr lang="en-US" sz="4000" b="1" dirty="0" smtClean="0">
                <a:latin typeface="Gabriola" pitchFamily="82" charset="0"/>
              </a:rPr>
              <a:t>symbolizes Jesus, “the </a:t>
            </a:r>
            <a:r>
              <a:rPr lang="en-US" sz="4000" b="1" dirty="0">
                <a:latin typeface="Gabriola" pitchFamily="82" charset="0"/>
              </a:rPr>
              <a:t>light of the </a:t>
            </a:r>
            <a:r>
              <a:rPr lang="en-US" sz="4000" b="1" dirty="0" smtClean="0">
                <a:latin typeface="Gabriola" pitchFamily="82" charset="0"/>
              </a:rPr>
              <a:t>world.”</a:t>
            </a:r>
            <a:endParaRPr lang="en-US" sz="4000" b="1" dirty="0">
              <a:latin typeface="Gabriola" pitchFamily="82" charset="0"/>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666" y="1268760"/>
            <a:ext cx="2463421" cy="3754086"/>
          </a:xfrm>
          <a:prstGeom prst="rect">
            <a:avLst/>
          </a:prstGeom>
          <a:ln w="12700">
            <a:solidFill>
              <a:schemeClr val="accent6"/>
            </a:solidFill>
          </a:ln>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0145" y="548680"/>
            <a:ext cx="1080120" cy="1688593"/>
          </a:xfrm>
          <a:prstGeom prst="rect">
            <a:avLst/>
          </a:prstGeom>
        </p:spPr>
      </p:pic>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7624" y="2518025"/>
            <a:ext cx="677671" cy="1692641"/>
          </a:xfrm>
          <a:prstGeom prst="rect">
            <a:avLst/>
          </a:prstGeom>
        </p:spPr>
      </p:pic>
    </p:spTree>
    <p:extLst>
      <p:ext uri="{BB962C8B-B14F-4D97-AF65-F5344CB8AC3E}">
        <p14:creationId xmlns:p14="http://schemas.microsoft.com/office/powerpoint/2010/main" val="33585977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5218250" y="1948599"/>
            <a:ext cx="3060340" cy="3847207"/>
          </a:xfrm>
          <a:prstGeom prst="rect">
            <a:avLst/>
          </a:prstGeom>
        </p:spPr>
        <p:txBody>
          <a:bodyPr wrap="square">
            <a:spAutoFit/>
          </a:bodyPr>
          <a:lstStyle/>
          <a:p>
            <a:r>
              <a:rPr lang="en-US" sz="6000" b="1" dirty="0" smtClean="0">
                <a:solidFill>
                  <a:srgbClr val="C00000"/>
                </a:solidFill>
                <a:latin typeface="Gabriola" pitchFamily="82" charset="0"/>
              </a:rPr>
              <a:t> </a:t>
            </a:r>
            <a:r>
              <a:rPr lang="en-US" sz="5400" b="1" dirty="0" smtClean="0">
                <a:solidFill>
                  <a:schemeClr val="accent6"/>
                </a:solidFill>
                <a:latin typeface="Gabriola" pitchFamily="82" charset="0"/>
              </a:rPr>
              <a:t>The cross </a:t>
            </a:r>
            <a:r>
              <a:rPr lang="en-US" sz="3600" b="1" dirty="0" smtClean="0">
                <a:latin typeface="Gabriola" pitchFamily="82" charset="0"/>
              </a:rPr>
              <a:t>reminds people of </a:t>
            </a:r>
          </a:p>
          <a:p>
            <a:r>
              <a:rPr lang="en-US" sz="3600" b="1" dirty="0" smtClean="0">
                <a:latin typeface="Gabriola" pitchFamily="82" charset="0"/>
              </a:rPr>
              <a:t>the                       of Jesus Christ  and symbolizes  His victory </a:t>
            </a:r>
            <a:r>
              <a:rPr lang="en-US" sz="3600" b="1" dirty="0">
                <a:latin typeface="Gabriola" pitchFamily="82" charset="0"/>
              </a:rPr>
              <a:t>over death</a:t>
            </a:r>
            <a:r>
              <a:rPr lang="en-US" sz="4000" b="1" dirty="0">
                <a:latin typeface="Gabriola" pitchFamily="82" charset="0"/>
              </a:rPr>
              <a:t>.</a:t>
            </a: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08103" y="854558"/>
            <a:ext cx="1646181" cy="1094041"/>
          </a:xfrm>
          <a:prstGeom prst="rect">
            <a:avLst/>
          </a:prstGeom>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1640" y="1670050"/>
            <a:ext cx="2311400" cy="3517900"/>
          </a:xfrm>
          <a:prstGeom prst="rect">
            <a:avLst/>
          </a:prstGeom>
          <a:ln>
            <a:solidFill>
              <a:schemeClr val="tx2"/>
            </a:solidFill>
          </a:ln>
        </p:spPr>
      </p:pic>
      <p:sp>
        <p:nvSpPr>
          <p:cNvPr id="2" name="TextBox 1">
            <a:hlinkClick r:id="" action="ppaction://hlinkshowjump?jump=lastslide"/>
          </p:cNvPr>
          <p:cNvSpPr txBox="1"/>
          <p:nvPr/>
        </p:nvSpPr>
        <p:spPr>
          <a:xfrm>
            <a:off x="5796133" y="3410114"/>
            <a:ext cx="1755609" cy="646331"/>
          </a:xfrm>
          <a:prstGeom prst="rect">
            <a:avLst/>
          </a:prstGeom>
          <a:noFill/>
        </p:spPr>
        <p:txBody>
          <a:bodyPr wrap="none" rtlCol="0">
            <a:spAutoFit/>
          </a:bodyPr>
          <a:lstStyle/>
          <a:p>
            <a:r>
              <a:rPr lang="en-US" sz="3600" b="1" u="sng" dirty="0" smtClean="0">
                <a:latin typeface="Gabriola" pitchFamily="82" charset="0"/>
              </a:rPr>
              <a:t>Crucifixion</a:t>
            </a:r>
            <a:endParaRPr lang="ru-RU" sz="3600" b="1" u="sng" dirty="0">
              <a:latin typeface="Gabriola" pitchFamily="82" charset="0"/>
            </a:endParaRPr>
          </a:p>
        </p:txBody>
      </p:sp>
    </p:spTree>
    <p:extLst>
      <p:ext uri="{BB962C8B-B14F-4D97-AF65-F5344CB8AC3E}">
        <p14:creationId xmlns:p14="http://schemas.microsoft.com/office/powerpoint/2010/main" val="21440871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2708" y="1183184"/>
            <a:ext cx="1143000" cy="733425"/>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201" y="1916610"/>
            <a:ext cx="3081298" cy="3352115"/>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403648" y="3956237"/>
            <a:ext cx="1534919" cy="1285077"/>
          </a:xfrm>
          <a:prstGeom prst="rect">
            <a:avLst/>
          </a:prstGeom>
        </p:spPr>
      </p:pic>
      <p:sp>
        <p:nvSpPr>
          <p:cNvPr id="8" name="Прямоугольник 7"/>
          <p:cNvSpPr/>
          <p:nvPr/>
        </p:nvSpPr>
        <p:spPr>
          <a:xfrm>
            <a:off x="4932040" y="1997491"/>
            <a:ext cx="3456384" cy="3908762"/>
          </a:xfrm>
          <a:prstGeom prst="rect">
            <a:avLst/>
          </a:prstGeom>
        </p:spPr>
        <p:txBody>
          <a:bodyPr wrap="square">
            <a:spAutoFit/>
          </a:bodyPr>
          <a:lstStyle/>
          <a:p>
            <a:r>
              <a:rPr lang="en-US" sz="4800" b="1" dirty="0" smtClean="0">
                <a:solidFill>
                  <a:srgbClr val="FA2231"/>
                </a:solidFill>
                <a:latin typeface="Gabriola" pitchFamily="82" charset="0"/>
              </a:rPr>
              <a:t>      The </a:t>
            </a:r>
            <a:r>
              <a:rPr lang="en-US" sz="4800" b="1" dirty="0">
                <a:solidFill>
                  <a:srgbClr val="FA2231"/>
                </a:solidFill>
                <a:latin typeface="Gabriola" pitchFamily="82" charset="0"/>
              </a:rPr>
              <a:t>egg  </a:t>
            </a:r>
            <a:endParaRPr lang="en-US" sz="4800" b="1" dirty="0" smtClean="0">
              <a:solidFill>
                <a:srgbClr val="FA2231"/>
              </a:solidFill>
              <a:latin typeface="Gabriola" pitchFamily="82" charset="0"/>
            </a:endParaRPr>
          </a:p>
          <a:p>
            <a:r>
              <a:rPr lang="en-US" sz="4000" b="1" dirty="0" smtClean="0">
                <a:latin typeface="Gabriola" pitchFamily="82" charset="0"/>
              </a:rPr>
              <a:t>is </a:t>
            </a:r>
            <a:r>
              <a:rPr lang="en-US" sz="4000" b="1" dirty="0">
                <a:latin typeface="Gabriola" pitchFamily="82" charset="0"/>
              </a:rPr>
              <a:t>a symbol of the </a:t>
            </a:r>
            <a:r>
              <a:rPr lang="en-US" sz="4000" b="1" dirty="0" smtClean="0">
                <a:latin typeface="Gabriola" pitchFamily="82" charset="0"/>
              </a:rPr>
              <a:t>rock tomb </a:t>
            </a:r>
            <a:r>
              <a:rPr lang="en-US" sz="4000" b="1" dirty="0">
                <a:latin typeface="Gabriola" pitchFamily="82" charset="0"/>
              </a:rPr>
              <a:t>out of which </a:t>
            </a:r>
            <a:r>
              <a:rPr lang="en-US" sz="4000" b="1" dirty="0" smtClean="0">
                <a:latin typeface="Gabriola" pitchFamily="82" charset="0"/>
              </a:rPr>
              <a:t>Jesus Christ emerged when </a:t>
            </a:r>
            <a:r>
              <a:rPr lang="en-US" sz="4000" b="1" dirty="0">
                <a:latin typeface="Gabriola" pitchFamily="82" charset="0"/>
              </a:rPr>
              <a:t>he arose again</a:t>
            </a:r>
            <a:r>
              <a:rPr lang="en-US" dirty="0"/>
              <a:t>. </a:t>
            </a:r>
          </a:p>
        </p:txBody>
      </p:sp>
    </p:spTree>
    <p:extLst>
      <p:ext uri="{BB962C8B-B14F-4D97-AF65-F5344CB8AC3E}">
        <p14:creationId xmlns:p14="http://schemas.microsoft.com/office/powerpoint/2010/main" val="41353715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619251"/>
            <a:ext cx="3598522" cy="3214680"/>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879657">
            <a:off x="123419" y="2783210"/>
            <a:ext cx="3333750" cy="571500"/>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693" y="3068960"/>
            <a:ext cx="3153058" cy="1681631"/>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2120" y="968114"/>
            <a:ext cx="1584176" cy="1026021"/>
          </a:xfrm>
          <a:prstGeom prst="rect">
            <a:avLst/>
          </a:prstGeom>
        </p:spPr>
      </p:pic>
      <p:sp>
        <p:nvSpPr>
          <p:cNvPr id="4" name="TextBox 3"/>
          <p:cNvSpPr txBox="1"/>
          <p:nvPr/>
        </p:nvSpPr>
        <p:spPr>
          <a:xfrm>
            <a:off x="4758986" y="2176127"/>
            <a:ext cx="3672407" cy="4093428"/>
          </a:xfrm>
          <a:prstGeom prst="rect">
            <a:avLst/>
          </a:prstGeom>
          <a:noFill/>
        </p:spPr>
        <p:txBody>
          <a:bodyPr wrap="square" rtlCol="0">
            <a:spAutoFit/>
          </a:bodyPr>
          <a:lstStyle/>
          <a:p>
            <a:r>
              <a:rPr lang="en-US" sz="4400" b="1" dirty="0" smtClean="0">
                <a:solidFill>
                  <a:schemeClr val="accent6"/>
                </a:solidFill>
                <a:latin typeface="Gabriola" pitchFamily="82" charset="0"/>
              </a:rPr>
              <a:t>Willow branches </a:t>
            </a:r>
          </a:p>
          <a:p>
            <a:r>
              <a:rPr lang="en-US" sz="3600" b="1" dirty="0" smtClean="0">
                <a:latin typeface="Gabriola" pitchFamily="82" charset="0"/>
              </a:rPr>
              <a:t>                  palm branches representing </a:t>
            </a:r>
            <a:r>
              <a:rPr lang="en-US" sz="3600" b="1" dirty="0">
                <a:latin typeface="Gabriola" pitchFamily="82" charset="0"/>
              </a:rPr>
              <a:t>when Jesus arrived in Jerusalem </a:t>
            </a:r>
            <a:r>
              <a:rPr lang="en-US" sz="3600" b="1" dirty="0" smtClean="0">
                <a:latin typeface="Gabriola" pitchFamily="82" charset="0"/>
              </a:rPr>
              <a:t>and </a:t>
            </a:r>
            <a:r>
              <a:rPr lang="en-US" sz="3600" b="1" dirty="0">
                <a:latin typeface="Gabriola" pitchFamily="82" charset="0"/>
              </a:rPr>
              <a:t>people </a:t>
            </a:r>
            <a:r>
              <a:rPr lang="en-US" sz="3600" b="1" dirty="0" smtClean="0">
                <a:latin typeface="Gabriola" pitchFamily="82" charset="0"/>
              </a:rPr>
              <a:t> waved  them </a:t>
            </a:r>
            <a:r>
              <a:rPr lang="en-US" sz="3600" b="1" dirty="0">
                <a:latin typeface="Gabriola" pitchFamily="82" charset="0"/>
              </a:rPr>
              <a:t>welcoming him.</a:t>
            </a:r>
          </a:p>
          <a:p>
            <a:endParaRPr lang="ru-RU" sz="3600" b="1" dirty="0">
              <a:latin typeface="Gabriola" pitchFamily="82" charset="0"/>
            </a:endParaRPr>
          </a:p>
        </p:txBody>
      </p:sp>
      <p:sp>
        <p:nvSpPr>
          <p:cNvPr id="7" name="TextBox 6">
            <a:hlinkClick r:id="" action="ppaction://hlinkshowjump?jump=lastslide"/>
          </p:cNvPr>
          <p:cNvSpPr txBox="1"/>
          <p:nvPr/>
        </p:nvSpPr>
        <p:spPr>
          <a:xfrm>
            <a:off x="4572000" y="2840960"/>
            <a:ext cx="1713931" cy="646331"/>
          </a:xfrm>
          <a:prstGeom prst="rect">
            <a:avLst/>
          </a:prstGeom>
          <a:noFill/>
        </p:spPr>
        <p:txBody>
          <a:bodyPr wrap="none" rtlCol="0">
            <a:spAutoFit/>
          </a:bodyPr>
          <a:lstStyle/>
          <a:p>
            <a:r>
              <a:rPr lang="en-US" sz="3600" b="1" dirty="0" smtClean="0">
                <a:latin typeface="Gabriola" pitchFamily="82" charset="0"/>
              </a:rPr>
              <a:t>  </a:t>
            </a:r>
            <a:r>
              <a:rPr lang="en-US" sz="3600" b="1" u="sng" dirty="0" smtClean="0">
                <a:latin typeface="Gabriola" pitchFamily="82" charset="0"/>
              </a:rPr>
              <a:t>substitute</a:t>
            </a:r>
            <a:endParaRPr lang="ru-RU" sz="3600" b="1" u="sng" dirty="0">
              <a:latin typeface="Gabriola" pitchFamily="82" charset="0"/>
            </a:endParaRPr>
          </a:p>
        </p:txBody>
      </p:sp>
      <p:pic>
        <p:nvPicPr>
          <p:cNvPr id="8" name="Рисунок 7">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5266" y="620688"/>
            <a:ext cx="475017" cy="467478"/>
          </a:xfrm>
          <a:prstGeom prst="rect">
            <a:avLst/>
          </a:prstGeom>
        </p:spPr>
      </p:pic>
    </p:spTree>
    <p:extLst>
      <p:ext uri="{BB962C8B-B14F-4D97-AF65-F5344CB8AC3E}">
        <p14:creationId xmlns:p14="http://schemas.microsoft.com/office/powerpoint/2010/main" val="4274521232"/>
      </p:ext>
    </p:extLst>
  </p:cSld>
  <p:clrMapOvr>
    <a:masterClrMapping/>
  </p:clrMapOvr>
  <p:timing>
    <p:tnLst>
      <p:par>
        <p:cTn id="1" dur="indefinite" restart="never" nodeType="tmRoot"/>
      </p:par>
    </p:tn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5320</TotalTime>
  <Words>1506</Words>
  <Application>Microsoft Office PowerPoint</Application>
  <PresentationFormat>Экран (4:3)</PresentationFormat>
  <Paragraphs>140</Paragraphs>
  <Slides>29</Slides>
  <Notes>6</Notes>
  <HiddenSlides>0</HiddenSlides>
  <MMClips>1</MMClips>
  <ScaleCrop>false</ScaleCrop>
  <HeadingPairs>
    <vt:vector size="4" baseType="variant">
      <vt:variant>
        <vt:lpstr>Тема</vt:lpstr>
      </vt:variant>
      <vt:variant>
        <vt:i4>1</vt:i4>
      </vt:variant>
      <vt:variant>
        <vt:lpstr>Заголовки слайдов</vt:lpstr>
      </vt:variant>
      <vt:variant>
        <vt:i4>29</vt:i4>
      </vt:variant>
    </vt:vector>
  </HeadingPairs>
  <TitlesOfParts>
    <vt:vector size="30" baseType="lpstr">
      <vt:lpstr>Воздушный поток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Admin</cp:lastModifiedBy>
  <cp:revision>434</cp:revision>
  <dcterms:modified xsi:type="dcterms:W3CDTF">2012-03-06T18:48:16Z</dcterms:modified>
</cp:coreProperties>
</file>