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7" r:id="rId2"/>
    <p:sldId id="256" r:id="rId3"/>
    <p:sldId id="259" r:id="rId4"/>
    <p:sldId id="266" r:id="rId5"/>
    <p:sldId id="265" r:id="rId6"/>
    <p:sldId id="264" r:id="rId7"/>
    <p:sldId id="261" r:id="rId8"/>
    <p:sldId id="262" r:id="rId9"/>
    <p:sldId id="263" r:id="rId10"/>
    <p:sldId id="260"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71396-A66C-49FC-864F-7672B173C144}" type="datetimeFigureOut">
              <a:rPr lang="en-US" smtClean="0"/>
              <a:pPr/>
              <a:t>9/5/2012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D9B73-DE15-4E63-8DF1-9F3C73C5CA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D9B73-DE15-4E63-8DF1-9F3C73C5CADE}"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137FD-F99F-4EBA-A9A0-C46072DB4F2E}" type="datetimeFigureOut">
              <a:rPr lang="en-US" smtClean="0"/>
              <a:pPr/>
              <a:t>9/5/2012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587983-547A-46B2-8404-3461F8A75D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137FD-F99F-4EBA-A9A0-C46072DB4F2E}" type="datetimeFigureOut">
              <a:rPr lang="en-US" smtClean="0"/>
              <a:pPr/>
              <a:t>9/5/2012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87983-547A-46B2-8404-3461F8A75D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SONGS\jism-2\Imambara,%20Hooghly,%20Kolkata,%20West%20Bengal%20-%20India.avi" TargetMode="Externa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2000" t="-10000" r="-11000" b="-14000"/>
          </a:stretch>
        </a:blipFill>
        <a:effectLst/>
      </p:bgPr>
    </p:bg>
    <p:spTree>
      <p:nvGrpSpPr>
        <p:cNvPr id="1" name=""/>
        <p:cNvGrpSpPr/>
        <p:nvPr/>
      </p:nvGrpSpPr>
      <p:grpSpPr>
        <a:xfrm>
          <a:off x="0" y="0"/>
          <a:ext cx="0" cy="0"/>
          <a:chOff x="0" y="0"/>
          <a:chExt cx="0" cy="0"/>
        </a:xfrm>
      </p:grpSpPr>
      <p:sp>
        <p:nvSpPr>
          <p:cNvPr id="5" name="Rectangle 4"/>
          <p:cNvSpPr/>
          <p:nvPr/>
        </p:nvSpPr>
        <p:spPr>
          <a:xfrm>
            <a:off x="1828800" y="2514600"/>
            <a:ext cx="5647701" cy="1323439"/>
          </a:xfrm>
          <a:prstGeom prst="rect">
            <a:avLst/>
          </a:prstGeom>
          <a:noFill/>
        </p:spPr>
        <p:txBody>
          <a:bodyPr wrap="none" lIns="91440" tIns="45720" rIns="91440" bIns="45720">
            <a:spAutoFit/>
          </a:bodyPr>
          <a:lstStyle/>
          <a:p>
            <a:pPr algn="ctr"/>
            <a:r>
              <a:rPr lang="en-US" sz="80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rPr>
              <a:t>IMAMBARA</a:t>
            </a:r>
            <a:endParaRPr lang="en-US" sz="8000" b="1" u="sng"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endParaRPr>
          </a:p>
        </p:txBody>
      </p:sp>
    </p:spTree>
  </p:cSld>
  <p:clrMapOvr>
    <a:masterClrMapping/>
  </p:clrMapOvr>
  <p:transition advTm="5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t="-5000" r="-7000" b="-8000"/>
          </a:stretch>
        </a:blipFill>
        <a:effectLst/>
      </p:bgPr>
    </p:bg>
    <p:spTree>
      <p:nvGrpSpPr>
        <p:cNvPr id="1" name=""/>
        <p:cNvGrpSpPr/>
        <p:nvPr/>
      </p:nvGrpSpPr>
      <p:grpSpPr>
        <a:xfrm>
          <a:off x="0" y="0"/>
          <a:ext cx="0" cy="0"/>
          <a:chOff x="0" y="0"/>
          <a:chExt cx="0" cy="0"/>
        </a:xfrm>
      </p:grpSpPr>
      <p:sp>
        <p:nvSpPr>
          <p:cNvPr id="3" name="Rectangle 2"/>
          <p:cNvSpPr/>
          <p:nvPr/>
        </p:nvSpPr>
        <p:spPr>
          <a:xfrm>
            <a:off x="1981200" y="0"/>
            <a:ext cx="4599336" cy="2185214"/>
          </a:xfrm>
          <a:prstGeom prst="rect">
            <a:avLst/>
          </a:prstGeom>
          <a:noFill/>
        </p:spPr>
        <p:txBody>
          <a:bodyPr wrap="none" lIns="91440" tIns="45720" rIns="91440" bIns="45720">
            <a:spAutoFit/>
          </a:bodyPr>
          <a:lstStyle/>
          <a:p>
            <a:pPr algn="ctr"/>
            <a:r>
              <a:rPr lang="en-US" sz="8800" b="1" cap="none" spc="300" dirty="0" smtClean="0">
                <a:ln w="11430" cmpd="sng">
                  <a:solidFill>
                    <a:schemeClr val="accent1">
                      <a:tint val="10000"/>
                    </a:schemeClr>
                  </a:solidFill>
                  <a:prstDash val="solid"/>
                  <a:miter lim="800000"/>
                </a:ln>
                <a:effectLst>
                  <a:glow rad="45500">
                    <a:schemeClr val="accent1">
                      <a:satMod val="220000"/>
                      <a:alpha val="35000"/>
                    </a:schemeClr>
                  </a:glow>
                  <a:reflection blurRad="6350" stA="55000" endA="50" endPos="85000" dir="5400000" sy="-100000" algn="bl" rotWithShape="0"/>
                </a:effectLst>
              </a:rPr>
              <a:t>TIMINGS</a:t>
            </a:r>
            <a:endParaRPr lang="en-US" sz="4800" b="1" cap="none" spc="300" dirty="0" smtClean="0">
              <a:ln w="11430" cmpd="sng">
                <a:solidFill>
                  <a:schemeClr val="accent1">
                    <a:tint val="10000"/>
                  </a:schemeClr>
                </a:solidFill>
                <a:prstDash val="solid"/>
                <a:miter lim="800000"/>
              </a:ln>
              <a:effectLst>
                <a:glow rad="45500">
                  <a:schemeClr val="accent1">
                    <a:satMod val="220000"/>
                    <a:alpha val="35000"/>
                  </a:schemeClr>
                </a:glow>
                <a:reflection blurRad="6350" stA="55000" endA="50" endPos="85000" dir="5400000" sy="-100000" algn="bl" rotWithShape="0"/>
              </a:effectLst>
            </a:endParaRPr>
          </a:p>
          <a:p>
            <a:pPr algn="ct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TextBox 3"/>
          <p:cNvSpPr txBox="1"/>
          <p:nvPr/>
        </p:nvSpPr>
        <p:spPr>
          <a:xfrm>
            <a:off x="0" y="1676400"/>
            <a:ext cx="7848600" cy="646331"/>
          </a:xfrm>
          <a:prstGeom prst="rect">
            <a:avLst/>
          </a:prstGeom>
          <a:noFill/>
        </p:spPr>
        <p:txBody>
          <a:bodyPr wrap="square" rtlCol="0">
            <a:spAutoFit/>
          </a:bodyPr>
          <a:lstStyle/>
          <a:p>
            <a:r>
              <a:rPr lang="en-US" sz="3600" b="1" u="sng" dirty="0" smtClean="0">
                <a:effectLst>
                  <a:outerShdw blurRad="38100" dist="38100" dir="2700000" algn="tl">
                    <a:srgbClr val="000000">
                      <a:alpha val="43137"/>
                    </a:srgbClr>
                  </a:outerShdw>
                </a:effectLst>
              </a:rPr>
              <a:t>DECEMBER TO JULY</a:t>
            </a:r>
            <a:endParaRPr lang="en-US" b="1" u="sng" dirty="0">
              <a:effectLst>
                <a:outerShdw blurRad="38100" dist="38100" dir="2700000" algn="tl">
                  <a:srgbClr val="000000">
                    <a:alpha val="43137"/>
                  </a:srgbClr>
                </a:outerShdw>
              </a:effectLst>
            </a:endParaRPr>
          </a:p>
        </p:txBody>
      </p:sp>
      <p:sp>
        <p:nvSpPr>
          <p:cNvPr id="5" name="TextBox 4"/>
          <p:cNvSpPr txBox="1"/>
          <p:nvPr/>
        </p:nvSpPr>
        <p:spPr>
          <a:xfrm>
            <a:off x="152400" y="2362200"/>
            <a:ext cx="3657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8:00am TO 6:00pm</a:t>
            </a:r>
            <a:endParaRPr lang="en-US" sz="3200" b="1" dirty="0">
              <a:effectLst>
                <a:outerShdw blurRad="38100" dist="38100" dir="2700000" algn="tl">
                  <a:srgbClr val="000000">
                    <a:alpha val="43137"/>
                  </a:srgbClr>
                </a:outerShdw>
              </a:effectLst>
            </a:endParaRPr>
          </a:p>
        </p:txBody>
      </p:sp>
      <p:sp>
        <p:nvSpPr>
          <p:cNvPr id="6" name="TextBox 5"/>
          <p:cNvSpPr txBox="1"/>
          <p:nvPr/>
        </p:nvSpPr>
        <p:spPr>
          <a:xfrm>
            <a:off x="4267200" y="1676400"/>
            <a:ext cx="5791200" cy="646331"/>
          </a:xfrm>
          <a:prstGeom prst="rect">
            <a:avLst/>
          </a:prstGeom>
          <a:noFill/>
        </p:spPr>
        <p:txBody>
          <a:bodyPr wrap="square" rtlCol="0">
            <a:spAutoFit/>
          </a:bodyPr>
          <a:lstStyle/>
          <a:p>
            <a:r>
              <a:rPr lang="en-US" sz="3600" b="1" u="sng" dirty="0">
                <a:effectLst>
                  <a:outerShdw blurRad="38100" dist="38100" dir="2700000" algn="tl">
                    <a:srgbClr val="000000">
                      <a:alpha val="43137"/>
                    </a:srgbClr>
                  </a:outerShdw>
                </a:effectLst>
              </a:rPr>
              <a:t>A</a:t>
            </a:r>
            <a:r>
              <a:rPr lang="en-US" sz="3600" b="1" u="sng" dirty="0" smtClean="0">
                <a:effectLst>
                  <a:outerShdw blurRad="38100" dist="38100" dir="2700000" algn="tl">
                    <a:srgbClr val="000000">
                      <a:alpha val="43137"/>
                    </a:srgbClr>
                  </a:outerShdw>
                </a:effectLst>
              </a:rPr>
              <a:t>UGUST  TO  NOVEMBER</a:t>
            </a:r>
            <a:endParaRPr lang="en-US" sz="3600" b="1" u="sng" dirty="0">
              <a:effectLst>
                <a:outerShdw blurRad="38100" dist="38100" dir="2700000" algn="tl">
                  <a:srgbClr val="000000">
                    <a:alpha val="43137"/>
                  </a:srgbClr>
                </a:outerShdw>
              </a:effectLst>
            </a:endParaRPr>
          </a:p>
        </p:txBody>
      </p:sp>
      <p:sp>
        <p:nvSpPr>
          <p:cNvPr id="7" name="TextBox 6"/>
          <p:cNvSpPr txBox="1"/>
          <p:nvPr/>
        </p:nvSpPr>
        <p:spPr>
          <a:xfrm>
            <a:off x="5105400" y="2438400"/>
            <a:ext cx="3276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8:00 am TO 5:30 pm</a:t>
            </a:r>
            <a:endParaRPr lang="en-US" sz="2800" b="1" dirty="0">
              <a:effectLst>
                <a:outerShdw blurRad="38100" dist="38100" dir="2700000" algn="tl">
                  <a:srgbClr val="000000">
                    <a:alpha val="43137"/>
                  </a:srgbClr>
                </a:outerShdw>
              </a:effectLst>
            </a:endParaRPr>
          </a:p>
        </p:txBody>
      </p:sp>
      <p:sp>
        <p:nvSpPr>
          <p:cNvPr id="8" name="Rectangle 7"/>
          <p:cNvSpPr/>
          <p:nvPr/>
        </p:nvSpPr>
        <p:spPr>
          <a:xfrm>
            <a:off x="2514600" y="3810000"/>
            <a:ext cx="4213526" cy="1200329"/>
          </a:xfrm>
          <a:prstGeom prst="rect">
            <a:avLst/>
          </a:prstGeom>
          <a:noFill/>
        </p:spPr>
        <p:txBody>
          <a:bodyPr wrap="none" lIns="91440" tIns="45720" rIns="91440" bIns="45720">
            <a:spAutoFit/>
          </a:bodyPr>
          <a:lstStyle/>
          <a:p>
            <a:pPr algn="ctr"/>
            <a:r>
              <a:rPr lang="en-US" sz="7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ENTRY FEE</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9" name="TextBox 8"/>
          <p:cNvSpPr txBox="1"/>
          <p:nvPr/>
        </p:nvSpPr>
        <p:spPr>
          <a:xfrm>
            <a:off x="3200400" y="4876800"/>
            <a:ext cx="4343400" cy="707886"/>
          </a:xfrm>
          <a:prstGeom prst="rect">
            <a:avLst/>
          </a:prstGeom>
          <a:noFill/>
        </p:spPr>
        <p:txBody>
          <a:bodyPr wrap="square" rtlCol="0">
            <a:spAutoFit/>
          </a:bodyPr>
          <a:lstStyle/>
          <a:p>
            <a:r>
              <a:rPr lang="en-US" sz="4000" b="1" dirty="0" smtClean="0">
                <a:latin typeface="Algerian" pitchFamily="82" charset="0"/>
              </a:rPr>
              <a:t>Rs. 5 ONLY</a:t>
            </a:r>
            <a:endParaRPr lang="en-US" sz="4000" b="1" dirty="0">
              <a:latin typeface="Algerian" pitchFamily="82" charset="0"/>
            </a:endParaRPr>
          </a:p>
        </p:txBody>
      </p:sp>
    </p:spTree>
  </p:cSld>
  <p:clrMapOvr>
    <a:masterClrMapping/>
  </p:clrMapOvr>
  <p:transition advTm="135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500"/>
                                        <p:tgtEl>
                                          <p:spTgt spid="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par>
                          <p:cTn id="25" fill="hold">
                            <p:stCondLst>
                              <p:cond delay="1000"/>
                            </p:stCondLst>
                            <p:childTnLst>
                              <p:par>
                                <p:cTn id="26" presetID="2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20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6000" r="-3000"/>
          </a:stretch>
        </a:blipFill>
        <a:effectLst/>
      </p:bgPr>
    </p:bg>
    <p:spTree>
      <p:nvGrpSpPr>
        <p:cNvPr id="1" name=""/>
        <p:cNvGrpSpPr/>
        <p:nvPr/>
      </p:nvGrpSpPr>
      <p:grpSpPr>
        <a:xfrm>
          <a:off x="0" y="0"/>
          <a:ext cx="0" cy="0"/>
          <a:chOff x="0" y="0"/>
          <a:chExt cx="0" cy="0"/>
        </a:xfrm>
      </p:grpSpPr>
      <p:sp>
        <p:nvSpPr>
          <p:cNvPr id="2" name="Rectangle 1"/>
          <p:cNvSpPr/>
          <p:nvPr/>
        </p:nvSpPr>
        <p:spPr>
          <a:xfrm>
            <a:off x="1752600" y="228600"/>
            <a:ext cx="4899676"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DIRECTIONS</a:t>
            </a:r>
            <a:endParaRPr lang="en-US" sz="5400" b="1" u="sng"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3" name="TextBox 2"/>
          <p:cNvSpPr txBox="1"/>
          <p:nvPr/>
        </p:nvSpPr>
        <p:spPr>
          <a:xfrm>
            <a:off x="1676400" y="1905000"/>
            <a:ext cx="5791200" cy="3416320"/>
          </a:xfrm>
          <a:prstGeom prst="rect">
            <a:avLst/>
          </a:prstGeom>
          <a:noFill/>
        </p:spPr>
        <p:txBody>
          <a:bodyPr wrap="square" rtlCol="0">
            <a:spAutoFit/>
          </a:bodyPr>
          <a:lstStyle/>
          <a:p>
            <a:pPr algn="ctr"/>
            <a:r>
              <a:rPr lang="en-US" sz="2400" b="1" dirty="0" smtClean="0">
                <a:ln cap="rnd"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ln>
                <a:solidFill>
                  <a:schemeClr val="tx1">
                    <a:lumMod val="95000"/>
                    <a:lumOff val="5000"/>
                  </a:schemeClr>
                </a:solidFill>
                <a:effectLst>
                  <a:outerShdw blurRad="38100" dist="38100" dir="2700000" algn="tl">
                    <a:srgbClr val="000000">
                      <a:alpha val="43137"/>
                    </a:srgbClr>
                  </a:outerShdw>
                </a:effectLst>
                <a:latin typeface="Arial Black" pitchFamily="34" charset="0"/>
              </a:rPr>
              <a:t> The Imambara building having a masonry revetment is situated on the bank of river Ganges at Chinsurah.  The place is nearest to the railway station "Hooghly" on the Howrah Bandel main line and from Hooghly station the rickshaw or auto rickshaw is available to reach the place.</a:t>
            </a:r>
            <a:endParaRPr lang="en-US" sz="2400" b="1" dirty="0">
              <a:ln cap="rnd"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ln>
              <a:solidFill>
                <a:schemeClr val="tx1">
                  <a:lumMod val="95000"/>
                  <a:lumOff val="5000"/>
                </a:schemeClr>
              </a:solidFill>
              <a:effectLst>
                <a:outerShdw blurRad="38100" dist="38100" dir="2700000" algn="tl">
                  <a:srgbClr val="000000">
                    <a:alpha val="43137"/>
                  </a:srgbClr>
                </a:outerShdw>
              </a:effectLst>
              <a:latin typeface="Arial Black" pitchFamily="34" charset="0"/>
            </a:endParaRPr>
          </a:p>
        </p:txBody>
      </p:sp>
    </p:spTree>
    <p:custDataLst>
      <p:tags r:id="rId1"/>
    </p:custDataLst>
  </p:cSld>
  <p:clrMapOvr>
    <a:masterClrMapping/>
  </p:clrMapOvr>
  <p:transition advTm="22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85800" y="304800"/>
            <a:ext cx="8135049" cy="1015663"/>
          </a:xfrm>
          <a:prstGeom prst="rect">
            <a:avLst/>
          </a:prstGeom>
          <a:noFill/>
        </p:spPr>
        <p:txBody>
          <a:bodyPr wrap="none" lIns="91440" tIns="45720" rIns="91440" bIns="45720">
            <a:spAutoFit/>
          </a:bodyPr>
          <a:lstStyle/>
          <a:p>
            <a:pPr algn="ctr"/>
            <a:r>
              <a:rPr lang="en-US" sz="6000" b="1" u="sng" cap="none" spc="0" dirty="0" smtClean="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PRESENTATION MADE BY</a:t>
            </a:r>
            <a:endParaRPr lang="en-US" sz="6000" b="1" u="sng" cap="none" spc="0"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1447800" y="1981200"/>
            <a:ext cx="5486400" cy="584775"/>
          </a:xfrm>
          <a:prstGeom prst="rect">
            <a:avLst/>
          </a:prstGeom>
          <a:noFill/>
        </p:spPr>
        <p:txBody>
          <a:bodyPr wrap="square" rtlCol="0">
            <a:spAutoFit/>
          </a:bodyPr>
          <a:lstStyle/>
          <a:p>
            <a:pPr lvl="2">
              <a:buFont typeface="Wingdings" pitchFamily="2" charset="2"/>
              <a:buChar char="q"/>
            </a:pPr>
            <a:r>
              <a:rPr lang="en-US" sz="3200" b="1" dirty="0" smtClean="0">
                <a:solidFill>
                  <a:schemeClr val="bg1"/>
                </a:solidFill>
                <a:effectLst>
                  <a:outerShdw blurRad="38100" dist="38100" dir="2700000" algn="tl">
                    <a:srgbClr val="000000">
                      <a:alpha val="43137"/>
                    </a:srgbClr>
                  </a:outerShdw>
                </a:effectLst>
                <a:latin typeface="Algerian" pitchFamily="82" charset="0"/>
              </a:rPr>
              <a:t>   RAJARSHI SANYAL</a:t>
            </a:r>
            <a:endParaRPr lang="en-US" sz="3200" b="1" dirty="0">
              <a:solidFill>
                <a:schemeClr val="bg1"/>
              </a:solidFill>
              <a:effectLst>
                <a:outerShdw blurRad="38100" dist="38100" dir="2700000" algn="tl">
                  <a:srgbClr val="000000">
                    <a:alpha val="43137"/>
                  </a:srgbClr>
                </a:outerShdw>
              </a:effectLst>
              <a:latin typeface="Algerian" pitchFamily="82" charset="0"/>
            </a:endParaRPr>
          </a:p>
        </p:txBody>
      </p:sp>
      <p:sp>
        <p:nvSpPr>
          <p:cNvPr id="4" name="TextBox 3"/>
          <p:cNvSpPr txBox="1"/>
          <p:nvPr/>
        </p:nvSpPr>
        <p:spPr>
          <a:xfrm>
            <a:off x="2362200" y="2743200"/>
            <a:ext cx="4038600" cy="584775"/>
          </a:xfrm>
          <a:prstGeom prst="rect">
            <a:avLst/>
          </a:prstGeom>
          <a:noFill/>
        </p:spPr>
        <p:txBody>
          <a:bodyPr wrap="square" rtlCol="0">
            <a:spAutoFit/>
          </a:bodyPr>
          <a:lstStyle/>
          <a:p>
            <a:pPr>
              <a:buFont typeface="Wingdings" pitchFamily="2" charset="2"/>
              <a:buChar char="q"/>
            </a:pPr>
            <a:r>
              <a:rPr lang="en-US" sz="3200" b="1" dirty="0" smtClean="0">
                <a:solidFill>
                  <a:schemeClr val="bg1"/>
                </a:solidFill>
                <a:effectLst>
                  <a:outerShdw blurRad="38100" dist="38100" dir="2700000" algn="tl">
                    <a:srgbClr val="000000">
                      <a:alpha val="43137"/>
                    </a:srgbClr>
                  </a:outerShdw>
                </a:effectLst>
                <a:latin typeface="Algerian" pitchFamily="82" charset="0"/>
              </a:rPr>
              <a:t>   ROHIT CHOWHAN</a:t>
            </a:r>
            <a:endParaRPr lang="en-US" sz="3200" b="1"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advTm="6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1"/>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600200" y="2590800"/>
            <a:ext cx="5519460" cy="1862048"/>
          </a:xfrm>
          <a:prstGeom prst="rect">
            <a:avLst/>
          </a:prstGeom>
          <a:noFill/>
        </p:spPr>
        <p:txBody>
          <a:bodyPr wrap="none" lIns="91440" tIns="45720" rIns="91440" bIns="45720">
            <a:spAutoFit/>
          </a:bodyPr>
          <a:lstStyle/>
          <a:p>
            <a:pPr algn="ctr"/>
            <a:r>
              <a:rPr lang="en-US" sz="115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THE END</a:t>
            </a:r>
            <a:endParaRPr lang="en-US" sz="115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0" y="0"/>
            <a:ext cx="4634666" cy="1754326"/>
          </a:xfrm>
          <a:prstGeom prst="rect">
            <a:avLst/>
          </a:prstGeom>
          <a:noFill/>
        </p:spPr>
        <p:txBody>
          <a:bodyPr wrap="none" lIns="91440" tIns="45720" rIns="91440" bIns="45720">
            <a:spAutoFit/>
          </a:bodyPr>
          <a:lstStyle/>
          <a:p>
            <a:pPr algn="ctr"/>
            <a:r>
              <a:rPr lang="en-US" sz="5400" b="1" u="sng"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effectLst>
              </a:rPr>
              <a:t>PRESENTED BY </a:t>
            </a:r>
          </a:p>
          <a:p>
            <a:pPr algn="ctr"/>
            <a:endParaRPr lang="en-US" sz="5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ctangle 6"/>
          <p:cNvSpPr/>
          <p:nvPr/>
        </p:nvSpPr>
        <p:spPr>
          <a:xfrm>
            <a:off x="1676400" y="1371600"/>
            <a:ext cx="5972853" cy="212365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10000"/>
                  </a:schemeClr>
                </a:solidFill>
                <a:effectLst>
                  <a:outerShdw blurRad="80000" dist="40000" dir="5040000" algn="tl">
                    <a:srgbClr val="000000">
                      <a:alpha val="30000"/>
                    </a:srgbClr>
                  </a:outerShdw>
                </a:effectLst>
              </a:rPr>
              <a:t>TRIBENI TISSUES</a:t>
            </a:r>
          </a:p>
          <a:p>
            <a:pPr algn="ctr"/>
            <a:r>
              <a:rPr lang="en-US" sz="6600" b="1" dirty="0" smtClean="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10000"/>
                  </a:schemeClr>
                </a:solidFill>
                <a:effectLst>
                  <a:outerShdw blurRad="80000" dist="40000" dir="5040000" algn="tl">
                    <a:srgbClr val="000000">
                      <a:alpha val="30000"/>
                    </a:srgbClr>
                  </a:outerShdw>
                </a:effectLst>
              </a:rPr>
              <a:t>VIDYAPITH</a:t>
            </a:r>
            <a:endParaRPr lang="en-US" sz="6600" b="1" cap="none" spc="0" dirty="0" smtClean="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10000"/>
                </a:schemeClr>
              </a:solidFill>
              <a:effectLst>
                <a:outerShdw blurRad="80000" dist="40000" dir="5040000" algn="tl">
                  <a:srgbClr val="000000">
                    <a:alpha val="30000"/>
                  </a:srgbClr>
                </a:outerShdw>
              </a:effectLst>
            </a:endParaRPr>
          </a:p>
        </p:txBody>
      </p:sp>
    </p:spTree>
  </p:cSld>
  <p:clrMapOvr>
    <a:masterClrMapping/>
  </p:clrMapOvr>
  <p:transition advTm="10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000" t="4000"/>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228600"/>
            <a:ext cx="6172200" cy="6863417"/>
          </a:xfrm>
          <a:prstGeom prst="rect">
            <a:avLst/>
          </a:prstGeom>
          <a:noFill/>
        </p:spPr>
        <p:txBody>
          <a:bodyPr wrap="square" rtlCol="0">
            <a:spAutoFit/>
          </a:bodyPr>
          <a:lstStyle/>
          <a:p>
            <a:pPr algn="ctr"/>
            <a:r>
              <a:rPr lang="en-US" sz="2000" b="1" dirty="0" smtClean="0"/>
              <a:t>THE IMAMBARA OR SHIA MUSLIM PILGRIMAGE IS LOCATED TWO(2) KILOMETERS AWAY FROM THE BANDEL CHURCH, ON THE BANKS OF THE HOOGHLY RIVER. IT WAS BUILT BY </a:t>
            </a:r>
            <a:r>
              <a:rPr lang="en-US" sz="2000" b="1" u="sng" dirty="0" smtClean="0"/>
              <a:t>HAZI MOHAMMAD  MOHSIN </a:t>
            </a:r>
            <a:r>
              <a:rPr lang="en-US" sz="2000" b="1" dirty="0" smtClean="0"/>
              <a:t>IN THE YEAR </a:t>
            </a:r>
            <a:r>
              <a:rPr lang="en-US" sz="2000" b="1" u="sng" dirty="0" smtClean="0"/>
              <a:t>1841 AND WAS COMPLETED IN  1861  </a:t>
            </a:r>
            <a:r>
              <a:rPr lang="en-US" sz="2000" b="1" dirty="0" smtClean="0"/>
              <a:t>AT A COST OF TWO LAKH SEVENTY FIVE THOUSAND RUPEES(Rs. 2,75,000) . A CLOCK WAS PROCURED FROM ENGLAND AT A COST OF  RS.11,721. THE 2 STORYED BUILDING  CONSISTING OF RANGED ROOMS HAVING A WIDE ENTRANCE OF MAIN GATE FLANKED BY 2 GIANT TOWERS MEASURING 80 </a:t>
            </a:r>
            <a:r>
              <a:rPr lang="en-US" sz="2000" b="1" dirty="0"/>
              <a:t> </a:t>
            </a:r>
            <a:r>
              <a:rPr lang="en-US" sz="2000" b="1" dirty="0" smtClean="0"/>
              <a:t>ft. TALL AND A MASSIVE CLOCK TOWER IN BETWEEN THEM.A MOSQUE, THE WALLS OF WHICH ARE  DECORATED  BY THE TEXTS OF HOLY KORAN AND THE INTERIOR OF THE MOSQUE IS ENRICHED WITH INLAID MARBLE AND CAREIGNS,CANDELS AND LANTERNS. THE MOSQUE IS SITUATED AT THE NORTH SIDE OF THE BUILDING. AT THE SOUTH THERE IS AN ENCLOSED COMPOUND WHERE THE GRAVES OF MD. MOHSIN</a:t>
            </a:r>
            <a:r>
              <a:rPr lang="en-US" sz="2000" b="1" dirty="0"/>
              <a:t> </a:t>
            </a:r>
            <a:r>
              <a:rPr lang="en-US" sz="2000" b="1" dirty="0" smtClean="0"/>
              <a:t> AND HIS RELATIVES ARE PRESENT. MUSLIM FESTIVALS, PARTICULARLY “MUHARRAM”, ARE CELEBRATED EVERY YEAR WITH GREAT SPLENDOR.</a:t>
            </a:r>
            <a:endParaRPr lang="en-US" sz="2000" b="1" dirty="0"/>
          </a:p>
          <a:p>
            <a:endParaRPr lang="en-US" sz="2000" b="1" dirty="0"/>
          </a:p>
        </p:txBody>
      </p:sp>
    </p:spTree>
  </p:cSld>
  <p:clrMapOvr>
    <a:masterClrMapping/>
  </p:clrMapOvr>
  <p:transition advTm="45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2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mbara, Hooghly, Kolkata, West Bengal - India.avi">
            <a:hlinkClick r:id="" action="ppaction://media"/>
          </p:cNvPr>
          <p:cNvPicPr>
            <a:picLocks noRot="1" noChangeAspect="1"/>
          </p:cNvPicPr>
          <p:nvPr>
            <a:videoFile r:link="rId2"/>
          </p:nvPr>
        </p:nvPicPr>
        <p:blipFill>
          <a:blip r:embed="rId4"/>
          <a:stretch>
            <a:fillRect/>
          </a:stretch>
        </p:blipFill>
        <p:spPr>
          <a:xfrm>
            <a:off x="-1524000" y="0"/>
            <a:ext cx="12192000" cy="6858000"/>
          </a:xfrm>
          <a:prstGeom prst="rect">
            <a:avLst/>
          </a:prstGeom>
        </p:spPr>
      </p:pic>
    </p:spTree>
    <p:custDataLst>
      <p:tags r:id="rId1"/>
    </p:custDataLst>
  </p:cSld>
  <p:clrMapOvr>
    <a:masterClrMapping/>
  </p:clrMapOvr>
  <p:transition advTm="246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2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7000" r="-9000" b="-13000"/>
          </a:stretch>
        </a:blipFill>
        <a:effectLst/>
      </p:bgPr>
    </p:bg>
    <p:spTree>
      <p:nvGrpSpPr>
        <p:cNvPr id="1" name=""/>
        <p:cNvGrpSpPr/>
        <p:nvPr/>
      </p:nvGrpSpPr>
      <p:grpSpPr>
        <a:xfrm>
          <a:off x="0" y="0"/>
          <a:ext cx="0" cy="0"/>
          <a:chOff x="0" y="0"/>
          <a:chExt cx="0" cy="0"/>
        </a:xfrm>
      </p:grpSpPr>
      <p:sp>
        <p:nvSpPr>
          <p:cNvPr id="2" name="Rectangle 1"/>
          <p:cNvSpPr/>
          <p:nvPr/>
        </p:nvSpPr>
        <p:spPr>
          <a:xfrm>
            <a:off x="1066800" y="228600"/>
            <a:ext cx="7082388"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t>SPEACIAL FEATURES</a:t>
            </a:r>
            <a:b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b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t>OF</a:t>
            </a:r>
            <a:b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b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rPr>
              <a:t>IMAMBARA,HOOGHLY</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lgerian" pitchFamily="82" charset="0"/>
            </a:endParaRPr>
          </a:p>
        </p:txBody>
      </p:sp>
    </p:spTree>
  </p:cSld>
  <p:clrMapOvr>
    <a:masterClrMapping/>
  </p:clrMapOvr>
  <p:transition advTm="46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273225"/>
            <a:ext cx="1752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BELL</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advTm="5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bmp"/>
          <p:cNvPicPr>
            <a:picLocks noChangeAspect="1"/>
          </p:cNvPicPr>
          <p:nvPr/>
        </p:nvPicPr>
        <p:blipFill>
          <a:blip r:embed="rId3"/>
          <a:stretch>
            <a:fillRect/>
          </a:stretch>
        </p:blipFill>
        <p:spPr>
          <a:xfrm>
            <a:off x="0" y="0"/>
            <a:ext cx="9144000" cy="3505200"/>
          </a:xfrm>
          <a:prstGeom prst="rect">
            <a:avLst/>
          </a:prstGeom>
        </p:spPr>
      </p:pic>
      <p:pic>
        <p:nvPicPr>
          <p:cNvPr id="3" name="Picture 2" descr="6.bmp"/>
          <p:cNvPicPr>
            <a:picLocks noChangeAspect="1"/>
          </p:cNvPicPr>
          <p:nvPr/>
        </p:nvPicPr>
        <p:blipFill>
          <a:blip r:embed="rId4"/>
          <a:stretch>
            <a:fillRect/>
          </a:stretch>
        </p:blipFill>
        <p:spPr>
          <a:xfrm>
            <a:off x="0" y="3505200"/>
            <a:ext cx="9144000" cy="3352800"/>
          </a:xfrm>
          <a:prstGeom prst="rect">
            <a:avLst/>
          </a:prstGeom>
        </p:spPr>
      </p:pic>
      <p:sp>
        <p:nvSpPr>
          <p:cNvPr id="4" name="TextBox 3"/>
          <p:cNvSpPr txBox="1"/>
          <p:nvPr/>
        </p:nvSpPr>
        <p:spPr>
          <a:xfrm>
            <a:off x="0" y="3048000"/>
            <a:ext cx="3581400" cy="400110"/>
          </a:xfrm>
          <a:prstGeom prst="rect">
            <a:avLst/>
          </a:prstGeom>
          <a:noFill/>
        </p:spPr>
        <p:txBody>
          <a:bodyPr wrap="square" rtlCol="0">
            <a:spAutoFit/>
          </a:bodyPr>
          <a:lstStyle/>
          <a:p>
            <a:r>
              <a:rPr lang="en-US" sz="2000" b="1" u="sng" dirty="0" smtClean="0">
                <a:solidFill>
                  <a:schemeClr val="bg1"/>
                </a:solidFill>
                <a:latin typeface="Arial" pitchFamily="34" charset="0"/>
                <a:cs typeface="Arial" pitchFamily="34" charset="0"/>
              </a:rPr>
              <a:t>PILLERS OF IMAMBARA</a:t>
            </a:r>
            <a:endParaRPr lang="en-US" sz="2000" b="1" u="sng" dirty="0">
              <a:solidFill>
                <a:schemeClr val="bg1"/>
              </a:solidFill>
              <a:latin typeface="Arial" pitchFamily="34" charset="0"/>
              <a:cs typeface="Arial" pitchFamily="34" charset="0"/>
            </a:endParaRPr>
          </a:p>
        </p:txBody>
      </p:sp>
      <p:sp>
        <p:nvSpPr>
          <p:cNvPr id="5" name="TextBox 4"/>
          <p:cNvSpPr txBox="1"/>
          <p:nvPr/>
        </p:nvSpPr>
        <p:spPr>
          <a:xfrm>
            <a:off x="0" y="6457890"/>
            <a:ext cx="9220200" cy="400110"/>
          </a:xfrm>
          <a:prstGeom prst="rect">
            <a:avLst/>
          </a:prstGeom>
          <a:noFill/>
        </p:spPr>
        <p:txBody>
          <a:bodyPr wrap="square" rtlCol="0">
            <a:spAutoFit/>
          </a:bodyPr>
          <a:lstStyle/>
          <a:p>
            <a:r>
              <a:rPr lang="en-US" sz="2000" b="1" u="sng" dirty="0" smtClean="0">
                <a:solidFill>
                  <a:srgbClr val="FFFF00"/>
                </a:solidFill>
              </a:rPr>
              <a:t>TEXTS FROMHOLY KORAN WRITTEN </a:t>
            </a:r>
            <a:r>
              <a:rPr lang="en-US" sz="2000" b="1" u="sng" dirty="0" smtClean="0">
                <a:solidFill>
                  <a:schemeClr val="tx2">
                    <a:lumMod val="50000"/>
                  </a:schemeClr>
                </a:solidFill>
              </a:rPr>
              <a:t>ON THE WALLS</a:t>
            </a:r>
            <a:r>
              <a:rPr lang="en-US" sz="2000" b="1" u="sng" dirty="0" smtClean="0">
                <a:solidFill>
                  <a:srgbClr val="FFFF00"/>
                </a:solidFill>
              </a:rPr>
              <a:t> OF THE IMAMBARA</a:t>
            </a:r>
            <a:endParaRPr lang="en-US" sz="2000" b="1" u="sng" dirty="0">
              <a:solidFill>
                <a:srgbClr val="FFFF00"/>
              </a:solidFill>
            </a:endParaRPr>
          </a:p>
        </p:txBody>
      </p:sp>
    </p:spTree>
  </p:cSld>
  <p:clrMapOvr>
    <a:masterClrMapping/>
  </p:clrMapOvr>
  <p:transition advTm="7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par>
                                <p:cTn id="12" presetID="55"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55"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5.bmp"/>
          <p:cNvPicPr>
            <a:picLocks noChangeAspect="1"/>
          </p:cNvPicPr>
          <p:nvPr/>
        </p:nvPicPr>
        <p:blipFill>
          <a:blip r:embed="rId2"/>
          <a:stretch>
            <a:fillRect/>
          </a:stretch>
        </p:blipFill>
        <p:spPr>
          <a:xfrm>
            <a:off x="0" y="0"/>
            <a:ext cx="9144000" cy="3429000"/>
          </a:xfrm>
          <a:prstGeom prst="rect">
            <a:avLst/>
          </a:prstGeom>
        </p:spPr>
      </p:pic>
      <p:pic>
        <p:nvPicPr>
          <p:cNvPr id="3" name="Picture 2" descr="2.bmp"/>
          <p:cNvPicPr>
            <a:picLocks noChangeAspect="1"/>
          </p:cNvPicPr>
          <p:nvPr/>
        </p:nvPicPr>
        <p:blipFill>
          <a:blip r:embed="rId3"/>
          <a:stretch>
            <a:fillRect/>
          </a:stretch>
        </p:blipFill>
        <p:spPr>
          <a:xfrm>
            <a:off x="0" y="3429000"/>
            <a:ext cx="9144000" cy="3429000"/>
          </a:xfrm>
          <a:prstGeom prst="rect">
            <a:avLst/>
          </a:prstGeom>
        </p:spPr>
      </p:pic>
      <p:sp>
        <p:nvSpPr>
          <p:cNvPr id="4" name="TextBox 3"/>
          <p:cNvSpPr txBox="1"/>
          <p:nvPr/>
        </p:nvSpPr>
        <p:spPr>
          <a:xfrm>
            <a:off x="0" y="0"/>
            <a:ext cx="2438400" cy="369332"/>
          </a:xfrm>
          <a:prstGeom prst="rect">
            <a:avLst/>
          </a:prstGeom>
          <a:noFill/>
        </p:spPr>
        <p:txBody>
          <a:bodyPr wrap="square" rtlCol="0">
            <a:spAutoFit/>
          </a:bodyPr>
          <a:lstStyle/>
          <a:p>
            <a:r>
              <a:rPr lang="en-US" b="1" u="sng" dirty="0" smtClean="0">
                <a:solidFill>
                  <a:schemeClr val="bg1"/>
                </a:solidFill>
              </a:rPr>
              <a:t>SUN BATH</a:t>
            </a:r>
            <a:endParaRPr lang="en-US" b="1" u="sng" dirty="0">
              <a:solidFill>
                <a:schemeClr val="bg1"/>
              </a:solidFill>
            </a:endParaRPr>
          </a:p>
        </p:txBody>
      </p:sp>
      <p:sp>
        <p:nvSpPr>
          <p:cNvPr id="5" name="TextBox 4"/>
          <p:cNvSpPr txBox="1"/>
          <p:nvPr/>
        </p:nvSpPr>
        <p:spPr>
          <a:xfrm>
            <a:off x="0" y="6396335"/>
            <a:ext cx="1905000" cy="461665"/>
          </a:xfrm>
          <a:prstGeom prst="rect">
            <a:avLst/>
          </a:prstGeom>
          <a:noFill/>
        </p:spPr>
        <p:txBody>
          <a:bodyPr wrap="square" rtlCol="0">
            <a:spAutoFit/>
          </a:bodyPr>
          <a:lstStyle/>
          <a:p>
            <a:r>
              <a:rPr lang="en-US" sz="2400" b="1" dirty="0" smtClean="0">
                <a:solidFill>
                  <a:schemeClr val="bg1"/>
                </a:solidFill>
              </a:rPr>
              <a:t>LANTERN</a:t>
            </a:r>
            <a:endParaRPr lang="en-US" sz="2400" b="1" dirty="0">
              <a:solidFill>
                <a:schemeClr val="bg1"/>
              </a:solidFill>
            </a:endParaRPr>
          </a:p>
        </p:txBody>
      </p:sp>
    </p:spTree>
  </p:cSld>
  <p:clrMapOvr>
    <a:masterClrMapping/>
  </p:clrMapOvr>
  <p:transition advTm="102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3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style.rotation</p:attrName>
                                        </p:attrNameLst>
                                      </p:cBhvr>
                                      <p:tavLst>
                                        <p:tav tm="0">
                                          <p:val>
                                            <p:fltVal val="720"/>
                                          </p:val>
                                        </p:tav>
                                        <p:tav tm="100000">
                                          <p:val>
                                            <p:fltVal val="0"/>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6324600" y="6211669"/>
            <a:ext cx="2819400" cy="646331"/>
          </a:xfrm>
          <a:prstGeom prst="rect">
            <a:avLst/>
          </a:prstGeom>
          <a:noFill/>
        </p:spPr>
        <p:txBody>
          <a:bodyPr wrap="square" rtlCol="0">
            <a:spAutoFit/>
          </a:bodyPr>
          <a:lstStyle/>
          <a:p>
            <a:r>
              <a:rPr lang="en-US" b="1" u="sng" dirty="0" smtClean="0"/>
              <a:t>THE INTERIOR OF IMAMBARA</a:t>
            </a:r>
            <a:endParaRPr lang="en-US" b="1" u="sng" dirty="0"/>
          </a:p>
        </p:txBody>
      </p:sp>
    </p:spTree>
    <p:custDataLst>
      <p:tags r:id="rId1"/>
    </p:custDataLst>
  </p:cSld>
  <p:clrMapOvr>
    <a:masterClrMapping/>
  </p:clrMapOvr>
  <p:transition advTm="112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0.6"/>
</p:tagLst>
</file>

<file path=ppt/tags/tag2.xml><?xml version="1.0" encoding="utf-8"?>
<p:tagLst xmlns:a="http://schemas.openxmlformats.org/drawingml/2006/main" xmlns:r="http://schemas.openxmlformats.org/officeDocument/2006/relationships" xmlns:p="http://schemas.openxmlformats.org/presentationml/2006/main">
  <p:tag name="TIMING" val="|9.6"/>
</p:tagLst>
</file>

<file path=ppt/tags/tag3.xml><?xml version="1.0" encoding="utf-8"?>
<p:tagLst xmlns:a="http://schemas.openxmlformats.org/drawingml/2006/main" xmlns:r="http://schemas.openxmlformats.org/officeDocument/2006/relationships" xmlns:p="http://schemas.openxmlformats.org/presentationml/2006/main">
  <p:tag name="TIMING" val="|6.1|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223</Words>
  <Application>Microsoft Office PowerPoint</Application>
  <PresentationFormat>On-screen Show (4:3)</PresentationFormat>
  <Paragraphs>26</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AMD_SYS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AMD</dc:creator>
  <cp:lastModifiedBy>AMD</cp:lastModifiedBy>
  <cp:revision>19</cp:revision>
  <dcterms:created xsi:type="dcterms:W3CDTF">2012-09-04T11:35:05Z</dcterms:created>
  <dcterms:modified xsi:type="dcterms:W3CDTF">2012-09-05T12:31:27Z</dcterms:modified>
</cp:coreProperties>
</file>