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91CF018-6AF8-48F3-8996-AD4A0E5DA66E}" type="datetimeFigureOut">
              <a:rPr lang="en-US" smtClean="0"/>
              <a:pPr/>
              <a:t>2/25/2013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EECFBFD-B7BA-4295-87B3-6D494CC9585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2/25/2013</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2/25/2013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2/25/2013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2/25/2013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2/25/2013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2/25/2013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2/25/2013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D8BD707-D9CF-40AE-B4C6-C98DA3205C09}" type="datetimeFigureOut">
              <a:rPr lang="en-US" smtClean="0"/>
              <a:pPr/>
              <a:t>2/25/2013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2/25/2013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D8BD707-D9CF-40AE-B4C6-C98DA3205C09}" type="datetimeFigureOut">
              <a:rPr lang="en-US" smtClean="0"/>
              <a:pPr/>
              <a:t>2/25/2013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2/25/2013</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2/25/2013</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www.groundwateruk.org/pi/cache/cache_640_faqs_regional_water_supply.jpg"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4800600"/>
            <a:ext cx="7772400" cy="1829761"/>
          </a:xfrm>
        </p:spPr>
        <p:txBody>
          <a:bodyPr>
            <a:normAutofit fontScale="90000"/>
          </a:bodyPr>
          <a:lstStyle/>
          <a:p>
            <a:r>
              <a:rPr lang="en-US" dirty="0" smtClean="0"/>
              <a:t/>
            </a:r>
            <a:br>
              <a:rPr lang="en-US" dirty="0" smtClean="0"/>
            </a:br>
            <a:r>
              <a:rPr lang="en-US" dirty="0" smtClean="0"/>
              <a:t/>
            </a:r>
            <a:br>
              <a:rPr lang="en-US" dirty="0" smtClean="0"/>
            </a:br>
            <a:r>
              <a:rPr lang="en-US" dirty="0" smtClean="0"/>
              <a:t/>
            </a:r>
            <a:br>
              <a:rPr lang="en-US" dirty="0" smtClean="0"/>
            </a:br>
            <a:r>
              <a:rPr lang="en-US" dirty="0" smtClean="0"/>
              <a:t>A guided learning session taken by Students of Class </a:t>
            </a:r>
            <a:r>
              <a:rPr lang="en-US" dirty="0" smtClean="0"/>
              <a:t>VII on </a:t>
            </a:r>
            <a:r>
              <a:rPr lang="en-US" dirty="0" smtClean="0"/>
              <a:t>Uses </a:t>
            </a:r>
            <a:r>
              <a:rPr lang="en-US" dirty="0" smtClean="0"/>
              <a:t>and Misuses of Groundwater</a:t>
            </a:r>
            <a:br>
              <a:rPr lang="en-US" dirty="0" smtClean="0"/>
            </a:br>
            <a:r>
              <a:rPr lang="en-US" dirty="0" smtClean="0"/>
              <a:t/>
            </a:r>
            <a:br>
              <a:rPr lang="en-US" dirty="0" smtClean="0"/>
            </a:br>
            <a:r>
              <a:rPr lang="en-US" dirty="0" smtClean="0"/>
              <a:t> Public Water Distribution In</a:t>
            </a:r>
            <a:br>
              <a:rPr lang="en-US" dirty="0" smtClean="0"/>
            </a:br>
            <a:r>
              <a:rPr lang="en-US" dirty="0" smtClean="0"/>
              <a:t>Singapore, U.K., and</a:t>
            </a:r>
            <a:br>
              <a:rPr lang="en-US" dirty="0" smtClean="0"/>
            </a:br>
            <a:r>
              <a:rPr lang="en-US" dirty="0" smtClean="0"/>
              <a:t>China </a:t>
            </a:r>
            <a:endParaRPr lang="en-US" dirty="0"/>
          </a:p>
        </p:txBody>
      </p:sp>
      <p:sp>
        <p:nvSpPr>
          <p:cNvPr id="5" name="Rectangle 4"/>
          <p:cNvSpPr/>
          <p:nvPr/>
        </p:nvSpPr>
        <p:spPr>
          <a:xfrm>
            <a:off x="1752600" y="0"/>
            <a:ext cx="5830442" cy="923330"/>
          </a:xfrm>
          <a:prstGeom prst="rect">
            <a:avLst/>
          </a:prstGeom>
          <a:noFill/>
        </p:spPr>
        <p:txBody>
          <a:bodyPr wrap="none" lIns="91440" tIns="45720" rIns="91440" bIns="45720">
            <a:spAutoFit/>
          </a:bodyPr>
          <a:lstStyle/>
          <a:p>
            <a:pPr algn="ctr"/>
            <a:r>
              <a:rPr lang="en-US" sz="5400"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ISA Programme</a:t>
            </a:r>
            <a:endParaRPr lang="en-US" sz="54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
        <p:nvSpPr>
          <p:cNvPr id="4" name="TextBox 3"/>
          <p:cNvSpPr txBox="1"/>
          <p:nvPr/>
        </p:nvSpPr>
        <p:spPr>
          <a:xfrm>
            <a:off x="3124200" y="4038600"/>
            <a:ext cx="5718232" cy="461665"/>
          </a:xfrm>
          <a:prstGeom prst="rect">
            <a:avLst/>
          </a:prstGeom>
          <a:noFill/>
        </p:spPr>
        <p:txBody>
          <a:bodyPr wrap="none" rtlCol="0">
            <a:spAutoFit/>
          </a:bodyPr>
          <a:lstStyle/>
          <a:p>
            <a:r>
              <a:rPr lang="en-US" sz="2400" b="1" dirty="0" smtClean="0"/>
              <a:t>South City International School, India</a:t>
            </a:r>
            <a:endParaRPr lang="en-US" sz="2400"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304800"/>
            <a:ext cx="8153400" cy="1200329"/>
          </a:xfrm>
          <a:prstGeom prst="rect">
            <a:avLst/>
          </a:prstGeom>
        </p:spPr>
        <p:txBody>
          <a:bodyPr wrap="square">
            <a:spAutoFit/>
          </a:bodyPr>
          <a:lstStyle/>
          <a:p>
            <a:pPr algn="just"/>
            <a:r>
              <a:rPr lang="en-US" dirty="0" smtClean="0"/>
              <a:t>In the South East of England the majority of public water supply is pumped from aquifers. In other areas of the UK groundwater also provides substantial proportions of water supply, even in the wettest parts of the country.</a:t>
            </a:r>
            <a:endParaRPr lang="en-US" dirty="0"/>
          </a:p>
        </p:txBody>
      </p:sp>
      <p:sp>
        <p:nvSpPr>
          <p:cNvPr id="3" name="Rectangle 2"/>
          <p:cNvSpPr/>
          <p:nvPr/>
        </p:nvSpPr>
        <p:spPr>
          <a:xfrm>
            <a:off x="609600" y="1752600"/>
            <a:ext cx="8077200" cy="1200329"/>
          </a:xfrm>
          <a:prstGeom prst="rect">
            <a:avLst/>
          </a:prstGeom>
        </p:spPr>
        <p:txBody>
          <a:bodyPr wrap="square">
            <a:spAutoFit/>
          </a:bodyPr>
          <a:lstStyle/>
          <a:p>
            <a:pPr algn="just"/>
            <a:r>
              <a:rPr lang="en-US" dirty="0" smtClean="0"/>
              <a:t>Groundwater is particularly important in East Anglia, where it is used for irrigation during dry summers, improving crop yields. Groundwater is used by industry almost everywhere in the UK, especially in large conurbations such as London, Birmingham, Liverpool and Manchester.</a:t>
            </a:r>
            <a:endParaRPr lang="en-US" dirty="0"/>
          </a:p>
        </p:txBody>
      </p:sp>
      <p:sp>
        <p:nvSpPr>
          <p:cNvPr id="22529" name="Rectangle 1"/>
          <p:cNvSpPr>
            <a:spLocks noChangeArrowheads="1"/>
          </p:cNvSpPr>
          <p:nvPr/>
        </p:nvSpPr>
        <p:spPr bwMode="auto">
          <a:xfrm>
            <a:off x="685800" y="3886200"/>
            <a:ext cx="7696200"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Rounded MT Bold" pitchFamily="34" charset="0"/>
                <a:ea typeface="Times New Roman" pitchFamily="18" charset="0"/>
                <a:cs typeface="Times New Roman" pitchFamily="18" charset="0"/>
              </a:rPr>
              <a:t>In the UK, groundwater can generally be freely used for purely domestic purposes, with the quality checked by local Environmental Health Officers. In most of England and Wales abstracting groundwater for non-domestic use requires a license to be issued by the Environment Agency, who will check that the proposed pumping will not harm the environment or cause other users’ boreholes to dry. In Scotland and Northern Ireland similar controls are being introduced.</a:t>
            </a:r>
            <a:endParaRPr kumimoji="0" lang="en-US" sz="2800" b="0" i="0" u="none" strike="noStrike" cap="none" normalizeH="0" baseline="0" dirty="0" smtClean="0">
              <a:ln>
                <a:noFill/>
              </a:ln>
              <a:solidFill>
                <a:schemeClr val="tx1"/>
              </a:solidFill>
              <a:effectLst/>
              <a:latin typeface="Arial Rounded MT Bold" pitchFamily="34" charset="0"/>
            </a:endParaRPr>
          </a:p>
        </p:txBody>
      </p:sp>
      <p:sp>
        <p:nvSpPr>
          <p:cNvPr id="5" name="TextBox 4"/>
          <p:cNvSpPr txBox="1"/>
          <p:nvPr/>
        </p:nvSpPr>
        <p:spPr>
          <a:xfrm>
            <a:off x="685800" y="3429000"/>
            <a:ext cx="3958135" cy="369332"/>
          </a:xfrm>
          <a:prstGeom prst="rect">
            <a:avLst/>
          </a:prstGeom>
          <a:noFill/>
        </p:spPr>
        <p:txBody>
          <a:bodyPr wrap="none" rtlCol="0">
            <a:spAutoFit/>
          </a:bodyPr>
          <a:lstStyle/>
          <a:p>
            <a:r>
              <a:rPr lang="en-US" dirty="0" smtClean="0"/>
              <a:t>Protection of Groundwater in U.K.</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1447800"/>
            <a:ext cx="8077200" cy="1015663"/>
          </a:xfrm>
          <a:prstGeom prst="rect">
            <a:avLst/>
          </a:prstGeom>
        </p:spPr>
        <p:txBody>
          <a:bodyPr wrap="square">
            <a:spAutoFit/>
          </a:bodyPr>
          <a:lstStyle/>
          <a:p>
            <a:pPr algn="just"/>
            <a:r>
              <a:rPr lang="en-US" sz="2000" dirty="0" smtClean="0"/>
              <a:t>Health problems caused by the lack of safe water are exacerbated by poor sanitary conditions, especially in rural China.</a:t>
            </a:r>
            <a:endParaRPr lang="en-US" sz="2000" dirty="0"/>
          </a:p>
        </p:txBody>
      </p:sp>
      <p:sp>
        <p:nvSpPr>
          <p:cNvPr id="4" name="Rectangle 3"/>
          <p:cNvSpPr/>
          <p:nvPr/>
        </p:nvSpPr>
        <p:spPr>
          <a:xfrm>
            <a:off x="1600200" y="228600"/>
            <a:ext cx="3581400" cy="1107996"/>
          </a:xfrm>
          <a:prstGeom prst="rect">
            <a:avLst/>
          </a:prstGeom>
        </p:spPr>
        <p:txBody>
          <a:bodyPr wrap="square">
            <a:spAutoFit/>
          </a:bodyPr>
          <a:lstStyle/>
          <a:p>
            <a:pPr algn="ctr"/>
            <a:r>
              <a:rPr lang="en-US" sz="6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CHINA</a:t>
            </a:r>
            <a:endParaRPr lang="en-US" sz="6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5" name="Rectangle 4"/>
          <p:cNvSpPr/>
          <p:nvPr/>
        </p:nvSpPr>
        <p:spPr>
          <a:xfrm>
            <a:off x="533400" y="2743200"/>
            <a:ext cx="8305800" cy="2215991"/>
          </a:xfrm>
          <a:prstGeom prst="rect">
            <a:avLst/>
          </a:prstGeom>
        </p:spPr>
        <p:txBody>
          <a:bodyPr wrap="square">
            <a:spAutoFit/>
          </a:bodyPr>
          <a:lstStyle/>
          <a:p>
            <a:pPr algn="just"/>
            <a:r>
              <a:rPr lang="en-US" sz="2000" dirty="0" smtClean="0"/>
              <a:t>The Chinese government, the World Bank and the Washington-based Worldwatch Institute all have warned recently that increased water consumption in China's growing towns, coupled with reckless industrial and agricultural use, are rapidly exhausting the nation's already-strained water resources. </a:t>
            </a:r>
            <a:br>
              <a:rPr lang="en-US" sz="2000" dirty="0" smtClean="0"/>
            </a:br>
            <a:r>
              <a:rPr lang="en-US" sz="2000" dirty="0" smtClean="0"/>
              <a:t/>
            </a:r>
            <a:br>
              <a:rPr lang="en-US" sz="2000" dirty="0" smtClean="0"/>
            </a:br>
            <a:endParaRPr lang="en-US" dirty="0"/>
          </a:p>
        </p:txBody>
      </p:sp>
      <p:sp>
        <p:nvSpPr>
          <p:cNvPr id="6" name="Rectangle 5"/>
          <p:cNvSpPr/>
          <p:nvPr/>
        </p:nvSpPr>
        <p:spPr>
          <a:xfrm>
            <a:off x="914400" y="5029200"/>
            <a:ext cx="8229600" cy="1015663"/>
          </a:xfrm>
          <a:prstGeom prst="rect">
            <a:avLst/>
          </a:prstGeom>
        </p:spPr>
        <p:txBody>
          <a:bodyPr wrap="square">
            <a:spAutoFit/>
          </a:bodyPr>
          <a:lstStyle/>
          <a:p>
            <a:r>
              <a:rPr lang="en-US" sz="2000" dirty="0" smtClean="0"/>
              <a:t>Chinese industries are water wasters, with an efficiency rate just one- tenth of that of developed countries.</a:t>
            </a:r>
            <a:br>
              <a:rPr lang="en-US" sz="2000" dirty="0" smtClean="0"/>
            </a:br>
            <a:endParaRPr lang="en-US" sz="20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00200" y="228600"/>
            <a:ext cx="3581400" cy="1107996"/>
          </a:xfrm>
          <a:prstGeom prst="rect">
            <a:avLst/>
          </a:prstGeom>
        </p:spPr>
        <p:txBody>
          <a:bodyPr wrap="square">
            <a:spAutoFit/>
          </a:bodyPr>
          <a:lstStyle/>
          <a:p>
            <a:pPr algn="ctr"/>
            <a:r>
              <a:rPr lang="en-US" sz="6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CHINA</a:t>
            </a:r>
            <a:endParaRPr lang="en-US" sz="6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3" name="Rectangle 2"/>
          <p:cNvSpPr/>
          <p:nvPr/>
        </p:nvSpPr>
        <p:spPr>
          <a:xfrm>
            <a:off x="304800" y="1143000"/>
            <a:ext cx="8534400" cy="1569660"/>
          </a:xfrm>
          <a:prstGeom prst="rect">
            <a:avLst/>
          </a:prstGeom>
        </p:spPr>
        <p:txBody>
          <a:bodyPr wrap="square">
            <a:spAutoFit/>
          </a:bodyPr>
          <a:lstStyle/>
          <a:p>
            <a:pPr algn="just"/>
            <a:r>
              <a:rPr lang="en-US" sz="2400" dirty="0" smtClean="0"/>
              <a:t>Groundwater is the main source for water supply in the People's Republic of China, especially in the North where groundwater supply is more than 52% of the total water supply. </a:t>
            </a:r>
            <a:endParaRPr lang="en-US" sz="2400" dirty="0"/>
          </a:p>
        </p:txBody>
      </p:sp>
      <p:sp>
        <p:nvSpPr>
          <p:cNvPr id="4" name="Rectangle 3"/>
          <p:cNvSpPr/>
          <p:nvPr/>
        </p:nvSpPr>
        <p:spPr>
          <a:xfrm>
            <a:off x="457200" y="2895600"/>
            <a:ext cx="8153400" cy="2677656"/>
          </a:xfrm>
          <a:prstGeom prst="rect">
            <a:avLst/>
          </a:prstGeom>
        </p:spPr>
        <p:txBody>
          <a:bodyPr wrap="square">
            <a:spAutoFit/>
          </a:bodyPr>
          <a:lstStyle/>
          <a:p>
            <a:pPr algn="just"/>
            <a:r>
              <a:rPr lang="en-US" sz="2400" dirty="0" smtClean="0"/>
              <a:t>Intensive groundwater exploitation in last decades has caused serious decline of water tables. Moreover, groundwater is also vulnerable to pollution from various sources. In particular, in urban and industrial areas groundwater has been polluted in the past decades due to the rapid development of the economy and urbanization</a:t>
            </a:r>
            <a:r>
              <a:rPr lang="en-US" sz="2000" dirty="0" smtClean="0"/>
              <a:t>. </a:t>
            </a:r>
            <a:endParaRPr lang="en-US" sz="20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76600" y="304800"/>
            <a:ext cx="1960794" cy="769441"/>
          </a:xfrm>
          <a:prstGeom prst="rect">
            <a:avLst/>
          </a:prstGeom>
        </p:spPr>
        <p:txBody>
          <a:bodyPr wrap="none">
            <a:spAutoFit/>
          </a:bodyPr>
          <a:lstStyle/>
          <a:p>
            <a:pPr algn="ctr"/>
            <a:r>
              <a:rPr lang="en-US" sz="4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CHINA</a:t>
            </a:r>
            <a:endParaRPr lang="en-US" sz="4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3" name="Rectangle 2"/>
          <p:cNvSpPr/>
          <p:nvPr/>
        </p:nvSpPr>
        <p:spPr>
          <a:xfrm>
            <a:off x="228600" y="990600"/>
            <a:ext cx="8610600" cy="1323439"/>
          </a:xfrm>
          <a:prstGeom prst="rect">
            <a:avLst/>
          </a:prstGeom>
        </p:spPr>
        <p:txBody>
          <a:bodyPr wrap="square">
            <a:spAutoFit/>
          </a:bodyPr>
          <a:lstStyle/>
          <a:p>
            <a:pPr algn="just"/>
            <a:r>
              <a:rPr lang="en-US" sz="2000" dirty="0" smtClean="0"/>
              <a:t>A primary groundwater level monitoring network has been operated by the China Institute for Geo-environmental Monitoring (CIGEM) in cooperation with 31 provincial Geo-environmental Monitoring Stations. </a:t>
            </a:r>
            <a:endParaRPr lang="en-US" sz="2000" dirty="0"/>
          </a:p>
        </p:txBody>
      </p:sp>
      <p:sp>
        <p:nvSpPr>
          <p:cNvPr id="4" name="Rectangle 3"/>
          <p:cNvSpPr/>
          <p:nvPr/>
        </p:nvSpPr>
        <p:spPr>
          <a:xfrm>
            <a:off x="304800" y="2514600"/>
            <a:ext cx="8458200" cy="1200329"/>
          </a:xfrm>
          <a:prstGeom prst="rect">
            <a:avLst/>
          </a:prstGeom>
        </p:spPr>
        <p:txBody>
          <a:bodyPr wrap="square">
            <a:spAutoFit/>
          </a:bodyPr>
          <a:lstStyle/>
          <a:p>
            <a:pPr algn="just"/>
            <a:r>
              <a:rPr lang="en-US" sz="2400" dirty="0" smtClean="0"/>
              <a:t>The monitoring network covers all provincial capital cities and important agricultural production plains and basins. </a:t>
            </a:r>
            <a:endParaRPr lang="en-US" sz="2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304800"/>
            <a:ext cx="7419019" cy="923330"/>
          </a:xfrm>
          <a:prstGeom prst="rect">
            <a:avLst/>
          </a:prstGeom>
          <a:noFill/>
        </p:spPr>
        <p:txBody>
          <a:bodyPr wrap="none" lIns="91440" tIns="45720" rIns="91440" bIns="45720">
            <a:spAutoFit/>
          </a:bodyPr>
          <a:lstStyle/>
          <a:p>
            <a:pPr algn="ctr"/>
            <a:r>
              <a:rPr lang="en-US" sz="5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What is groundwater?</a:t>
            </a:r>
            <a:endParaRPr lang="en-US"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
        <p:nvSpPr>
          <p:cNvPr id="3" name="TextBox 2"/>
          <p:cNvSpPr txBox="1"/>
          <p:nvPr/>
        </p:nvSpPr>
        <p:spPr>
          <a:xfrm rot="10800000" flipV="1">
            <a:off x="609600" y="998549"/>
            <a:ext cx="7924800" cy="4401205"/>
          </a:xfrm>
          <a:prstGeom prst="rect">
            <a:avLst/>
          </a:prstGeom>
          <a:noFill/>
        </p:spPr>
        <p:txBody>
          <a:bodyPr wrap="square" rtlCol="0">
            <a:spAutoFit/>
          </a:bodyPr>
          <a:lstStyle/>
          <a:p>
            <a:pPr algn="just"/>
            <a:r>
              <a:rPr lang="en-US" sz="2800" dirty="0" smtClean="0"/>
              <a:t>Most of the rainfall will soak into the soil, which acts like a giant sponge. In the soil some of the water will be taken up by plants and, through a process called transpiration, will return to the atmosphere, but some will soak further into the ground – a process called infiltration - and trickle downwards into the rocks, becoming groundwater. The level at which the rock becomes saturated is called the water table.</a:t>
            </a:r>
            <a:endParaRPr lang="en-US" sz="2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AutoShape 2" descr="data:image/jpeg;base64,/9j/4AAQSkZJRgABAQAAAQABAAD/2wCEAAkGBhMSERUUExMWFRUVGRkXGBcXGBocHBoYGBgYFxwYFx4cHSYeGhwjIBUXHy8gJCcpLCwsFx8xNTAqNSYrLCkBCQoKDgwOGg8PGi0kHxwsLCwsLCwuLCwsLCwpLCwsKSwsKSwsLCkpKSkpLCksLCwsLCwsLCkpKSwsLCwsLCwsLP/AABEIAMMBAwMBIgACEQEDEQH/xAAcAAACAwEBAQEAAAAAAAAAAAAEBQIDBgABBwj/xABMEAACAQIEAwUDBwkFBwIHAAABAhEAAwQSITEFQVEGEyJhcTKBkUJSk6Gx0dIUFSNUYoLB4fAHFjNTskRjcpKis/EkQyU0NXODwuL/xAAZAQADAQEBAAAAAAAAAAAAAAAAAQIDBAX/xAAsEQACAgEDBAEDAwUBAAAAAAAAAQIRAxIhMQQTQVEUMmGxUoGhIkJxkdEz/9oADAMBAAIRAxEAPwBjwXB4c4ezOHsE91a1Nq2ZPdrqfDqfOmKYLD/q2H+ht/hpTwe5/wCns/8A2rf+haN72K9hYk0thLJRa13BrdFs4WxLCQe5t8tx7NGrhcJ+rYf6G1+GsnxHHlb9sht5UgjbbbyIIpr+UCk8EX4H3mPFwOE/VsP9Da/DU/yDCfq2H+ht/hrP/ldeHHkazUfFiV3/ALGkHD8H+q4f6G3+GprwrBn/AGbD/Q2vw1mbXFMwkGRMe+irfED1qX0iRS6heh9+Z8J+rYf6G3+GppwnB/quH+ht/hpIOImrbfED5VD6Y070fQ7Xg2EP+y4f6G1+GpfmPCfquH+htfhrM8T7RG1l1310303ApvhOI5hm5NqNeVYPpmio5IPag48Awh/2XD/Q2vw1H+72F/VcP9Db/DUVxYr38pHWp7LRqnAkOzeE/VcP9Da/BXh7NYX9Vw/0Nv8ADUfy0CkfGu0l21ibZz5bAy58qK5LM+UBxmFxVIgKyA+Lek8cluJzih0/ZrC/q1j6G1+GhrnZnDcsPY+ht/hpLd7eXSqfolQ3RauWylxbn6O44SLoiEbxLoJG8GQa9xvay8cHaays4l1wpJa0RbY3ghKqSMpJzEQNpoi2iXKDGv8AdvD/AKvY+ht/hr0dm8P+rWPobf4aR2e3L3MQxtqrWbi2lw6scga6zqrtccglVBLCIOqwBNe4vtzcQkizJVWDoHBVWS+9t3DqhZkASdF9QINaKaohuA8/u1h/1ax9Db/DVbdm8P8Aq9j6K3+GlOH7Y3B3xuohVfyp7ZVxqmHS04Wcome8Hi99Rxfbl0n/ANONXuKvicyLSKzs2S2xX21AERuSQKpSRLcKGL9n8P8Aq9j6K3+Gqn7O2P8AIs/RW/w0B2o7QX1s2LmHBU3Fe4VKITlWz3oDByAAOZGsbTQeP7cn9KLVucquEuAOf0iWTdzFSmXJoPlZvKtdceGZuho/Z7Dj/wBiz9En3VQeC4f/ACLP0SfdV3BcdduLdN0L4bzouU/JVVPiEdW35z5UysWC7Qq6nrW0ZJq6M2hKeEYf/Is/RJ91d+aMP/kWfok+6mjW5BPTeq8oq6i/AtICODYf/Is/RJ91QPBrH+RZ+iT7qP7sV53VOo+gFjcHsf5Nn6JPuqv8y2f8iz9Gn4aZMh6VBrbdKpKP2IaZ8y7V4dExdxQigAJoFAGttTsB511S7Yqfyy5I5W/+2ldXDJLUyqZruB8WtG1ZUnKe7tiTEEhFG808uWSAd9B0r5rgcSURQw0KqRpvKjetPwntWoQW7xJA9i4ur2xOxn2hB91Vh6rxIWiwW++a6CCSCCBrtyIHx57VosPaBUCYgRpt6edI2VXvAjLlYsfdtJj3HStr2e4NnU7lQfaZYBnfKK6I5UnbIUW3sKDhT1qm/bygk6xrW1PZYUFxHgAtrmY+CcreQbwz7iRVvPEvsyMFwPBEG42cMC3h16jN8dfqpx3bCk/D8ELONewGzw4Vc3UwNjsQOfQVvW4E3TephmjQu27M3LVYl408fg7dKou8IfpV64sNEkZnjN/OQj7SpEb6nX7Ip3h+JA6AGAI06CkfHrEW2zAh7RieskR8d4q3glwvmC7KFG/xPvp1FkptD8Y/1qX5bS4qeleieho0RK1sNOPNJOE9prOJxV0C2jPhmAt3GUFhuCVPyYYH7aq7W8UGGwly5sxGVP8AibQH3CT7qs7DdnfybBIH/wAW/F6511HgU+gM+rVhKtaiv3KttbjS13KAxYsjMQ7RbUZmWSC2mpBJI8yTRNniikKAq5Uysgy+Fco8BUbArAiNqU9pbBWyWQ6qQSOeXbT4/VUuB4W53CM85mE69OVWow4onVIbq1gpkNizly5MvdrGXMXy+hY5vXWrWt4dkCNhrBRQFCm2sBVYsAOgzEn3nrS9sO1eC245Gk8MCu5Ia4q1Yu6Ph7LjMXhrakZyILepAAPUCoYqxZuLlexZdcxfK1sEZju3rpE9NKBV36Gpq7H5JpdmI+4E4qzZux3tq3cCnQOgYA7SoOg000qNzB2ndnNm21xwVZzbUsVIylZ6Rp6aVPFG2qKAfGphyNoIBn3Ex7qZXk7tAQhVjpmnUACfiawcoLdIopXhpAUlVtq7EmABqd2IHPQD3Cr7iW7YJU5iCJ6wd/jUMQ73EDOYIGqxqGjWfXT40JhsIIzu5AYRAGpgzryis3JtbsYysYhCA+UKYIUE7wOfnFI8FiQ7srEBpMaQOZjy2+uiuL3rbNbCnLbGmYbCTIY+emvrSfivCSjB1IInUg7eZqsW37kybGq28wkGfSpjCHpSY3SolSViGA6kbzWowl7vLauNmE7T6itnfJUWnsCJhG6VP8kPzaNW9HIn3VcMb+zUXI1TgfE+3luMfd05W/8AtJXUX/aJfniN7QbWv+zbrq5ZN3wTcTOcO4nZuIqmUICrLezOUAa8tudNHwxWAwUgc490yKzN3s7iCiOMjKVXYqCAQDqDv66mi8L2ifDXMlwW7yABSqZkAA5qSoObrIINc7tcGVVwP8LfVNoJGxEgg+Rrc9l+3ZkW8WwAaAlzYg/NufV4vjWBtYq1elrI23Gsj1++pZ5mD7jFOE2nZnbifdBjUG7Ui49xkDMyEtlRxctTBIZdHGhkfdXzvB9qsTahe8zKNs6gx5TvFSxXahmZc6kRmIdDqAY9meQ10MjWuyM8TH3ZMH4Hi/Fc7tDcuuYD6eyQAdx7ia+xcI4laFhCXUnYtICyNDlk7CIEdK+FpdhnyEwTudJHoPsoHFX2cwXYgaASSBHlWbkkWpSR+kreMttqII6gg1VjrispRTlZgShjTMNY/rlXwLhfE72GbPZulZ3G6kdGXano7fYi4CHFsg8oiD1VgZFCnD2DytD7t5fW4EJBS5bKq4OWDJ10BnQj667gmR7ipZGVDKywiZYydPlGNuQFI+JcQOJsLc0ZreVWkjMpJgZttD11GnKm/BgVKq7+FCWCDcnbM0e/zruittmZOe90bfEcF6RQT8HPSieGYvEMmZxuZAOmnKiziH5gVCcl5Lcos+WdqMB+V8VwuBP+HbHf3o6ATB/dEfv19BdJJOWst/Z7+nx/Escwmbv5Pb8lTf6lSt9dxiqpJtkgamOg3rOEnbk1yPYwnbTP3BdE9nMj6GQN5HwGvnRnZjib3lTvNyBlAGpQDVvKTAHpU+2WNyIb9vN3Vy0UMagMwOV/T+NZ3sZxPLd76/mFtbeZYJCaeEADmZkAbb1TkK0fQin7FevgugBETP8AXpVtm6LtsDVSYJ120B19Jq1bFue7JJJEzPnt5da53nlZskBWcLmOkfx/qagzrqo9saf+Nd6p4zjwrBAdhP8AAH7aq4diAjs7bL8rSDO085pOc5IWwxtcJUSxAJK6htBGx339/nVdoKbqJmlYhSR8pDJUHnoPqobjvHFCrLiSfF18oHSqsKid3mIPig77H5wPI1CTatitXSGnEMSiucoJZoUg7bRIHpQt2yoIBOgGq7+71rsBeSCToy6CTprrm9eVcEVs9xyRJJkeew86F/SNoRY28LcqvszmEjkdYbzG1E9nMVAfNruNdfIA+77KH48FLSujASw5kaagVf2WxtsAkjWPhHP666Zf+ZkvqDk7Pi6hZmyAHaBz1keX3VZwHGLZe5ak9zOe2WI8JO6H7RV2N45ZcMimSYmPMkQB5daVWzaYFc2u0dD1FZxlJ/UXsnaNcroeY95qQsj5yj66S4BLwVCUzAEIRoCEiQfUT76d2rlqRBEmY843ii0aaz4n/aQkcSv68rXL/c266pf2l/8A1O/HS1/2bddWDsNX3EOCju0II9lenzR5VXj+FJe1c+Ic9PgJAkVfwy61tFdSzDKgKrIGqjwsQdaJu45WQfoLFtuviJOu2VnIn0pWRRkrqNhspABaSQwaRl+aygDeetNuG8TS/oRluDWMwE9cvWmtzCI6MtzRSNAqTy3EbGkvDcRdwb3UtAMl4ZZcW1AI2zG4CF58x61HInEelGKwTI9x091UHBELMjK2gA6RPx0pfguLFXFvEZVfQhkdSpnbVCVB0603a6AdtNiPXp51P0sy2XIv2kSR6fZVQQ5pIyg8utHFmBlVA9/9CoDC5j4iTWjnGh6kXLbQDaSRyqo2QIiNelD4zi9qywUZiY1AEj4zFDPxdsnerYutbBgvlhJ6SAQDWSsKdDe1gcxmBPPrTUYl8+a4M0xMEKdokmNdNKzvCuJX8QZs4K7cjcqdPjliiMDxezekZWVl0IbefLrtVKeSHDJ0s+4dnuJW8QhZbgVVAUW9AykDdhymNAOVORhpXMDpEiR5V8DwnEfye6t2yTmQz4tQQOR8t6+w9n+39nFWGdQe+QS2HUguY/y5jODyrRZG0WlYp/sd4d/8MDGJuXr7mRz7wr/+ta/F4Ex4cuYawRoRzB10nXXrWC/sz7bWCb+FSVs4c3HD3FKsTdvsyplOoKgkEbzRHa7tEcR4cPnIXRokA6841MRMc9auGp8BJpCbtNiE/Jr6Ydi9toJXY2QGJKgbFZJG+nMVkOFYxiUXUgMIQ6id5gfJ8j1qzjGMYse8HiI3ECfJup5SaHwOIW2gYKM5iSSZg8hsBv8AVW5Pg3eBx7WgYuA6ZT4pEk5oHVtPqqScVuqytmljJgnqNI9N6Q8OumF+dq0HU6wCxHLQRTazcZVzSc2hGi6DXUk6666U3EzWR3Rdi01LuxLHUn7vOvbmMtraS2Cral3AUyWnwjMfkj7aX3LrPrEnaT13geZ3mgXVpkHyjWqjFPZsl5G2NLWHGZbl0EITO2rAa5VAP18qY4btAqFsizZmO72023668ulIbbM0CZAG07dT5CvIJaBJG08ulNxvkXccd0PP7ygnW0CoERJkCd556TvXuJ7TqiothIIBk3IaegX086TpA+UBzknYDTbea7uATlaTPIDc6H/zUqEfKK7knwND2pvsACEOh+QJ11HpFAYXiKojoQM5JOYDYHeNOetV2bGQeM7GIjU9Y+yoZFcxlAkwCJ0ndtOQ6VaUeBW+Wy22YbP7LAhliNADqD7qYYa5ZFwuzl48eQgqS2++oGvSlXc5ZE7GIPn9nWKusF91WTyhTHSZpyqiVJmltdr7hMNbUqZXKum5ESfIae+lj8dbD3HWVe3mzKQTIY8tdYMajyoKxh3PyWE7k6AQdSG21086EbCNLTEA5SZkTPI86mMYplvJKjNduOLJdx11whGYW9BEaWkGmvlXUn7UqRirgkbJ/wBta8rBwVmqYdhr75LQzj2FAAUbEDTQfzonHoyvq1sQACVXKBHllWW6mgsC+a0qraacqjPmb5o2G32094Z2dtm0LklrjXBaW2LZlnYFoV2OUwoLExABE1zNpcHQK7niBHeAgayiliT9VVXMEp8IJI+UHBEHmCDWh/u3dEZUt3D7QPfpkIZsqroQjEsMuh3EUvPCbndtde0qjVjDKHADZCwUsXCZvDmiJ50WIzl7srZcwl0W2OwbYnp1FeWuFcTAAtrdZRtEH4ZoMVp8B2au3O7a2oCsQRmcZiC+TPlDZimYxniNKt/NhxONuWO8VQjuGunRQqaZtNAJgDXdhUtBt5Mbjvzja/xLdxfW0I+MRQicWxJMKXJOkZBHvGWK3lvs5iWBJtuMkqDceJKgkraUmXIgmFmp4TspdGhBZn7vKRdtoCbkMqwxlnK+LLvGsUJLyhUrtGOsdmgBmuvvqQug+PP3Vw4VbgqufLuQX0MeWk1s7/YpmCMrG4XCMFgSoc3PbYOQkCyxJ2+FUr2YxBMW7SEeDL+lQq2cEqLfih80GMpMwRVJjM0vCUW3rZIkeElSNOoYml2O4LlUXLeYneD9oPOOla29w83ApVGdSJlygIidkDbaHeq8ReOVVS2ltgRLKXJ96lio9alyCkJeE8XF4ZHIFzrsGHUeflR13BsuunP79KVcX4bZQEpbe67bnvMoVid1ULLD1NLG4hiLQAZoHIMVbT3zFCXkyca4NhgSBnYStx8oLAxmCknxc82u/Oi34pd8I7wgroPSZg9ffWDPH73zh/yrRmF7RXNNEZiYygNm9en107kuBaWanEtKAFRm1YsDvOw10gVHAMSwy5ZHzuXnv5Uvt8XUqpdkEiYFwErrEMB7J8jRYvKdfrFWsslyQ7Q/tOQJLliwiZHLYab6mirdiFltW8tB7jWaw+MKGVJBE6iJo0dpsTt3zEeij64rVZ0QoRfJo8LJGhyjWevQqD5+Ve28YEnwqx0AzCch5kDakNntJf8A855O+aD9oq78/wB754Pqifh8qu0w1RWy/Ae96d1UTr4VE+7pVt3DlpJ8IHUzPrHM/wAKVJx+6P8AL3521+6rP7y3v92f/wAS1Tk/AXDyw7DuFg5l6AZZMREkfZUbmJmAHYkDQRzPSPSgPz9c+ba1/wB2v9CuHHn+ba0/3Y++nqFcfY2tWUBBd8rbxljz1NTv4jO8m54efIA/aR6UlHHHn2bX0Yj7amePNEd3Z+j/AP6qbfseqFV/0fGzZUiGMbs2smOgjc7DSh7vGBEBeZksdYG00o/P7/Ms6/sH0+d51NO0Tj/27HL5Dcv3qX+Rua8Ov2Chi2CkQMp1gjc9Z99SF1yREeHlH9fGgrvaG4dksgdO7/nNR/vDdO62THLu/wCdXZD0vmRle1mLP5Xc0UQEECOVtB/CuqjtLxEviXYqonJoJjRFGmvlXVg+ToTVcjTDXLfdW8oaciSS8j2RMaSD5Ubb7SPaWyq2bH6HPlY94W/Sf4mYZ8rZh4TpMbRSeyX7q2EQiUXU+g15mmOHvW0SCs3NMxZiU/cGUGffULDPlI11L2EXOMuFUZbNu0htFLSK/hFp2ug+JiZZnMzyGkRReH7c33TuAbYDzLFisDObmUZiUiSRJEkaGaX96hDd4VuAnksMCdva1YDoB76FKwSq+8ABZ/rzp9rIv7Q1IYX+MYi26gW8OXVVUXxBbuQ/eC2Mj5IkRsGAJFDYfjdzDi73dxUe82Z3tjULma4VtkyACSJkbAVRlRk1JB+YAdevimmNns3i+5N1MK5TUyBmMHXQTNZyTWzGqD8R/aHjXUhVVpByli4ygrlLeFlBJ1YgyJ1EUHheO3wVuNh7NyHS5ba4r5Ue3bS0HHiEkrbWZ3I5UgxeIuKwV8y6+yVywfMHWmWDx2T/AA28UDMSAdByiNaiTaGME4vftwpW2ZREZYY51AvSp8Wx/KHB5wBGteX+JYkC3cXDKtizdtMiqr92hsrcCiZmCbrMSdSY1pYb5Lx7I1PIT6ChblxzK5zlPIfVNbY8U5bkuSQdwjhV+9rbss46gAA89CxG+tU28M7MQFJEnN+yST5+XKg0w2UgrAPUQT9dF27ozewWbqSTPupyw5FukCkgO5gyu/ijz2ojC2SSIQQTrmWYB8hpWqw/ZXv7aMLhUOLRVTAE52XEHQbW4zD11mhuEdlVa5lOLAUtazoM2dLeIZe6BIXIzkOpI2EismnW49hA+Dtt4Mltt9e7VTI9BQLdnQGlkUL8Pj5VqT2JuFUupcBRyInOBla4LavmK5dSQck5o1io2+C2HTEZ8R37WVZlt2GKNmRwhDC5bgjMwEg8vOlTDYy2N4NYYAAKjbShJ+2qbuFFjL+TrdZcoz5nQy/OFC6LHvrcYLstbC3WfEWT3K3FeAxFu7bQswbMviUZSCVnbSqbPZA3ACjq5dlNtxmyd0bVy4Xy5c+Yd3GWJnSmge/JkMHxu05ysCjTpOo+NMYHM1T2h7Nm05t3IZsqsrKpBhtRmBAZehBgik1jiNyyYuKchMDfQfsk+0PKaHExlD0Piamt0ihrWOtsJBkV7+UiR5mPjRuSscntQYMT1qXfVP8ANTaS3OCInnyq4cMAE6v74ip7i9mvxZ1bQP3td3tT/NrHYx5MNR7/AONUXLLqYKkH+toprIYzwSju0Wi5XZ6rS2x2Un3GpPacbow9Qfuo1kaH6Jd5Xd5VJnofga8zUahaAgXa7vKHz+de5qrWw0ozvHG/Tt+7/pWuqvjX+M37v+kV1LUzZDvCO3dpExlXm0eyI0qyCZO3mBJHqZmquHuEVS4UqVXTQnVRqJ2PnRly5YKSiXs3PNcUrHkQoM+tewnsLycl5jMk3NNRDae/eq18WgBESYAY+smJqVi1vDKg/aeJ9/OqDdEwDJ9Z39aEwOYltST8f50VheJXbZJt3boJ0lXK/GDrXDhugPeWjInKH19NYE/Gqbl5Z1GUSPCCCfcTSbvkCGLc3CC5LsdyxLE+pYn4VZaVEB8QJPyRI9J2EeVHOq3AFtImZfauPdXxTrEGF08qCtXQbgV2YRI8BBOYbQZ28+VKk/A9zhbZV2H/ACifvPxqu5eYrl3HKYn4zoKsxwAMFdTrOcM370az6mqY08KmOZJ8qdiLLGHO5ZVjYn7ABJn3V6urEnxRqdImPSNKouQFBDAHmIj3zOvwq2yy5CSFblMnMD5CR8daLAK/Ot+BkvFFUXFUeEBRdAW5BMnUADXblVtrtBiEyIb/AIFyf4SWs36Ig21zMvjylRAJO1Kc+ugA821qRSBtPmSYn05VLjF+BjFeL4kW1t99CW2VlVgkjK2cSxXNGaGybT5aUKmKdS4DAG6pV4ESGYOZOykkAyI8oqvBWWuPAUM2+pgR8RXuPImYC+StIB6DUmhQivAbjQ9qMax/xgB4if0drUlcrFzkhyRIJI1qpeP4jNnN6STmgKgAhDaAVcuUKFYjLBBkyDQFwaAAiAJPPXyrrD65nJCgRAj3VOiHoLYRcxD3XYuwd2gQcq6AQAoVVQKAIApXxvhoZQobxqScvhI9AQT0pxhsWio6C3JOveKYYDoZBH2UEcxI3PIbbEwJIgCk8UHwg1MydnEG03hbN1GuvXfXSneGxLModVOWQPf0n31DtXwtki4bIthiQWGbUxsJMR6VRwTii2bgAzFH0PeRAO2bw8uRrj01LTI1Un4NU3F3ymVB89fdzq61xJyvsqfP+tarZGB2t+ixB980QjCIOkeY++j4qRt8iXskcXcaPZWJ1G/11bbxFxdc5+AH8KjEAVxXrSWKC8Ceab8nmLx7tEsdP63FQw+LufPb4kx8ajdWdahbX+vsrRY4aaozeWftjFONXQRNw6dQDI6bURa4rckkOgB+RlEa6z7NKJ8qstDnSfTw9FrNP2M7/ES2jLabzye/ypVihbZjltnrpIH1/wAKuBrhM/b5+/4UfGh4H3W1vuYrj9kDEPCkezzHzFrqt7R//Mv+7/oXzryoeJJmd/YYYa+RbtgKoGVdJOpgamedW420Q4GSNBoHzCfnEyQCelC4W4ndpBc3MqxCrAIA85P1URashiTcczzmT9m5r0FJJGJK5miDlUjmWHwAqhrR5MGnWRyoy5YFoKXVhJ9kKACvqZPxFUd4rFiMwJM6kHToQFE/V6U7AlZwZbQAEwd+ca/GvA6Hn0PhEkR6VWtmGEEmNT5fdRV7jdwH9G7WwNgpIilv4Ahi8Y9581ws0QPGZIHuiqLqgRBLabHwxr6mfqoq9xO5djPcZyBtAHvJ50PbsKJL3FVumXNp5nlRqGV9yWMsftPxk1Zb4jcUFUuOFO6gnL7xt9VRvWJ2uIw/ZJ28hArxwqnZo8+frSTA7DYlQCSit5Sw39Pvom1fXSFg/sk/VMxXmLQkLqXEaG2pCgdCxUSRtzry69tUXIlzNPyyuX3EAH40NiIJZYST4dNM0/ZuaiwECN/ONKMxuOL28rhbjRAYvdlYOwBbKfhFUBH7ucijz11/r0p2BQ7MxAhddNgB76mdOa6aeU1BsKYned5G3lrVdu0Byny5A0cgSF8k6meQgdOlTa8wIJ0nefuqCsx02/4dvqr29hGBAOsiRHiJBpWgJh0KmWYdABp8eVQbEDKQpI01EnX19+tWrgQAdCSP61qvOPZAUH50mAP+GqTQF+Pa1ftgCx3cASc85oESZ+NZG9gxaeHzZSCVyxJ+Og8612EXDwwvJdYz4XR1AP7rLpQ2K4f3gIAOTlMT66dKwyRUl9xp0KODcVVSLbmF+STynkfLzrSZVHyp+I+0VisbhWtvkbYbek8q1PC+I22QIDbdwPahlYjTUhtJ1jTpU4sj+mRTDBdA2J9Af51cvEj80e+T/Gq7CBnVfZzMFkaxJAn660GM7FEOUR3zaqFvILbSLq2gx8R/RsWGVuZ5VtKUU9yRI+Nnp8NPrNV9+ZmF0+v1g60xw3ZK88RlBIQwxgzcLBEIgwzZSQDyiSJoc8BuB7VshTcvCVthhmAnLLiPDqG/5SadxDcDF6Dt9Z++p2sWwOy++Y+2mNzgjLba5OHa2qz3i3SVJzZMqkbvm0y/w1qCcHLd1kyDvLT3mL+FLao7oSWJ28EzE60XGrHuCPjn6qPJRpXJiTp44/dJpkeztwWmbPbhcjEqwNsWnt3LneM+wH6MACNSwG5qrG8DupZF1raQQpMFsyi5qhcHaR0J84mlqiw3MXxy4TfY5p9nl+wteVVxn/Gbb5P+kV1YS5YWzQYZFW3byuSSikrliJUTrMH1qPeRzPv/AK0oXC3B3aKoLHKORPIUeLVsIGuFmc7oFgj96SD6RWydJC8lItMNdADzpnwXE2QXRrK3yw8MqzMCPm5WWPXWgrSpckOpWdVIkx+zAH10O1oJ0B66k+6ndiIYy06OVKNbbmpzD7dY86kqZfayzpoddPTb66udSy5i8bDUnNHQA8qqFsBcxRiB8ogx8dqG7Ga/jN57tmxbNu3fW4G7oYQBXYoAGZ1VTOWY00mssvCbpV27i5lQwxKHKpBg5yBoR0MRTTEdrLJ8Aw11Lb2Vw5CYhZFtGDjuiLfhLMCzTObMdtKLu9s3Yz3Wy4gBO9Ogu27VpMx0zMotkknfMdqwUpLwMT3MHfshXKvaW4sgtby5h+zI10q612evXHtoEuKtxS4ZlKgqilmZSw1gR1mjOPdsDiYVbQTx97caVILBMgCwgMQSfESdhrU8T26YreyWnHf94bha9mGZ7TWlFkZZRBmzEHXQCdKtSnXAhfg8Pe7jvluwklFU3CGbLGbInyiO8X4mAdala7O4tmYGxcUhGuSyEeFACYkamIgVPs92vfCWslpbjPOhNw91GZWzG3E5xlIDKRo2sxV9ztigS5btW7y5/wAoYl7+Y5sQqrpCjwrEjYnyNLVJPgewjHB77MR3VwlSwOVGJlQC06aQCCfWmHDOAYp2RVsXIuAlSysqkZWeZI5hTHWjuI9sw4ui1hnU3e+ZiboP6S93Ux4R4B3Wx3DRUx2z1crZuK12491y+IDDM9i7ay2/B4FBugjmAscgaTlL0GwDiOGXgrxZnuwGd0zsqhlDgNyXRh03pZf4XiEys9q5bV/ZJQgN/wAJOhp5c7XwUJsuXsqRZK3oSTh7dgteXL4x+jLD1ynTWveMX8Tewzv3T9072rmcXUfKtmwbUFQZUE67CNqalINhE6QNjPPMR9g0rrQIGrRULNpSAxBIjT+hVYEk71qtxHOYJgnp1rkt7GRqY8/X0qCmPKpMyndyP40wDMajO03LmYwNgNhtJ2qBw7KRBIA2iglYfXr/AConD4jXwjf+thUAD8XwLMrAwTBIE6gikq462AsWAGWJYXHkkc42HSK0tzKdIn9o6RSLjHC8vjzeE8gDodftrDNC/wCopMa8J4+jXAYKMGBUTO2vOJ22O9PMRx3EXJzOCWCgtkAYqt3vgM07Btug0r5wltjGVSddI67x61reCd/dK22s3M3Jm8Kn1LQAffRDJF0pg4vwaC12oxS3LtwOhe6wdsyDLmUZUKqCIyjSNQeYNA2+I3Q9u5m8VoKqNAkBSTryYksZ9Yqi7bKkgiCNP65VGulQjyTbGGI4zcuIbbZEt+EC3btBVAVi8jXRixknyirLXH7qKqqLTKitbh7QYlGLFkdp1QlpjfaNqWRXGjRGqFbGh7SYg5gWtAMFUoLQyFUtvbVCswVAuE+oU7ia9xfGrl22tu5clVynS34myDKuZs2wHQCYEzFKzXpWnoj6HZn+MqvfNBb5PL9kede1Vxj/ABm/d/0iurmlyxmkwosG1a8V1GyDMWCldh7IBDH30Li7SKRkZmHMlMsempmvS1pu7KqwAtoMhcHxZBLeyDBMmOXWpMznRV/lWsXtuIrwVm47RbEsNyzAD6yBTS1g3ZFXEXLdpJkQis5gT/7YzkepilwtdcpUb7ia8fEJIylgNvE0x5DQaeUVTA9uWsrbjKJjNufdJg+U1ocB2rxdmy2S6TajKVYW2UeiNrz3iKzpsZjtM9T/AArxcJJPswOQ+3rSq3uBDG4s3rhZoBO8Kqj3BQAK8syCYE+tQvsoEAjzP/moW1J0B05maG0gGKMHTV/ETAQDl86f4VTiMDlOubYHUFfjNMeFXbttf0N4WzrPjCk6dTE+k0vxJe57WY67sSftp37A9wV5lYG0xRtgwbLv1aRA99Tv8NNu4O9a0pYZs2cOInn3eYz5HWr+E4q7baLaKx3/AMIXDpzy8gKFXiaFmZrYdj80ZQT+0FE0rAKNi0UJN245+SFthRPmWOaPRaDfDsqwxZRMhSCFnrB3NTtYpmmVKqddNIHTXWin4lbC5XtZo+U9x5+ogCkmAFexma2qEAhCxDZQCc3JiNSByHKqThBlz+HeOU/DejlxttlywEkjxEkx1OUKSRQbtku+BtBoGAI945ir2S3AIuYHEZVbKwRhKs0AEfO6KKnheGXXOW2vev0tEOJ6SugNH/3TZLH5Tcv23VjChGzSfOI+BFB4h7VshUxDPmEsBbcKG21GYSR1qb9ASu8Duop7xVVhupZAw8ss5p8oo21gcTZw7MhsZLqmWDWC4A3Ev41I5gUpTCpGt6I5BTJ+O1c3DGuNCKWJEjQkn4a0kwBMHkJMyY6fypthLSsSrXkw6j56uZ8vAp+ugmwb2IF0ZCRIBgbcjzHvqtrBaZcxvoNTTXAHK470SwuKpOgzKD06ETRmPuWmUhbftciSygdAW1nzmgsDhwzCQFWYzNMDzIGppndtsocLcTLG8lcw6KCJJqVuDM1e4H4f0TNmG6k7+YO0jzpZdW4QA2cjlOaB8a0UHLplHWedWWscCMsesCs5Yk2UmzMYfGPbMoY6jkfdWg4bxkXB4sqEdWAB9JNR/M4uFiALZg/0R59aVYnhj22JdJWdxqI393vqLnDjgNnyalXBEggjqNakT5Vh7rrmOQMF5Atr8RAqS464Nnb4mtPke0LSbQsAJMAdaW4rj1sWybby4MZSrbdQdvcazl7FO3tMT6mpYfCs+wIHU/1rUyzuX0jUaKL19mYksSTzrqJv4DK0HfQ8+YB/jXtY0xmutYlDathbSoQiyVnxnKNddvvNeJxG6jA23NsiRKGDrodRQmEeUTkMo1PoK9dm5HQfCu6KVbkPkdJxK3btgXMFb1B/SPcurcuN85Nco9Ipa3DndcxtlFJ8LEz/ADNCX2f5RnaAKswPteJspjoW9wEile9ICVzCQNGhZ+VoT+6Jrltb+Ixzyj7qYYrs3iUtm61pltqMxZ8qkKflZc2ao4C1Z3uX2QDZUtlj6yWAn1pccAR4Xwq/cuL+T22kmFJUan0YR8av4t2fvYW4v5QuVnliCVLH3A6VC7i2u3GCXsttdU75srGOkSAx6Upx2ZTJYkxuZJj1O9Jp1bAYYnEQIA1NcuOuhO7zlFbVkB0PmeXKgLBnrpuaIQEkQCOesbDrQq8AF4Ls9iMRIw9t3I10OXTy2mqsZwS/hWy3rZtORIBXr0bY+6iLPFMRpkv3PCdMrGARzgaaVRjeL3bjTevPcI+cxY6/NkwPdT3e4ELF6BGb1J3PpUWuoZ8JY6ZYMAa7kRqKFvAchA6czUCkkZVP1/ZRshjBeIIrg90hHzNcpPU6z9dT4zxezejusIlgruUuO0z1zafCl4w8GWMTyohMhWANdhA/qTSQgG7Bidddt6PtHKATyHPl5DpRFjszfuXAiWipOsvmUQeZ00qGIwgUlSPZ000WRvHM0rTdDrawQX1a4DDBZ8WWJjnE6T603wPAlxDM64y1h0Q6d+8XD+6oIPqDSpCsEBhME6npyXqfKo2nBTMRDDmfMxApydbCJ4uyyXXtsysfnCfEPnagEe+j+z3C1v3DbOIs2ABq11on/hHOhmwoAmQJ06sfM9BRGH4arMoZ1XNpmc5V9WPKp1bbAaCxwfBqmW7jVvQwEYcL11JdwBp6Gru0XYjCWlNy3xGyFK+BHYFpPIlJkb7LSDjGG/JwoF6xcmf8G4HiOsbUge/LbRpA0+s0RtLkbLb2FRGjvA4jkDr5wRV2EtkZmVZnby9aGv4OBMnkPL3VbhHy6DlMldD8aut+CS5MQYPXY6VH8pgzPi6nyrx7syVMDX+iaoVAVlmO2w+AImqe3gZTirSM8sqmdZEEmeRjnUjwhYkoPLSmWES0FGokndo+uJiKq4jiwohWkDmNj6SPrrNLy0MDw/DJb2Qsb6R7xRothDOWY6/1vVeCxM5iSQ20lgBHpBk/CtPwPsU2KgW79tjElQGB8jDUk4xFTZ874prdbU8vsFe0V2n4Rcw+Ku2nylkIBKnQ+EHTTzrqzfIDPA4bwKcp0Vdxp7I186KHD2I2MHWSv2Co4RbYtprHgE8z7I2naryQwHiIA9I92leY+py3s/4PUj00KtnlrAATMyeeUmPTYV1nDWhmBFxiQQMojxciSQZHlXWlUmVXyknT66gl3U5YWOcjX00pLqc18/gbwY/X5BRwtidQ5POU+w0b+bVAAhgY5KSfUdarZpGj+ftA/aN65mk6Bojrr9Qo+Rm9i7GNLgpucN29v1I/nVicJEzDGObKfq1qS2REmB7/ALNKva3pJ0A5lv5UpdVkrkcemi96Bb+FadXypyWI36xrVhwixAMDn4W1qVyBzk6c5++oK/MqPew+uBQupyve/wAB8fHfH5PLmDXlnyjfwGI+NVfm8k+y+uwCGaecExiK1zviERkRNW0IOIsFlH7qufQGjk4jhbgVe5wozLfPgDyGW6Fw6rJ0LKTPzq2jmytXqMZY8adaTMNwpsuuaeenL1nSrcPgSAQpM8xBn31r7pwi33S4MICty+toWdVVFBCDE5jGbNA15zOlDNicEtwlVssveOXYkkFUwwMIQRCNeMRJ10Bih5c36kJQx/pZlH4OSZLZfVdfhUbfDGUyHYMpkMAZB66bHatbhcbgnNsXrWHQEYZm7ssG71ye9XcwqgA5RtVxxOCzEWzhA/6PvDcP6HKWfOLeQx3oXuxAJ021kUu5me+objD9JTwrtFfsrFwXLzOPauFyTH8KScUwl25mZkCg6wAwHn1+2tFxLiuEZRlfDG1bt3FRVJ78P31w2ha1jKQVOxEEzyrzjmNwb2cQ4KM7NeI8UO1w3SLZQzPd5ddspEyQYqYyzJ2pL/QNQeziY21wIz7Rn9lTpXNwRtAMzRrMQBr671suHcVsLg7Vl7jAhUW5bzeDI+KLOVWDN8KumvstpqKq/KsOT/sffZbpXKWNgDPbFrvuj5O93I2WabyZeVIThBbOJnLXCyBqxWNhl35zM15c4Y7mWdyCJLFd/WtHf4hhzhnTvLHeh7zWwmfuYPcqWSdcxhgk6Tm8qzuIAymWPosfbWb6jPGlq5+yNY4cclxx9wO5wgGQHY8oCx/GrV4TC6EkrpOUxr1NXYNio8QYCdCcoOlXHEFjpm8vEPrgCKmXU5k+fwWunxtf5KnwkpALSNwFJjlpXuAwQs3AxRbojRbqFlnrCsPrqF5zMbEayDv99Ta3Jkkg6aGNfdtT+Tm/UQ8EOKOxPC0ZiwzJOpC2zlBPICdB76J4Ji7+GZvyeWDaE3LCsIHMFpqFlhpGYn1H115dnWA3qW0H86n5ea93+C/jQasLxL37pdmKMzAKWNi3njyIEj1gGk54FPyiZMar9X86utKYMAkjoNPjVqWVUk5iD6g/DSm+pzL+7+CV08Hwv5I4Lgq22PeHXdSVMD186vvYSGEO/I+FSpHIwTVCWydMpidARA9886lbwiltBDD0NL5OVP6v4Q/jxfCMvx/AgYi4FzEaQTv7IPSvK7jgPfvLA+z/AKR5V1dcZzaTbOaWOKdUeWOLXREMNAAPCp0gdRV/55vMfE0/ur91dXVEoxvguEpUlZX+d7paM2nTKsbelcOKXNDI96r91dXUOKonVKuSTccvCYYD0RPw1BuN3jEv/wBK/dXV1JRj6Frl7ZG/xq8Rq/8A0r91WWOIOBMj3qp+0V1dTpUO3bZJ+N3gsBgPRE/DVScVuZvaH/Kv3V1dSjFeitTclbCbvG70e0PcidR+zVCcXu5faHL5K/dXldQox9Dc5auSy3xa6qmGGp18K6+umtD3+NXvn8uQUcvSurqqMY6uBTlLStyy3xa6VEsDrzVTyPlVTcXuwPF05Lz91dXU9K32FqdfsT/O90AAN1+Sv3VJuLXSdW5fNX7q6uqXFeilJ0RucTubZvqXr6V351uyPFt+yv16a11dVOK22C3ZaeJ3I3G3zV+6qW4td1Gb6l6eldXVOlFSbqya8UuASCJ6lVP2ivE4zemc/wD0r91dXUaV6E5NVTPfz1eJEvOnRfuqo8UuD5Xn7K/dXV1CivQtTCRx28uzAeiJ+GhrnG7zHV59w+6urqmMI3wPJOVVZN+MXRADR+6v3VO3xK4pJDQfRfuryuq9KrgSbskvHb4Y/pDr5D7qi3GLunj+pfurq6jRH0GuV8i/GYlmcknUxyA5DpXldXVSWxg27P/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28" name="AutoShape 4" descr="data:image/jpeg;base64,/9j/4AAQSkZJRgABAQAAAQABAAD/2wCEAAkGBhMSERUUExMWFRUVGRkXGBcXGBocHBoYGBgYFxwYFx4cHSYeGhwjIBUXHy8gJCcpLCwsFx8xNTAqNSYrLCkBCQoKDgwOGg8PGi0kHxwsLCwsLCwuLCwsLCwpLCwsKSwsKSwsLCkpKSkpLCksLCwsLCwsLCkpKSwsLCwsLCwsLP/AABEIAMMBAwMBIgACEQEDEQH/xAAcAAACAwEBAQEAAAAAAAAAAAAEBQIDBgABBwj/xABMEAACAQIEAwUDBwkFBwIHAAABAhEAAwQSITEFQVEGEyJhcTKBkUJSk6Gx0dIUFSNUYoLB4fAHFjNTskRjcpKis/EkQyU0NXODwuL/xAAZAQADAQEBAAAAAAAAAAAAAAAAAQIDBAX/xAAsEQACAgEDBAEDAwUBAAAAAAAAAQIRAxIhMQQTQVEUMmGxUoGhIkJxkdEz/9oADAMBAAIRAxEAPwBjwXB4c4ezOHsE91a1Nq2ZPdrqfDqfOmKYLD/q2H+ht/hpTwe5/wCns/8A2rf+haN72K9hYk0thLJRa13BrdFs4WxLCQe5t8tx7NGrhcJ+rYf6G1+GsnxHHlb9sht5UgjbbbyIIpr+UCk8EX4H3mPFwOE/VsP9Da/DU/yDCfq2H+ht/hrP/ldeHHkazUfFiV3/ALGkHD8H+q4f6G3+GprwrBn/AGbD/Q2vw1mbXFMwkGRMe+irfED1qX0iRS6heh9+Z8J+rYf6G3+GppwnB/quH+ht/hpIOImrbfED5VD6Y070fQ7Xg2EP+y4f6G1+GpfmPCfquH+htfhrM8T7RG1l1310303ApvhOI5hm5NqNeVYPpmio5IPag48Awh/2XD/Q2vw1H+72F/VcP9Db/DUVxYr38pHWp7LRqnAkOzeE/VcP9Da/BXh7NYX9Vw/0Nv8ADUfy0CkfGu0l21ibZz5bAy58qK5LM+UBxmFxVIgKyA+Lek8cluJzih0/ZrC/q1j6G1+GhrnZnDcsPY+ht/hpLd7eXSqfolQ3RauWylxbn6O44SLoiEbxLoJG8GQa9xvay8cHaays4l1wpJa0RbY3ghKqSMpJzEQNpoi2iXKDGv8AdvD/AKvY+ht/hr0dm8P+rWPobf4aR2e3L3MQxtqrWbi2lw6scga6zqrtccglVBLCIOqwBNe4vtzcQkizJVWDoHBVWS+9t3DqhZkASdF9QINaKaohuA8/u1h/1ax9Db/DVbdm8P8Aq9j6K3+GlOH7Y3B3xuohVfyp7ZVxqmHS04Wcome8Hi99Rxfbl0n/ANONXuKvicyLSKzs2S2xX21AERuSQKpSRLcKGL9n8P8Aq9j6K3+Gqn7O2P8AIs/RW/w0B2o7QX1s2LmHBU3Fe4VKITlWz3oDByAAOZGsbTQeP7cn9KLVucquEuAOf0iWTdzFSmXJoPlZvKtdceGZuho/Z7Dj/wBiz9En3VQeC4f/ACLP0SfdV3BcdduLdN0L4bzouU/JVVPiEdW35z5UysWC7Qq6nrW0ZJq6M2hKeEYf/Is/RJ91d+aMP/kWfok+6mjW5BPTeq8oq6i/AtICODYf/Is/RJ91QPBrH+RZ+iT7qP7sV53VOo+gFjcHsf5Nn6JPuqv8y2f8iz9Gn4aZMh6VBrbdKpKP2IaZ8y7V4dExdxQigAJoFAGttTsB511S7Yqfyy5I5W/+2ldXDJLUyqZruB8WtG1ZUnKe7tiTEEhFG808uWSAd9B0r5rgcSURQw0KqRpvKjetPwntWoQW7xJA9i4ur2xOxn2hB91Vh6rxIWiwW++a6CCSCCBrtyIHx57VosPaBUCYgRpt6edI2VXvAjLlYsfdtJj3HStr2e4NnU7lQfaZYBnfKK6I5UnbIUW3sKDhT1qm/bygk6xrW1PZYUFxHgAtrmY+CcreQbwz7iRVvPEvsyMFwPBEG42cMC3h16jN8dfqpx3bCk/D8ELONewGzw4Vc3UwNjsQOfQVvW4E3TephmjQu27M3LVYl408fg7dKou8IfpV64sNEkZnjN/OQj7SpEb6nX7Ip3h+JA6AGAI06CkfHrEW2zAh7RieskR8d4q3glwvmC7KFG/xPvp1FkptD8Y/1qX5bS4qeleieho0RK1sNOPNJOE9prOJxV0C2jPhmAt3GUFhuCVPyYYH7aq7W8UGGwly5sxGVP8AibQH3CT7qs7DdnfybBIH/wAW/F6511HgU+gM+rVhKtaiv3KttbjS13KAxYsjMQ7RbUZmWSC2mpBJI8yTRNniikKAq5Uysgy+Fco8BUbArAiNqU9pbBWyWQ6qQSOeXbT4/VUuB4W53CM85mE69OVWow4onVIbq1gpkNizly5MvdrGXMXy+hY5vXWrWt4dkCNhrBRQFCm2sBVYsAOgzEn3nrS9sO1eC245Gk8MCu5Ia4q1Yu6Ph7LjMXhrakZyILepAAPUCoYqxZuLlexZdcxfK1sEZju3rpE9NKBV36Gpq7H5JpdmI+4E4qzZux3tq3cCnQOgYA7SoOg000qNzB2ndnNm21xwVZzbUsVIylZ6Rp6aVPFG2qKAfGphyNoIBn3Ex7qZXk7tAQhVjpmnUACfiawcoLdIopXhpAUlVtq7EmABqd2IHPQD3Cr7iW7YJU5iCJ6wd/jUMQ73EDOYIGqxqGjWfXT40JhsIIzu5AYRAGpgzryis3JtbsYysYhCA+UKYIUE7wOfnFI8FiQ7srEBpMaQOZjy2+uiuL3rbNbCnLbGmYbCTIY+emvrSfivCSjB1IInUg7eZqsW37kybGq28wkGfSpjCHpSY3SolSViGA6kbzWowl7vLauNmE7T6itnfJUWnsCJhG6VP8kPzaNW9HIn3VcMb+zUXI1TgfE+3luMfd05W/8AtJXUX/aJfniN7QbWv+zbrq5ZN3wTcTOcO4nZuIqmUICrLezOUAa8tudNHwxWAwUgc490yKzN3s7iCiOMjKVXYqCAQDqDv66mi8L2ifDXMlwW7yABSqZkAA5qSoObrIINc7tcGVVwP8LfVNoJGxEgg+Rrc9l+3ZkW8WwAaAlzYg/NufV4vjWBtYq1elrI23Gsj1++pZ5mD7jFOE2nZnbifdBjUG7Ui49xkDMyEtlRxctTBIZdHGhkfdXzvB9qsTahe8zKNs6gx5TvFSxXahmZc6kRmIdDqAY9meQ10MjWuyM8TH3ZMH4Hi/Fc7tDcuuYD6eyQAdx7ia+xcI4laFhCXUnYtICyNDlk7CIEdK+FpdhnyEwTudJHoPsoHFX2cwXYgaASSBHlWbkkWpSR+kreMttqII6gg1VjrispRTlZgShjTMNY/rlXwLhfE72GbPZulZ3G6kdGXano7fYi4CHFsg8oiD1VgZFCnD2DytD7t5fW4EJBS5bKq4OWDJ10BnQj667gmR7ipZGVDKywiZYydPlGNuQFI+JcQOJsLc0ZreVWkjMpJgZttD11GnKm/BgVKq7+FCWCDcnbM0e/zruittmZOe90bfEcF6RQT8HPSieGYvEMmZxuZAOmnKiziH5gVCcl5Lcos+WdqMB+V8VwuBP+HbHf3o6ATB/dEfv19BdJJOWst/Z7+nx/Escwmbv5Pb8lTf6lSt9dxiqpJtkgamOg3rOEnbk1yPYwnbTP3BdE9nMj6GQN5HwGvnRnZjib3lTvNyBlAGpQDVvKTAHpU+2WNyIb9vN3Vy0UMagMwOV/T+NZ3sZxPLd76/mFtbeZYJCaeEADmZkAbb1TkK0fQin7FevgugBETP8AXpVtm6LtsDVSYJ120B19Jq1bFue7JJJEzPnt5da53nlZskBWcLmOkfx/qagzrqo9saf+Nd6p4zjwrBAdhP8AAH7aq4diAjs7bL8rSDO085pOc5IWwxtcJUSxAJK6htBGx339/nVdoKbqJmlYhSR8pDJUHnoPqobjvHFCrLiSfF18oHSqsKid3mIPig77H5wPI1CTatitXSGnEMSiucoJZoUg7bRIHpQt2yoIBOgGq7+71rsBeSCToy6CTprrm9eVcEVs9xyRJJkeew86F/SNoRY28LcqvszmEjkdYbzG1E9nMVAfNruNdfIA+77KH48FLSujASw5kaagVf2WxtsAkjWPhHP666Zf+ZkvqDk7Pi6hZmyAHaBz1keX3VZwHGLZe5ak9zOe2WI8JO6H7RV2N45ZcMimSYmPMkQB5daVWzaYFc2u0dD1FZxlJ/UXsnaNcroeY95qQsj5yj66S4BLwVCUzAEIRoCEiQfUT76d2rlqRBEmY843ii0aaz4n/aQkcSv68rXL/c266pf2l/8A1O/HS1/2bddWDsNX3EOCju0II9lenzR5VXj+FJe1c+Ic9PgJAkVfwy61tFdSzDKgKrIGqjwsQdaJu45WQfoLFtuviJOu2VnIn0pWRRkrqNhspABaSQwaRl+aygDeetNuG8TS/oRluDWMwE9cvWmtzCI6MtzRSNAqTy3EbGkvDcRdwb3UtAMl4ZZcW1AI2zG4CF58x61HInEelGKwTI9x091UHBELMjK2gA6RPx0pfguLFXFvEZVfQhkdSpnbVCVB0603a6AdtNiPXp51P0sy2XIv2kSR6fZVQQ5pIyg8utHFmBlVA9/9CoDC5j4iTWjnGh6kXLbQDaSRyqo2QIiNelD4zi9qywUZiY1AEj4zFDPxdsnerYutbBgvlhJ6SAQDWSsKdDe1gcxmBPPrTUYl8+a4M0xMEKdokmNdNKzvCuJX8QZs4K7cjcqdPjliiMDxezekZWVl0IbefLrtVKeSHDJ0s+4dnuJW8QhZbgVVAUW9AykDdhymNAOVORhpXMDpEiR5V8DwnEfye6t2yTmQz4tQQOR8t6+w9n+39nFWGdQe+QS2HUguY/y5jODyrRZG0WlYp/sd4d/8MDGJuXr7mRz7wr/+ta/F4Ex4cuYawRoRzB10nXXrWC/sz7bWCb+FSVs4c3HD3FKsTdvsyplOoKgkEbzRHa7tEcR4cPnIXRokA6841MRMc9auGp8BJpCbtNiE/Jr6Ydi9toJXY2QGJKgbFZJG+nMVkOFYxiUXUgMIQ6id5gfJ8j1qzjGMYse8HiI3ECfJup5SaHwOIW2gYKM5iSSZg8hsBv8AVW5Pg3eBx7WgYuA6ZT4pEk5oHVtPqqScVuqytmljJgnqNI9N6Q8OumF+dq0HU6wCxHLQRTazcZVzSc2hGi6DXUk6666U3EzWR3Rdi01LuxLHUn7vOvbmMtraS2Cral3AUyWnwjMfkj7aX3LrPrEnaT13geZ3mgXVpkHyjWqjFPZsl5G2NLWHGZbl0EITO2rAa5VAP18qY4btAqFsizZmO72023668ulIbbM0CZAG07dT5CvIJaBJG08ulNxvkXccd0PP7ygnW0CoERJkCd556TvXuJ7TqiothIIBk3IaegX086TpA+UBzknYDTbea7uATlaTPIDc6H/zUqEfKK7knwND2pvsACEOh+QJ11HpFAYXiKojoQM5JOYDYHeNOetV2bGQeM7GIjU9Y+yoZFcxlAkwCJ0ndtOQ6VaUeBW+Wy22YbP7LAhliNADqD7qYYa5ZFwuzl48eQgqS2++oGvSlXc5ZE7GIPn9nWKusF91WTyhTHSZpyqiVJmltdr7hMNbUqZXKum5ESfIae+lj8dbD3HWVe3mzKQTIY8tdYMajyoKxh3PyWE7k6AQdSG21086EbCNLTEA5SZkTPI86mMYplvJKjNduOLJdx11whGYW9BEaWkGmvlXUn7UqRirgkbJ/wBta8rBwVmqYdhr75LQzj2FAAUbEDTQfzonHoyvq1sQACVXKBHllWW6mgsC+a0qraacqjPmb5o2G32094Z2dtm0LklrjXBaW2LZlnYFoV2OUwoLExABE1zNpcHQK7niBHeAgayiliT9VVXMEp8IJI+UHBEHmCDWh/u3dEZUt3D7QPfpkIZsqroQjEsMuh3EUvPCbndtde0qjVjDKHADZCwUsXCZvDmiJ50WIzl7srZcwl0W2OwbYnp1FeWuFcTAAtrdZRtEH4ZoMVp8B2au3O7a2oCsQRmcZiC+TPlDZimYxniNKt/NhxONuWO8VQjuGunRQqaZtNAJgDXdhUtBt5Mbjvzja/xLdxfW0I+MRQicWxJMKXJOkZBHvGWK3lvs5iWBJtuMkqDceJKgkraUmXIgmFmp4TspdGhBZn7vKRdtoCbkMqwxlnK+LLvGsUJLyhUrtGOsdmgBmuvvqQug+PP3Vw4VbgqufLuQX0MeWk1s7/YpmCMrG4XCMFgSoc3PbYOQkCyxJ2+FUr2YxBMW7SEeDL+lQq2cEqLfih80GMpMwRVJjM0vCUW3rZIkeElSNOoYml2O4LlUXLeYneD9oPOOla29w83ApVGdSJlygIidkDbaHeq8ReOVVS2ltgRLKXJ96lio9alyCkJeE8XF4ZHIFzrsGHUeflR13BsuunP79KVcX4bZQEpbe67bnvMoVid1ULLD1NLG4hiLQAZoHIMVbT3zFCXkyca4NhgSBnYStx8oLAxmCknxc82u/Oi34pd8I7wgroPSZg9ffWDPH73zh/yrRmF7RXNNEZiYygNm9en107kuBaWanEtKAFRm1YsDvOw10gVHAMSwy5ZHzuXnv5Uvt8XUqpdkEiYFwErrEMB7J8jRYvKdfrFWsslyQ7Q/tOQJLliwiZHLYab6mirdiFltW8tB7jWaw+MKGVJBE6iJo0dpsTt3zEeij64rVZ0QoRfJo8LJGhyjWevQqD5+Ve28YEnwqx0AzCch5kDakNntJf8A855O+aD9oq78/wB754Pqifh8qu0w1RWy/Ae96d1UTr4VE+7pVt3DlpJ8IHUzPrHM/wAKVJx+6P8AL3521+6rP7y3v92f/wAS1Tk/AXDyw7DuFg5l6AZZMREkfZUbmJmAHYkDQRzPSPSgPz9c+ba1/wB2v9CuHHn+ba0/3Y++nqFcfY2tWUBBd8rbxljz1NTv4jO8m54efIA/aR6UlHHHn2bX0Yj7amePNEd3Z+j/AP6qbfseqFV/0fGzZUiGMbs2smOgjc7DSh7vGBEBeZksdYG00o/P7/Ms6/sH0+d51NO0Tj/27HL5Dcv3qX+Rua8Ov2Chi2CkQMp1gjc9Z99SF1yREeHlH9fGgrvaG4dksgdO7/nNR/vDdO62THLu/wCdXZD0vmRle1mLP5Xc0UQEECOVtB/CuqjtLxEviXYqonJoJjRFGmvlXVg+ToTVcjTDXLfdW8oaciSS8j2RMaSD5Ubb7SPaWyq2bH6HPlY94W/Sf4mYZ8rZh4TpMbRSeyX7q2EQiUXU+g15mmOHvW0SCs3NMxZiU/cGUGffULDPlI11L2EXOMuFUZbNu0htFLSK/hFp2ug+JiZZnMzyGkRReH7c33TuAbYDzLFisDObmUZiUiSRJEkaGaX96hDd4VuAnksMCdva1YDoB76FKwSq+8ABZ/rzp9rIv7Q1IYX+MYi26gW8OXVVUXxBbuQ/eC2Mj5IkRsGAJFDYfjdzDi73dxUe82Z3tjULma4VtkyACSJkbAVRlRk1JB+YAdevimmNns3i+5N1MK5TUyBmMHXQTNZyTWzGqD8R/aHjXUhVVpByli4ygrlLeFlBJ1YgyJ1EUHheO3wVuNh7NyHS5ba4r5Ue3bS0HHiEkrbWZ3I5UgxeIuKwV8y6+yVywfMHWmWDx2T/AA28UDMSAdByiNaiTaGME4vftwpW2ZREZYY51AvSp8Wx/KHB5wBGteX+JYkC3cXDKtizdtMiqr92hsrcCiZmCbrMSdSY1pYb5Lx7I1PIT6ChblxzK5zlPIfVNbY8U5bkuSQdwjhV+9rbss46gAA89CxG+tU28M7MQFJEnN+yST5+XKg0w2UgrAPUQT9dF27ozewWbqSTPupyw5FukCkgO5gyu/ijz2ojC2SSIQQTrmWYB8hpWqw/ZXv7aMLhUOLRVTAE52XEHQbW4zD11mhuEdlVa5lOLAUtazoM2dLeIZe6BIXIzkOpI2EismnW49hA+Dtt4Mltt9e7VTI9BQLdnQGlkUL8Pj5VqT2JuFUupcBRyInOBla4LavmK5dSQck5o1io2+C2HTEZ8R37WVZlt2GKNmRwhDC5bgjMwEg8vOlTDYy2N4NYYAAKjbShJ+2qbuFFjL+TrdZcoz5nQy/OFC6LHvrcYLstbC3WfEWT3K3FeAxFu7bQswbMviUZSCVnbSqbPZA3ACjq5dlNtxmyd0bVy4Xy5c+Yd3GWJnSmge/JkMHxu05ysCjTpOo+NMYHM1T2h7Nm05t3IZsqsrKpBhtRmBAZehBgik1jiNyyYuKchMDfQfsk+0PKaHExlD0Piamt0ihrWOtsJBkV7+UiR5mPjRuSscntQYMT1qXfVP8ANTaS3OCInnyq4cMAE6v74ip7i9mvxZ1bQP3td3tT/NrHYx5MNR7/AONUXLLqYKkH+toprIYzwSju0Wi5XZ6rS2x2Un3GpPacbow9Qfuo1kaH6Jd5Xd5VJnofga8zUahaAgXa7vKHz+de5qrWw0ozvHG/Tt+7/pWuqvjX+M37v+kV1LUzZDvCO3dpExlXm0eyI0qyCZO3mBJHqZmquHuEVS4UqVXTQnVRqJ2PnRly5YKSiXs3PNcUrHkQoM+tewnsLycl5jMk3NNRDae/eq18WgBESYAY+smJqVi1vDKg/aeJ9/OqDdEwDJ9Z39aEwOYltST8f50VheJXbZJt3boJ0lXK/GDrXDhugPeWjInKH19NYE/Gqbl5Z1GUSPCCCfcTSbvkCGLc3CC5LsdyxLE+pYn4VZaVEB8QJPyRI9J2EeVHOq3AFtImZfauPdXxTrEGF08qCtXQbgV2YRI8BBOYbQZ28+VKk/A9zhbZV2H/ACifvPxqu5eYrl3HKYn4zoKsxwAMFdTrOcM370az6mqY08KmOZJ8qdiLLGHO5ZVjYn7ABJn3V6urEnxRqdImPSNKouQFBDAHmIj3zOvwq2yy5CSFblMnMD5CR8daLAK/Ot+BkvFFUXFUeEBRdAW5BMnUADXblVtrtBiEyIb/AIFyf4SWs36Ig21zMvjylRAJO1Kc+ugA821qRSBtPmSYn05VLjF+BjFeL4kW1t99CW2VlVgkjK2cSxXNGaGybT5aUKmKdS4DAG6pV4ESGYOZOykkAyI8oqvBWWuPAUM2+pgR8RXuPImYC+StIB6DUmhQivAbjQ9qMax/xgB4if0drUlcrFzkhyRIJI1qpeP4jNnN6STmgKgAhDaAVcuUKFYjLBBkyDQFwaAAiAJPPXyrrD65nJCgRAj3VOiHoLYRcxD3XYuwd2gQcq6AQAoVVQKAIApXxvhoZQobxqScvhI9AQT0pxhsWio6C3JOveKYYDoZBH2UEcxI3PIbbEwJIgCk8UHwg1MydnEG03hbN1GuvXfXSneGxLModVOWQPf0n31DtXwtki4bIthiQWGbUxsJMR6VRwTii2bgAzFH0PeRAO2bw8uRrj01LTI1Un4NU3F3ymVB89fdzq61xJyvsqfP+tarZGB2t+ixB980QjCIOkeY++j4qRt8iXskcXcaPZWJ1G/11bbxFxdc5+AH8KjEAVxXrSWKC8Ceab8nmLx7tEsdP63FQw+LufPb4kx8ajdWdahbX+vsrRY4aaozeWftjFONXQRNw6dQDI6bURa4rckkOgB+RlEa6z7NKJ8qstDnSfTw9FrNP2M7/ES2jLabzye/ypVihbZjltnrpIH1/wAKuBrhM/b5+/4UfGh4H3W1vuYrj9kDEPCkezzHzFrqt7R//Mv+7/oXzryoeJJmd/YYYa+RbtgKoGVdJOpgamedW420Q4GSNBoHzCfnEyQCelC4W4ndpBc3MqxCrAIA85P1URashiTcczzmT9m5r0FJJGJK5miDlUjmWHwAqhrR5MGnWRyoy5YFoKXVhJ9kKACvqZPxFUd4rFiMwJM6kHToQFE/V6U7AlZwZbQAEwd+ca/GvA6Hn0PhEkR6VWtmGEEmNT5fdRV7jdwH9G7WwNgpIilv4Ahi8Y9581ws0QPGZIHuiqLqgRBLabHwxr6mfqoq9xO5djPcZyBtAHvJ50PbsKJL3FVumXNp5nlRqGV9yWMsftPxk1Zb4jcUFUuOFO6gnL7xt9VRvWJ2uIw/ZJ28hArxwqnZo8+frSTA7DYlQCSit5Sw39Pvom1fXSFg/sk/VMxXmLQkLqXEaG2pCgdCxUSRtzry69tUXIlzNPyyuX3EAH40NiIJZYST4dNM0/ZuaiwECN/ONKMxuOL28rhbjRAYvdlYOwBbKfhFUBH7ucijz11/r0p2BQ7MxAhddNgB76mdOa6aeU1BsKYned5G3lrVdu0Byny5A0cgSF8k6meQgdOlTa8wIJ0nefuqCsx02/4dvqr29hGBAOsiRHiJBpWgJh0KmWYdABp8eVQbEDKQpI01EnX19+tWrgQAdCSP61qvOPZAUH50mAP+GqTQF+Pa1ftgCx3cASc85oESZ+NZG9gxaeHzZSCVyxJ+Og8612EXDwwvJdYz4XR1AP7rLpQ2K4f3gIAOTlMT66dKwyRUl9xp0KODcVVSLbmF+STynkfLzrSZVHyp+I+0VisbhWtvkbYbek8q1PC+I22QIDbdwPahlYjTUhtJ1jTpU4sj+mRTDBdA2J9Af51cvEj80e+T/Gq7CBnVfZzMFkaxJAn660GM7FEOUR3zaqFvILbSLq2gx8R/RsWGVuZ5VtKUU9yRI+Nnp8NPrNV9+ZmF0+v1g60xw3ZK88RlBIQwxgzcLBEIgwzZSQDyiSJoc8BuB7VshTcvCVthhmAnLLiPDqG/5SadxDcDF6Dt9Z++p2sWwOy++Y+2mNzgjLba5OHa2qz3i3SVJzZMqkbvm0y/w1qCcHLd1kyDvLT3mL+FLao7oSWJ28EzE60XGrHuCPjn6qPJRpXJiTp44/dJpkeztwWmbPbhcjEqwNsWnt3LneM+wH6MACNSwG5qrG8DupZF1raQQpMFsyi5qhcHaR0J84mlqiw3MXxy4TfY5p9nl+wteVVxn/Gbb5P+kV1YS5YWzQYZFW3byuSSikrliJUTrMH1qPeRzPv/AK0oXC3B3aKoLHKORPIUeLVsIGuFmc7oFgj96SD6RWydJC8lItMNdADzpnwXE2QXRrK3yw8MqzMCPm5WWPXWgrSpckOpWdVIkx+zAH10O1oJ0B66k+6ndiIYy06OVKNbbmpzD7dY86kqZfayzpoddPTb66udSy5i8bDUnNHQA8qqFsBcxRiB8ogx8dqG7Ga/jN57tmxbNu3fW4G7oYQBXYoAGZ1VTOWY00mssvCbpV27i5lQwxKHKpBg5yBoR0MRTTEdrLJ8Aw11Lb2Vw5CYhZFtGDjuiLfhLMCzTObMdtKLu9s3Yz3Wy4gBO9Ogu27VpMx0zMotkknfMdqwUpLwMT3MHfshXKvaW4sgtby5h+zI10q612evXHtoEuKtxS4ZlKgqilmZSw1gR1mjOPdsDiYVbQTx97caVILBMgCwgMQSfESdhrU8T26YreyWnHf94bha9mGZ7TWlFkZZRBmzEHXQCdKtSnXAhfg8Pe7jvluwklFU3CGbLGbInyiO8X4mAdala7O4tmYGxcUhGuSyEeFACYkamIgVPs92vfCWslpbjPOhNw91GZWzG3E5xlIDKRo2sxV9ztigS5btW7y5/wAoYl7+Y5sQqrpCjwrEjYnyNLVJPgewjHB77MR3VwlSwOVGJlQC06aQCCfWmHDOAYp2RVsXIuAlSysqkZWeZI5hTHWjuI9sw4ui1hnU3e+ZiboP6S93Ux4R4B3Wx3DRUx2z1crZuK12491y+IDDM9i7ay2/B4FBugjmAscgaTlL0GwDiOGXgrxZnuwGd0zsqhlDgNyXRh03pZf4XiEys9q5bV/ZJQgN/wAJOhp5c7XwUJsuXsqRZK3oSTh7dgteXL4x+jLD1ynTWveMX8Tewzv3T9072rmcXUfKtmwbUFQZUE67CNqalINhE6QNjPPMR9g0rrQIGrRULNpSAxBIjT+hVYEk71qtxHOYJgnp1rkt7GRqY8/X0qCmPKpMyndyP40wDMajO03LmYwNgNhtJ2qBw7KRBIA2iglYfXr/AConD4jXwjf+thUAD8XwLMrAwTBIE6gikq462AsWAGWJYXHkkc42HSK0tzKdIn9o6RSLjHC8vjzeE8gDodftrDNC/wCopMa8J4+jXAYKMGBUTO2vOJ22O9PMRx3EXJzOCWCgtkAYqt3vgM07Btug0r5wltjGVSddI67x61reCd/dK22s3M3Jm8Kn1LQAffRDJF0pg4vwaC12oxS3LtwOhe6wdsyDLmUZUKqCIyjSNQeYNA2+I3Q9u5m8VoKqNAkBSTryYksZ9Yqi7bKkgiCNP65VGulQjyTbGGI4zcuIbbZEt+EC3btBVAVi8jXRixknyirLXH7qKqqLTKitbh7QYlGLFkdp1QlpjfaNqWRXGjRGqFbGh7SYg5gWtAMFUoLQyFUtvbVCswVAuE+oU7ia9xfGrl22tu5clVynS34myDKuZs2wHQCYEzFKzXpWnoj6HZn+MqvfNBb5PL9kede1Vxj/ABm/d/0iurmlyxmkwosG1a8V1GyDMWCldh7IBDH30Li7SKRkZmHMlMsempmvS1pu7KqwAtoMhcHxZBLeyDBMmOXWpMznRV/lWsXtuIrwVm47RbEsNyzAD6yBTS1g3ZFXEXLdpJkQis5gT/7YzkepilwtdcpUb7ia8fEJIylgNvE0x5DQaeUVTA9uWsrbjKJjNufdJg+U1ocB2rxdmy2S6TajKVYW2UeiNrz3iKzpsZjtM9T/AArxcJJPswOQ+3rSq3uBDG4s3rhZoBO8Kqj3BQAK8syCYE+tQvsoEAjzP/moW1J0B05maG0gGKMHTV/ETAQDl86f4VTiMDlOubYHUFfjNMeFXbttf0N4WzrPjCk6dTE+k0vxJe57WY67sSftp37A9wV5lYG0xRtgwbLv1aRA99Tv8NNu4O9a0pYZs2cOInn3eYz5HWr+E4q7baLaKx3/AMIXDpzy8gKFXiaFmZrYdj80ZQT+0FE0rAKNi0UJN245+SFthRPmWOaPRaDfDsqwxZRMhSCFnrB3NTtYpmmVKqddNIHTXWin4lbC5XtZo+U9x5+ogCkmAFexma2qEAhCxDZQCc3JiNSByHKqThBlz+HeOU/DejlxttlywEkjxEkx1OUKSRQbtku+BtBoGAI945ir2S3AIuYHEZVbKwRhKs0AEfO6KKnheGXXOW2vev0tEOJ6SugNH/3TZLH5Tcv23VjChGzSfOI+BFB4h7VshUxDPmEsBbcKG21GYSR1qb9ASu8Duop7xVVhupZAw8ss5p8oo21gcTZw7MhsZLqmWDWC4A3Ev41I5gUpTCpGt6I5BTJ+O1c3DGuNCKWJEjQkn4a0kwBMHkJMyY6fypthLSsSrXkw6j56uZ8vAp+ugmwb2IF0ZCRIBgbcjzHvqtrBaZcxvoNTTXAHK470SwuKpOgzKD06ETRmPuWmUhbftciSygdAW1nzmgsDhwzCQFWYzNMDzIGppndtsocLcTLG8lcw6KCJJqVuDM1e4H4f0TNmG6k7+YO0jzpZdW4QA2cjlOaB8a0UHLplHWedWWscCMsesCs5Yk2UmzMYfGPbMoY6jkfdWg4bxkXB4sqEdWAB9JNR/M4uFiALZg/0R59aVYnhj22JdJWdxqI393vqLnDjgNnyalXBEggjqNakT5Vh7rrmOQMF5Atr8RAqS464Nnb4mtPke0LSbQsAJMAdaW4rj1sWybby4MZSrbdQdvcazl7FO3tMT6mpYfCs+wIHU/1rUyzuX0jUaKL19mYksSTzrqJv4DK0HfQ8+YB/jXtY0xmutYlDathbSoQiyVnxnKNddvvNeJxG6jA23NsiRKGDrodRQmEeUTkMo1PoK9dm5HQfCu6KVbkPkdJxK3btgXMFb1B/SPcurcuN85Nco9Ipa3DndcxtlFJ8LEz/ADNCX2f5RnaAKswPteJspjoW9wEile9ICVzCQNGhZ+VoT+6Jrltb+Ixzyj7qYYrs3iUtm61pltqMxZ8qkKflZc2ao4C1Z3uX2QDZUtlj6yWAn1pccAR4Xwq/cuL+T22kmFJUan0YR8av4t2fvYW4v5QuVnliCVLH3A6VC7i2u3GCXsttdU75srGOkSAx6Upx2ZTJYkxuZJj1O9Jp1bAYYnEQIA1NcuOuhO7zlFbVkB0PmeXKgLBnrpuaIQEkQCOesbDrQq8AF4Ls9iMRIw9t3I10OXTy2mqsZwS/hWy3rZtORIBXr0bY+6iLPFMRpkv3PCdMrGARzgaaVRjeL3bjTevPcI+cxY6/NkwPdT3e4ELF6BGb1J3PpUWuoZ8JY6ZYMAa7kRqKFvAchA6czUCkkZVP1/ZRshjBeIIrg90hHzNcpPU6z9dT4zxezejusIlgruUuO0z1zafCl4w8GWMTyohMhWANdhA/qTSQgG7Bidddt6PtHKATyHPl5DpRFjszfuXAiWipOsvmUQeZ00qGIwgUlSPZ000WRvHM0rTdDrawQX1a4DDBZ8WWJjnE6T603wPAlxDM64y1h0Q6d+8XD+6oIPqDSpCsEBhME6npyXqfKo2nBTMRDDmfMxApydbCJ4uyyXXtsysfnCfEPnagEe+j+z3C1v3DbOIs2ABq11on/hHOhmwoAmQJ06sfM9BRGH4arMoZ1XNpmc5V9WPKp1bbAaCxwfBqmW7jVvQwEYcL11JdwBp6Gru0XYjCWlNy3xGyFK+BHYFpPIlJkb7LSDjGG/JwoF6xcmf8G4HiOsbUge/LbRpA0+s0RtLkbLb2FRGjvA4jkDr5wRV2EtkZmVZnby9aGv4OBMnkPL3VbhHy6DlMldD8aut+CS5MQYPXY6VH8pgzPi6nyrx7syVMDX+iaoVAVlmO2w+AImqe3gZTirSM8sqmdZEEmeRjnUjwhYkoPLSmWES0FGokndo+uJiKq4jiwohWkDmNj6SPrrNLy0MDw/DJb2Qsb6R7xRothDOWY6/1vVeCxM5iSQ20lgBHpBk/CtPwPsU2KgW79tjElQGB8jDUk4xFTZ874prdbU8vsFe0V2n4Rcw+Ku2nylkIBKnQ+EHTTzrqzfIDPA4bwKcp0Vdxp7I186KHD2I2MHWSv2Co4RbYtprHgE8z7I2naryQwHiIA9I92leY+py3s/4PUj00KtnlrAATMyeeUmPTYV1nDWhmBFxiQQMojxciSQZHlXWlUmVXyknT66gl3U5YWOcjX00pLqc18/gbwY/X5BRwtidQ5POU+w0b+bVAAhgY5KSfUdarZpGj+ftA/aN65mk6Bojrr9Qo+Rm9i7GNLgpucN29v1I/nVicJEzDGObKfq1qS2REmB7/ALNKva3pJ0A5lv5UpdVkrkcemi96Bb+FadXypyWI36xrVhwixAMDn4W1qVyBzk6c5++oK/MqPew+uBQupyve/wAB8fHfH5PLmDXlnyjfwGI+NVfm8k+y+uwCGaecExiK1zviERkRNW0IOIsFlH7qufQGjk4jhbgVe5wozLfPgDyGW6Fw6rJ0LKTPzq2jmytXqMZY8adaTMNwpsuuaeenL1nSrcPgSAQpM8xBn31r7pwi33S4MICty+toWdVVFBCDE5jGbNA15zOlDNicEtwlVssveOXYkkFUwwMIQRCNeMRJ10Bih5c36kJQx/pZlH4OSZLZfVdfhUbfDGUyHYMpkMAZB66bHatbhcbgnNsXrWHQEYZm7ssG71ye9XcwqgA5RtVxxOCzEWzhA/6PvDcP6HKWfOLeQx3oXuxAJ021kUu5me+objD9JTwrtFfsrFwXLzOPauFyTH8KScUwl25mZkCg6wAwHn1+2tFxLiuEZRlfDG1bt3FRVJ78P31w2ha1jKQVOxEEzyrzjmNwb2cQ4KM7NeI8UO1w3SLZQzPd5ddspEyQYqYyzJ2pL/QNQeziY21wIz7Rn9lTpXNwRtAMzRrMQBr671suHcVsLg7Vl7jAhUW5bzeDI+KLOVWDN8KumvstpqKq/KsOT/sffZbpXKWNgDPbFrvuj5O93I2WabyZeVIThBbOJnLXCyBqxWNhl35zM15c4Y7mWdyCJLFd/WtHf4hhzhnTvLHeh7zWwmfuYPcqWSdcxhgk6Tm8qzuIAymWPosfbWb6jPGlq5+yNY4cclxx9wO5wgGQHY8oCx/GrV4TC6EkrpOUxr1NXYNio8QYCdCcoOlXHEFjpm8vEPrgCKmXU5k+fwWunxtf5KnwkpALSNwFJjlpXuAwQs3AxRbojRbqFlnrCsPrqF5zMbEayDv99Ta3Jkkg6aGNfdtT+Tm/UQ8EOKOxPC0ZiwzJOpC2zlBPICdB76J4Ji7+GZvyeWDaE3LCsIHMFpqFlhpGYn1H115dnWA3qW0H86n5ea93+C/jQasLxL37pdmKMzAKWNi3njyIEj1gGk54FPyiZMar9X86utKYMAkjoNPjVqWVUk5iD6g/DSm+pzL+7+CV08Hwv5I4Lgq22PeHXdSVMD186vvYSGEO/I+FSpHIwTVCWydMpidARA9886lbwiltBDD0NL5OVP6v4Q/jxfCMvx/AgYi4FzEaQTv7IPSvK7jgPfvLA+z/AKR5V1dcZzaTbOaWOKdUeWOLXREMNAAPCp0gdRV/55vMfE0/ur91dXVEoxvguEpUlZX+d7paM2nTKsbelcOKXNDI96r91dXUOKonVKuSTccvCYYD0RPw1BuN3jEv/wBK/dXV1JRj6Frl7ZG/xq8Rq/8A0r91WWOIOBMj3qp+0V1dTpUO3bZJ+N3gsBgPRE/DVScVuZvaH/Kv3V1dSjFeitTclbCbvG70e0PcidR+zVCcXu5faHL5K/dXldQox9Dc5auSy3xa6qmGGp18K6+umtD3+NXvn8uQUcvSurqqMY6uBTlLStyy3xa6VEsDrzVTyPlVTcXuwPF05Lz91dXU9K32FqdfsT/O90AAN1+Sv3VJuLXSdW5fNX7q6uqXFeilJ0RucTubZvqXr6V351uyPFt+yv16a11dVOK22C3ZaeJ3I3G3zV+6qW4td1Gb6l6eldXVOlFSbqya8UuASCJ6lVP2ivE4zemc/wD0r91dXUaV6E5NVTPfz1eJEvOnRfuqo8UuD5Xn7K/dXV1CivQtTCRx28uzAeiJ+GhrnG7zHV59w+6urqmMI3wPJOVVZN+MXRADR+6v3VO3xK4pJDQfRfuryuq9KrgSbskvHb4Y/pDr5D7qi3GLunj+pfurq6jRH0GuV8i/GYlmcknUxyA5DpXldXVSWxg27P/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30" name="AutoShape 6" descr="data:image/jpeg;base64,/9j/4AAQSkZJRgABAQAAAQABAAD/2wCEAAkGBhMSERUUExMWFRUVGRkXGBcXGBocHBoYGBgYFxwYFx4cHSYeGhwjIBUXHy8gJCcpLCwsFx8xNTAqNSYrLCkBCQoKDgwOGg8PGi0kHxwsLCwsLCwuLCwsLCwpLCwsKSwsKSwsLCkpKSkpLCksLCwsLCwsLCkpKSwsLCwsLCwsLP/AABEIAMMBAwMBIgACEQEDEQH/xAAcAAACAwEBAQEAAAAAAAAAAAAEBQIDBgABBwj/xABMEAACAQIEAwUDBwkFBwIHAAABAhEAAwQSITEFQVEGEyJhcTKBkUJSk6Gx0dIUFSNUYoLB4fAHFjNTskRjcpKis/EkQyU0NXODwuL/xAAZAQADAQEBAAAAAAAAAAAAAAAAAQIDBAX/xAAsEQACAgEDBAEDAwUBAAAAAAAAAQIRAxIhMQQTQVEUMmGxUoGhIkJxkdEz/9oADAMBAAIRAxEAPwBjwXB4c4ezOHsE91a1Nq2ZPdrqfDqfOmKYLD/q2H+ht/hpTwe5/wCns/8A2rf+haN72K9hYk0thLJRa13BrdFs4WxLCQe5t8tx7NGrhcJ+rYf6G1+GsnxHHlb9sht5UgjbbbyIIpr+UCk8EX4H3mPFwOE/VsP9Da/DU/yDCfq2H+ht/hrP/ldeHHkazUfFiV3/ALGkHD8H+q4f6G3+GprwrBn/AGbD/Q2vw1mbXFMwkGRMe+irfED1qX0iRS6heh9+Z8J+rYf6G3+GppwnB/quH+ht/hpIOImrbfED5VD6Y070fQ7Xg2EP+y4f6G1+GpfmPCfquH+htfhrM8T7RG1l1310303ApvhOI5hm5NqNeVYPpmio5IPag48Awh/2XD/Q2vw1H+72F/VcP9Db/DUVxYr38pHWp7LRqnAkOzeE/VcP9Da/BXh7NYX9Vw/0Nv8ADUfy0CkfGu0l21ibZz5bAy58qK5LM+UBxmFxVIgKyA+Lek8cluJzih0/ZrC/q1j6G1+GhrnZnDcsPY+ht/hpLd7eXSqfolQ3RauWylxbn6O44SLoiEbxLoJG8GQa9xvay8cHaays4l1wpJa0RbY3ghKqSMpJzEQNpoi2iXKDGv8AdvD/AKvY+ht/hr0dm8P+rWPobf4aR2e3L3MQxtqrWbi2lw6scga6zqrtccglVBLCIOqwBNe4vtzcQkizJVWDoHBVWS+9t3DqhZkASdF9QINaKaohuA8/u1h/1ax9Db/DVbdm8P8Aq9j6K3+GlOH7Y3B3xuohVfyp7ZVxqmHS04Wcome8Hi99Rxfbl0n/ANONXuKvicyLSKzs2S2xX21AERuSQKpSRLcKGL9n8P8Aq9j6K3+Gqn7O2P8AIs/RW/w0B2o7QX1s2LmHBU3Fe4VKITlWz3oDByAAOZGsbTQeP7cn9KLVucquEuAOf0iWTdzFSmXJoPlZvKtdceGZuho/Z7Dj/wBiz9En3VQeC4f/ACLP0SfdV3BcdduLdN0L4bzouU/JVVPiEdW35z5UysWC7Qq6nrW0ZJq6M2hKeEYf/Is/RJ91d+aMP/kWfok+6mjW5BPTeq8oq6i/AtICODYf/Is/RJ91QPBrH+RZ+iT7qP7sV53VOo+gFjcHsf5Nn6JPuqv8y2f8iz9Gn4aZMh6VBrbdKpKP2IaZ8y7V4dExdxQigAJoFAGttTsB511S7Yqfyy5I5W/+2ldXDJLUyqZruB8WtG1ZUnKe7tiTEEhFG808uWSAd9B0r5rgcSURQw0KqRpvKjetPwntWoQW7xJA9i4ur2xOxn2hB91Vh6rxIWiwW++a6CCSCCBrtyIHx57VosPaBUCYgRpt6edI2VXvAjLlYsfdtJj3HStr2e4NnU7lQfaZYBnfKK6I5UnbIUW3sKDhT1qm/bygk6xrW1PZYUFxHgAtrmY+CcreQbwz7iRVvPEvsyMFwPBEG42cMC3h16jN8dfqpx3bCk/D8ELONewGzw4Vc3UwNjsQOfQVvW4E3TephmjQu27M3LVYl408fg7dKou8IfpV64sNEkZnjN/OQj7SpEb6nX7Ip3h+JA6AGAI06CkfHrEW2zAh7RieskR8d4q3glwvmC7KFG/xPvp1FkptD8Y/1qX5bS4qeleieho0RK1sNOPNJOE9prOJxV0C2jPhmAt3GUFhuCVPyYYH7aq7W8UGGwly5sxGVP8AibQH3CT7qs7DdnfybBIH/wAW/F6511HgU+gM+rVhKtaiv3KttbjS13KAxYsjMQ7RbUZmWSC2mpBJI8yTRNniikKAq5Uysgy+Fco8BUbArAiNqU9pbBWyWQ6qQSOeXbT4/VUuB4W53CM85mE69OVWow4onVIbq1gpkNizly5MvdrGXMXy+hY5vXWrWt4dkCNhrBRQFCm2sBVYsAOgzEn3nrS9sO1eC245Gk8MCu5Ia4q1Yu6Ph7LjMXhrakZyILepAAPUCoYqxZuLlexZdcxfK1sEZju3rpE9NKBV36Gpq7H5JpdmI+4E4qzZux3tq3cCnQOgYA7SoOg000qNzB2ndnNm21xwVZzbUsVIylZ6Rp6aVPFG2qKAfGphyNoIBn3Ex7qZXk7tAQhVjpmnUACfiawcoLdIopXhpAUlVtq7EmABqd2IHPQD3Cr7iW7YJU5iCJ6wd/jUMQ73EDOYIGqxqGjWfXT40JhsIIzu5AYRAGpgzryis3JtbsYysYhCA+UKYIUE7wOfnFI8FiQ7srEBpMaQOZjy2+uiuL3rbNbCnLbGmYbCTIY+emvrSfivCSjB1IInUg7eZqsW37kybGq28wkGfSpjCHpSY3SolSViGA6kbzWowl7vLauNmE7T6itnfJUWnsCJhG6VP8kPzaNW9HIn3VcMb+zUXI1TgfE+3luMfd05W/8AtJXUX/aJfniN7QbWv+zbrq5ZN3wTcTOcO4nZuIqmUICrLezOUAa8tudNHwxWAwUgc490yKzN3s7iCiOMjKVXYqCAQDqDv66mi8L2ifDXMlwW7yABSqZkAA5qSoObrIINc7tcGVVwP8LfVNoJGxEgg+Rrc9l+3ZkW8WwAaAlzYg/NufV4vjWBtYq1elrI23Gsj1++pZ5mD7jFOE2nZnbifdBjUG7Ui49xkDMyEtlRxctTBIZdHGhkfdXzvB9qsTahe8zKNs6gx5TvFSxXahmZc6kRmIdDqAY9meQ10MjWuyM8TH3ZMH4Hi/Fc7tDcuuYD6eyQAdx7ia+xcI4laFhCXUnYtICyNDlk7CIEdK+FpdhnyEwTudJHoPsoHFX2cwXYgaASSBHlWbkkWpSR+kreMttqII6gg1VjrispRTlZgShjTMNY/rlXwLhfE72GbPZulZ3G6kdGXano7fYi4CHFsg8oiD1VgZFCnD2DytD7t5fW4EJBS5bKq4OWDJ10BnQj667gmR7ipZGVDKywiZYydPlGNuQFI+JcQOJsLc0ZreVWkjMpJgZttD11GnKm/BgVKq7+FCWCDcnbM0e/zruittmZOe90bfEcF6RQT8HPSieGYvEMmZxuZAOmnKiziH5gVCcl5Lcos+WdqMB+V8VwuBP+HbHf3o6ATB/dEfv19BdJJOWst/Z7+nx/Escwmbv5Pb8lTf6lSt9dxiqpJtkgamOg3rOEnbk1yPYwnbTP3BdE9nMj6GQN5HwGvnRnZjib3lTvNyBlAGpQDVvKTAHpU+2WNyIb9vN3Vy0UMagMwOV/T+NZ3sZxPLd76/mFtbeZYJCaeEADmZkAbb1TkK0fQin7FevgugBETP8AXpVtm6LtsDVSYJ120B19Jq1bFue7JJJEzPnt5da53nlZskBWcLmOkfx/qagzrqo9saf+Nd6p4zjwrBAdhP8AAH7aq4diAjs7bL8rSDO085pOc5IWwxtcJUSxAJK6htBGx339/nVdoKbqJmlYhSR8pDJUHnoPqobjvHFCrLiSfF18oHSqsKid3mIPig77H5wPI1CTatitXSGnEMSiucoJZoUg7bRIHpQt2yoIBOgGq7+71rsBeSCToy6CTprrm9eVcEVs9xyRJJkeew86F/SNoRY28LcqvszmEjkdYbzG1E9nMVAfNruNdfIA+77KH48FLSujASw5kaagVf2WxtsAkjWPhHP666Zf+ZkvqDk7Pi6hZmyAHaBz1keX3VZwHGLZe5ak9zOe2WI8JO6H7RV2N45ZcMimSYmPMkQB5daVWzaYFc2u0dD1FZxlJ/UXsnaNcroeY95qQsj5yj66S4BLwVCUzAEIRoCEiQfUT76d2rlqRBEmY843ii0aaz4n/aQkcSv68rXL/c266pf2l/8A1O/HS1/2bddWDsNX3EOCju0II9lenzR5VXj+FJe1c+Ic9PgJAkVfwy61tFdSzDKgKrIGqjwsQdaJu45WQfoLFtuviJOu2VnIn0pWRRkrqNhspABaSQwaRl+aygDeetNuG8TS/oRluDWMwE9cvWmtzCI6MtzRSNAqTy3EbGkvDcRdwb3UtAMl4ZZcW1AI2zG4CF58x61HInEelGKwTI9x091UHBELMjK2gA6RPx0pfguLFXFvEZVfQhkdSpnbVCVB0603a6AdtNiPXp51P0sy2XIv2kSR6fZVQQ5pIyg8utHFmBlVA9/9CoDC5j4iTWjnGh6kXLbQDaSRyqo2QIiNelD4zi9qywUZiY1AEj4zFDPxdsnerYutbBgvlhJ6SAQDWSsKdDe1gcxmBPPrTUYl8+a4M0xMEKdokmNdNKzvCuJX8QZs4K7cjcqdPjliiMDxezekZWVl0IbefLrtVKeSHDJ0s+4dnuJW8QhZbgVVAUW9AykDdhymNAOVORhpXMDpEiR5V8DwnEfye6t2yTmQz4tQQOR8t6+w9n+39nFWGdQe+QS2HUguY/y5jODyrRZG0WlYp/sd4d/8MDGJuXr7mRz7wr/+ta/F4Ex4cuYawRoRzB10nXXrWC/sz7bWCb+FSVs4c3HD3FKsTdvsyplOoKgkEbzRHa7tEcR4cPnIXRokA6841MRMc9auGp8BJpCbtNiE/Jr6Ydi9toJXY2QGJKgbFZJG+nMVkOFYxiUXUgMIQ6id5gfJ8j1qzjGMYse8HiI3ECfJup5SaHwOIW2gYKM5iSSZg8hsBv8AVW5Pg3eBx7WgYuA6ZT4pEk5oHVtPqqScVuqytmljJgnqNI9N6Q8OumF+dq0HU6wCxHLQRTazcZVzSc2hGi6DXUk6666U3EzWR3Rdi01LuxLHUn7vOvbmMtraS2Cral3AUyWnwjMfkj7aX3LrPrEnaT13geZ3mgXVpkHyjWqjFPZsl5G2NLWHGZbl0EITO2rAa5VAP18qY4btAqFsizZmO72023668ulIbbM0CZAG07dT5CvIJaBJG08ulNxvkXccd0PP7ygnW0CoERJkCd556TvXuJ7TqiothIIBk3IaegX086TpA+UBzknYDTbea7uATlaTPIDc6H/zUqEfKK7knwND2pvsACEOh+QJ11HpFAYXiKojoQM5JOYDYHeNOetV2bGQeM7GIjU9Y+yoZFcxlAkwCJ0ndtOQ6VaUeBW+Wy22YbP7LAhliNADqD7qYYa5ZFwuzl48eQgqS2++oGvSlXc5ZE7GIPn9nWKusF91WTyhTHSZpyqiVJmltdr7hMNbUqZXKum5ESfIae+lj8dbD3HWVe3mzKQTIY8tdYMajyoKxh3PyWE7k6AQdSG21086EbCNLTEA5SZkTPI86mMYplvJKjNduOLJdx11whGYW9BEaWkGmvlXUn7UqRirgkbJ/wBta8rBwVmqYdhr75LQzj2FAAUbEDTQfzonHoyvq1sQACVXKBHllWW6mgsC+a0qraacqjPmb5o2G32094Z2dtm0LklrjXBaW2LZlnYFoV2OUwoLExABE1zNpcHQK7niBHeAgayiliT9VVXMEp8IJI+UHBEHmCDWh/u3dEZUt3D7QPfpkIZsqroQjEsMuh3EUvPCbndtde0qjVjDKHADZCwUsXCZvDmiJ50WIzl7srZcwl0W2OwbYnp1FeWuFcTAAtrdZRtEH4ZoMVp8B2au3O7a2oCsQRmcZiC+TPlDZimYxniNKt/NhxONuWO8VQjuGunRQqaZtNAJgDXdhUtBt5Mbjvzja/xLdxfW0I+MRQicWxJMKXJOkZBHvGWK3lvs5iWBJtuMkqDceJKgkraUmXIgmFmp4TspdGhBZn7vKRdtoCbkMqwxlnK+LLvGsUJLyhUrtGOsdmgBmuvvqQug+PP3Vw4VbgqufLuQX0MeWk1s7/YpmCMrG4XCMFgSoc3PbYOQkCyxJ2+FUr2YxBMW7SEeDL+lQq2cEqLfih80GMpMwRVJjM0vCUW3rZIkeElSNOoYml2O4LlUXLeYneD9oPOOla29w83ApVGdSJlygIidkDbaHeq8ReOVVS2ltgRLKXJ96lio9alyCkJeE8XF4ZHIFzrsGHUeflR13BsuunP79KVcX4bZQEpbe67bnvMoVid1ULLD1NLG4hiLQAZoHIMVbT3zFCXkyca4NhgSBnYStx8oLAxmCknxc82u/Oi34pd8I7wgroPSZg9ffWDPH73zh/yrRmF7RXNNEZiYygNm9en107kuBaWanEtKAFRm1YsDvOw10gVHAMSwy5ZHzuXnv5Uvt8XUqpdkEiYFwErrEMB7J8jRYvKdfrFWsslyQ7Q/tOQJLliwiZHLYab6mirdiFltW8tB7jWaw+MKGVJBE6iJo0dpsTt3zEeij64rVZ0QoRfJo8LJGhyjWevQqD5+Ve28YEnwqx0AzCch5kDakNntJf8A855O+aD9oq78/wB754Pqifh8qu0w1RWy/Ae96d1UTr4VE+7pVt3DlpJ8IHUzPrHM/wAKVJx+6P8AL3521+6rP7y3v92f/wAS1Tk/AXDyw7DuFg5l6AZZMREkfZUbmJmAHYkDQRzPSPSgPz9c+ba1/wB2v9CuHHn+ba0/3Y++nqFcfY2tWUBBd8rbxljz1NTv4jO8m54efIA/aR6UlHHHn2bX0Yj7amePNEd3Z+j/AP6qbfseqFV/0fGzZUiGMbs2smOgjc7DSh7vGBEBeZksdYG00o/P7/Ms6/sH0+d51NO0Tj/27HL5Dcv3qX+Rua8Ov2Chi2CkQMp1gjc9Z99SF1yREeHlH9fGgrvaG4dksgdO7/nNR/vDdO62THLu/wCdXZD0vmRle1mLP5Xc0UQEECOVtB/CuqjtLxEviXYqonJoJjRFGmvlXVg+ToTVcjTDXLfdW8oaciSS8j2RMaSD5Ubb7SPaWyq2bH6HPlY94W/Sf4mYZ8rZh4TpMbRSeyX7q2EQiUXU+g15mmOHvW0SCs3NMxZiU/cGUGffULDPlI11L2EXOMuFUZbNu0htFLSK/hFp2ug+JiZZnMzyGkRReH7c33TuAbYDzLFisDObmUZiUiSRJEkaGaX96hDd4VuAnksMCdva1YDoB76FKwSq+8ABZ/rzp9rIv7Q1IYX+MYi26gW8OXVVUXxBbuQ/eC2Mj5IkRsGAJFDYfjdzDi73dxUe82Z3tjULma4VtkyACSJkbAVRlRk1JB+YAdevimmNns3i+5N1MK5TUyBmMHXQTNZyTWzGqD8R/aHjXUhVVpByli4ygrlLeFlBJ1YgyJ1EUHheO3wVuNh7NyHS5ba4r5Ue3bS0HHiEkrbWZ3I5UgxeIuKwV8y6+yVywfMHWmWDx2T/AA28UDMSAdByiNaiTaGME4vftwpW2ZREZYY51AvSp8Wx/KHB5wBGteX+JYkC3cXDKtizdtMiqr92hsrcCiZmCbrMSdSY1pYb5Lx7I1PIT6ChblxzK5zlPIfVNbY8U5bkuSQdwjhV+9rbss46gAA89CxG+tU28M7MQFJEnN+yST5+XKg0w2UgrAPUQT9dF27ozewWbqSTPupyw5FukCkgO5gyu/ijz2ojC2SSIQQTrmWYB8hpWqw/ZXv7aMLhUOLRVTAE52XEHQbW4zD11mhuEdlVa5lOLAUtazoM2dLeIZe6BIXIzkOpI2EismnW49hA+Dtt4Mltt9e7VTI9BQLdnQGlkUL8Pj5VqT2JuFUupcBRyInOBla4LavmK5dSQck5o1io2+C2HTEZ8R37WVZlt2GKNmRwhDC5bgjMwEg8vOlTDYy2N4NYYAAKjbShJ+2qbuFFjL+TrdZcoz5nQy/OFC6LHvrcYLstbC3WfEWT3K3FeAxFu7bQswbMviUZSCVnbSqbPZA3ACjq5dlNtxmyd0bVy4Xy5c+Yd3GWJnSmge/JkMHxu05ysCjTpOo+NMYHM1T2h7Nm05t3IZsqsrKpBhtRmBAZehBgik1jiNyyYuKchMDfQfsk+0PKaHExlD0Piamt0ihrWOtsJBkV7+UiR5mPjRuSscntQYMT1qXfVP8ANTaS3OCInnyq4cMAE6v74ip7i9mvxZ1bQP3td3tT/NrHYx5MNR7/AONUXLLqYKkH+toprIYzwSju0Wi5XZ6rS2x2Un3GpPacbow9Qfuo1kaH6Jd5Xd5VJnofga8zUahaAgXa7vKHz+de5qrWw0ozvHG/Tt+7/pWuqvjX+M37v+kV1LUzZDvCO3dpExlXm0eyI0qyCZO3mBJHqZmquHuEVS4UqVXTQnVRqJ2PnRly5YKSiXs3PNcUrHkQoM+tewnsLycl5jMk3NNRDae/eq18WgBESYAY+smJqVi1vDKg/aeJ9/OqDdEwDJ9Z39aEwOYltST8f50VheJXbZJt3boJ0lXK/GDrXDhugPeWjInKH19NYE/Gqbl5Z1GUSPCCCfcTSbvkCGLc3CC5LsdyxLE+pYn4VZaVEB8QJPyRI9J2EeVHOq3AFtImZfauPdXxTrEGF08qCtXQbgV2YRI8BBOYbQZ28+VKk/A9zhbZV2H/ACifvPxqu5eYrl3HKYn4zoKsxwAMFdTrOcM370az6mqY08KmOZJ8qdiLLGHO5ZVjYn7ABJn3V6urEnxRqdImPSNKouQFBDAHmIj3zOvwq2yy5CSFblMnMD5CR8daLAK/Ot+BkvFFUXFUeEBRdAW5BMnUADXblVtrtBiEyIb/AIFyf4SWs36Ig21zMvjylRAJO1Kc+ugA821qRSBtPmSYn05VLjF+BjFeL4kW1t99CW2VlVgkjK2cSxXNGaGybT5aUKmKdS4DAG6pV4ESGYOZOykkAyI8oqvBWWuPAUM2+pgR8RXuPImYC+StIB6DUmhQivAbjQ9qMax/xgB4if0drUlcrFzkhyRIJI1qpeP4jNnN6STmgKgAhDaAVcuUKFYjLBBkyDQFwaAAiAJPPXyrrD65nJCgRAj3VOiHoLYRcxD3XYuwd2gQcq6AQAoVVQKAIApXxvhoZQobxqScvhI9AQT0pxhsWio6C3JOveKYYDoZBH2UEcxI3PIbbEwJIgCk8UHwg1MydnEG03hbN1GuvXfXSneGxLModVOWQPf0n31DtXwtki4bIthiQWGbUxsJMR6VRwTii2bgAzFH0PeRAO2bw8uRrj01LTI1Un4NU3F3ymVB89fdzq61xJyvsqfP+tarZGB2t+ixB980QjCIOkeY++j4qRt8iXskcXcaPZWJ1G/11bbxFxdc5+AH8KjEAVxXrSWKC8Ceab8nmLx7tEsdP63FQw+LufPb4kx8ajdWdahbX+vsrRY4aaozeWftjFONXQRNw6dQDI6bURa4rckkOgB+RlEa6z7NKJ8qstDnSfTw9FrNP2M7/ES2jLabzye/ypVihbZjltnrpIH1/wAKuBrhM/b5+/4UfGh4H3W1vuYrj9kDEPCkezzHzFrqt7R//Mv+7/oXzryoeJJmd/YYYa+RbtgKoGVdJOpgamedW420Q4GSNBoHzCfnEyQCelC4W4ndpBc3MqxCrAIA85P1URashiTcczzmT9m5r0FJJGJK5miDlUjmWHwAqhrR5MGnWRyoy5YFoKXVhJ9kKACvqZPxFUd4rFiMwJM6kHToQFE/V6U7AlZwZbQAEwd+ca/GvA6Hn0PhEkR6VWtmGEEmNT5fdRV7jdwH9G7WwNgpIilv4Ahi8Y9581ws0QPGZIHuiqLqgRBLabHwxr6mfqoq9xO5djPcZyBtAHvJ50PbsKJL3FVumXNp5nlRqGV9yWMsftPxk1Zb4jcUFUuOFO6gnL7xt9VRvWJ2uIw/ZJ28hArxwqnZo8+frSTA7DYlQCSit5Sw39Pvom1fXSFg/sk/VMxXmLQkLqXEaG2pCgdCxUSRtzry69tUXIlzNPyyuX3EAH40NiIJZYST4dNM0/ZuaiwECN/ONKMxuOL28rhbjRAYvdlYOwBbKfhFUBH7ucijz11/r0p2BQ7MxAhddNgB76mdOa6aeU1BsKYned5G3lrVdu0Byny5A0cgSF8k6meQgdOlTa8wIJ0nefuqCsx02/4dvqr29hGBAOsiRHiJBpWgJh0KmWYdABp8eVQbEDKQpI01EnX19+tWrgQAdCSP61qvOPZAUH50mAP+GqTQF+Pa1ftgCx3cASc85oESZ+NZG9gxaeHzZSCVyxJ+Og8612EXDwwvJdYz4XR1AP7rLpQ2K4f3gIAOTlMT66dKwyRUl9xp0KODcVVSLbmF+STynkfLzrSZVHyp+I+0VisbhWtvkbYbek8q1PC+I22QIDbdwPahlYjTUhtJ1jTpU4sj+mRTDBdA2J9Af51cvEj80e+T/Gq7CBnVfZzMFkaxJAn660GM7FEOUR3zaqFvILbSLq2gx8R/RsWGVuZ5VtKUU9yRI+Nnp8NPrNV9+ZmF0+v1g60xw3ZK88RlBIQwxgzcLBEIgwzZSQDyiSJoc8BuB7VshTcvCVthhmAnLLiPDqG/5SadxDcDF6Dt9Z++p2sWwOy++Y+2mNzgjLba5OHa2qz3i3SVJzZMqkbvm0y/w1qCcHLd1kyDvLT3mL+FLao7oSWJ28EzE60XGrHuCPjn6qPJRpXJiTp44/dJpkeztwWmbPbhcjEqwNsWnt3LneM+wH6MACNSwG5qrG8DupZF1raQQpMFsyi5qhcHaR0J84mlqiw3MXxy4TfY5p9nl+wteVVxn/Gbb5P+kV1YS5YWzQYZFW3byuSSikrliJUTrMH1qPeRzPv/AK0oXC3B3aKoLHKORPIUeLVsIGuFmc7oFgj96SD6RWydJC8lItMNdADzpnwXE2QXRrK3yw8MqzMCPm5WWPXWgrSpckOpWdVIkx+zAH10O1oJ0B66k+6ndiIYy06OVKNbbmpzD7dY86kqZfayzpoddPTb66udSy5i8bDUnNHQA8qqFsBcxRiB8ogx8dqG7Ga/jN57tmxbNu3fW4G7oYQBXYoAGZ1VTOWY00mssvCbpV27i5lQwxKHKpBg5yBoR0MRTTEdrLJ8Aw11Lb2Vw5CYhZFtGDjuiLfhLMCzTObMdtKLu9s3Yz3Wy4gBO9Ogu27VpMx0zMotkknfMdqwUpLwMT3MHfshXKvaW4sgtby5h+zI10q612evXHtoEuKtxS4ZlKgqilmZSw1gR1mjOPdsDiYVbQTx97caVILBMgCwgMQSfESdhrU8T26YreyWnHf94bha9mGZ7TWlFkZZRBmzEHXQCdKtSnXAhfg8Pe7jvluwklFU3CGbLGbInyiO8X4mAdala7O4tmYGxcUhGuSyEeFACYkamIgVPs92vfCWslpbjPOhNw91GZWzG3E5xlIDKRo2sxV9ztigS5btW7y5/wAoYl7+Y5sQqrpCjwrEjYnyNLVJPgewjHB77MR3VwlSwOVGJlQC06aQCCfWmHDOAYp2RVsXIuAlSysqkZWeZI5hTHWjuI9sw4ui1hnU3e+ZiboP6S93Ux4R4B3Wx3DRUx2z1crZuK12491y+IDDM9i7ay2/B4FBugjmAscgaTlL0GwDiOGXgrxZnuwGd0zsqhlDgNyXRh03pZf4XiEys9q5bV/ZJQgN/wAJOhp5c7XwUJsuXsqRZK3oSTh7dgteXL4x+jLD1ynTWveMX8Tewzv3T9072rmcXUfKtmwbUFQZUE67CNqalINhE6QNjPPMR9g0rrQIGrRULNpSAxBIjT+hVYEk71qtxHOYJgnp1rkt7GRqY8/X0qCmPKpMyndyP40wDMajO03LmYwNgNhtJ2qBw7KRBIA2iglYfXr/AConD4jXwjf+thUAD8XwLMrAwTBIE6gikq462AsWAGWJYXHkkc42HSK0tzKdIn9o6RSLjHC8vjzeE8gDodftrDNC/wCopMa8J4+jXAYKMGBUTO2vOJ22O9PMRx3EXJzOCWCgtkAYqt3vgM07Btug0r5wltjGVSddI67x61reCd/dK22s3M3Jm8Kn1LQAffRDJF0pg4vwaC12oxS3LtwOhe6wdsyDLmUZUKqCIyjSNQeYNA2+I3Q9u5m8VoKqNAkBSTryYksZ9Yqi7bKkgiCNP65VGulQjyTbGGI4zcuIbbZEt+EC3btBVAVi8jXRixknyirLXH7qKqqLTKitbh7QYlGLFkdp1QlpjfaNqWRXGjRGqFbGh7SYg5gWtAMFUoLQyFUtvbVCswVAuE+oU7ia9xfGrl22tu5clVynS34myDKuZs2wHQCYEzFKzXpWnoj6HZn+MqvfNBb5PL9kede1Vxj/ABm/d/0iurmlyxmkwosG1a8V1GyDMWCldh7IBDH30Li7SKRkZmHMlMsempmvS1pu7KqwAtoMhcHxZBLeyDBMmOXWpMznRV/lWsXtuIrwVm47RbEsNyzAD6yBTS1g3ZFXEXLdpJkQis5gT/7YzkepilwtdcpUb7ia8fEJIylgNvE0x5DQaeUVTA9uWsrbjKJjNufdJg+U1ocB2rxdmy2S6TajKVYW2UeiNrz3iKzpsZjtM9T/AArxcJJPswOQ+3rSq3uBDG4s3rhZoBO8Kqj3BQAK8syCYE+tQvsoEAjzP/moW1J0B05maG0gGKMHTV/ETAQDl86f4VTiMDlOubYHUFfjNMeFXbttf0N4WzrPjCk6dTE+k0vxJe57WY67sSftp37A9wV5lYG0xRtgwbLv1aRA99Tv8NNu4O9a0pYZs2cOInn3eYz5HWr+E4q7baLaKx3/AMIXDpzy8gKFXiaFmZrYdj80ZQT+0FE0rAKNi0UJN245+SFthRPmWOaPRaDfDsqwxZRMhSCFnrB3NTtYpmmVKqddNIHTXWin4lbC5XtZo+U9x5+ogCkmAFexma2qEAhCxDZQCc3JiNSByHKqThBlz+HeOU/DejlxttlywEkjxEkx1OUKSRQbtku+BtBoGAI945ir2S3AIuYHEZVbKwRhKs0AEfO6KKnheGXXOW2vev0tEOJ6SugNH/3TZLH5Tcv23VjChGzSfOI+BFB4h7VshUxDPmEsBbcKG21GYSR1qb9ASu8Duop7xVVhupZAw8ss5p8oo21gcTZw7MhsZLqmWDWC4A3Ev41I5gUpTCpGt6I5BTJ+O1c3DGuNCKWJEjQkn4a0kwBMHkJMyY6fypthLSsSrXkw6j56uZ8vAp+ugmwb2IF0ZCRIBgbcjzHvqtrBaZcxvoNTTXAHK470SwuKpOgzKD06ETRmPuWmUhbftciSygdAW1nzmgsDhwzCQFWYzNMDzIGppndtsocLcTLG8lcw6KCJJqVuDM1e4H4f0TNmG6k7+YO0jzpZdW4QA2cjlOaB8a0UHLplHWedWWscCMsesCs5Yk2UmzMYfGPbMoY6jkfdWg4bxkXB4sqEdWAB9JNR/M4uFiALZg/0R59aVYnhj22JdJWdxqI393vqLnDjgNnyalXBEggjqNakT5Vh7rrmOQMF5Atr8RAqS464Nnb4mtPke0LSbQsAJMAdaW4rj1sWybby4MZSrbdQdvcazl7FO3tMT6mpYfCs+wIHU/1rUyzuX0jUaKL19mYksSTzrqJv4DK0HfQ8+YB/jXtY0xmutYlDathbSoQiyVnxnKNddvvNeJxG6jA23NsiRKGDrodRQmEeUTkMo1PoK9dm5HQfCu6KVbkPkdJxK3btgXMFb1B/SPcurcuN85Nco9Ipa3DndcxtlFJ8LEz/ADNCX2f5RnaAKswPteJspjoW9wEile9ICVzCQNGhZ+VoT+6Jrltb+Ixzyj7qYYrs3iUtm61pltqMxZ8qkKflZc2ao4C1Z3uX2QDZUtlj6yWAn1pccAR4Xwq/cuL+T22kmFJUan0YR8av4t2fvYW4v5QuVnliCVLH3A6VC7i2u3GCXsttdU75srGOkSAx6Upx2ZTJYkxuZJj1O9Jp1bAYYnEQIA1NcuOuhO7zlFbVkB0PmeXKgLBnrpuaIQEkQCOesbDrQq8AF4Ls9iMRIw9t3I10OXTy2mqsZwS/hWy3rZtORIBXr0bY+6iLPFMRpkv3PCdMrGARzgaaVRjeL3bjTevPcI+cxY6/NkwPdT3e4ELF6BGb1J3PpUWuoZ8JY6ZYMAa7kRqKFvAchA6czUCkkZVP1/ZRshjBeIIrg90hHzNcpPU6z9dT4zxezejusIlgruUuO0z1zafCl4w8GWMTyohMhWANdhA/qTSQgG7Bidddt6PtHKATyHPl5DpRFjszfuXAiWipOsvmUQeZ00qGIwgUlSPZ000WRvHM0rTdDrawQX1a4DDBZ8WWJjnE6T603wPAlxDM64y1h0Q6d+8XD+6oIPqDSpCsEBhME6npyXqfKo2nBTMRDDmfMxApydbCJ4uyyXXtsysfnCfEPnagEe+j+z3C1v3DbOIs2ABq11on/hHOhmwoAmQJ06sfM9BRGH4arMoZ1XNpmc5V9WPKp1bbAaCxwfBqmW7jVvQwEYcL11JdwBp6Gru0XYjCWlNy3xGyFK+BHYFpPIlJkb7LSDjGG/JwoF6xcmf8G4HiOsbUge/LbRpA0+s0RtLkbLb2FRGjvA4jkDr5wRV2EtkZmVZnby9aGv4OBMnkPL3VbhHy6DlMldD8aut+CS5MQYPXY6VH8pgzPi6nyrx7syVMDX+iaoVAVlmO2w+AImqe3gZTirSM8sqmdZEEmeRjnUjwhYkoPLSmWES0FGokndo+uJiKq4jiwohWkDmNj6SPrrNLy0MDw/DJb2Qsb6R7xRothDOWY6/1vVeCxM5iSQ20lgBHpBk/CtPwPsU2KgW79tjElQGB8jDUk4xFTZ874prdbU8vsFe0V2n4Rcw+Ku2nylkIBKnQ+EHTTzrqzfIDPA4bwKcp0Vdxp7I186KHD2I2MHWSv2Co4RbYtprHgE8z7I2naryQwHiIA9I92leY+py3s/4PUj00KtnlrAATMyeeUmPTYV1nDWhmBFxiQQMojxciSQZHlXWlUmVXyknT66gl3U5YWOcjX00pLqc18/gbwY/X5BRwtidQ5POU+w0b+bVAAhgY5KSfUdarZpGj+ftA/aN65mk6Bojrr9Qo+Rm9i7GNLgpucN29v1I/nVicJEzDGObKfq1qS2REmB7/ALNKva3pJ0A5lv5UpdVkrkcemi96Bb+FadXypyWI36xrVhwixAMDn4W1qVyBzk6c5++oK/MqPew+uBQupyve/wAB8fHfH5PLmDXlnyjfwGI+NVfm8k+y+uwCGaecExiK1zviERkRNW0IOIsFlH7qufQGjk4jhbgVe5wozLfPgDyGW6Fw6rJ0LKTPzq2jmytXqMZY8adaTMNwpsuuaeenL1nSrcPgSAQpM8xBn31r7pwi33S4MICty+toWdVVFBCDE5jGbNA15zOlDNicEtwlVssveOXYkkFUwwMIQRCNeMRJ10Bih5c36kJQx/pZlH4OSZLZfVdfhUbfDGUyHYMpkMAZB66bHatbhcbgnNsXrWHQEYZm7ssG71ye9XcwqgA5RtVxxOCzEWzhA/6PvDcP6HKWfOLeQx3oXuxAJ021kUu5me+objD9JTwrtFfsrFwXLzOPauFyTH8KScUwl25mZkCg6wAwHn1+2tFxLiuEZRlfDG1bt3FRVJ78P31w2ha1jKQVOxEEzyrzjmNwb2cQ4KM7NeI8UO1w3SLZQzPd5ddspEyQYqYyzJ2pL/QNQeziY21wIz7Rn9lTpXNwRtAMzRrMQBr671suHcVsLg7Vl7jAhUW5bzeDI+KLOVWDN8KumvstpqKq/KsOT/sffZbpXKWNgDPbFrvuj5O93I2WabyZeVIThBbOJnLXCyBqxWNhl35zM15c4Y7mWdyCJLFd/WtHf4hhzhnTvLHeh7zWwmfuYPcqWSdcxhgk6Tm8qzuIAymWPosfbWb6jPGlq5+yNY4cclxx9wO5wgGQHY8oCx/GrV4TC6EkrpOUxr1NXYNio8QYCdCcoOlXHEFjpm8vEPrgCKmXU5k+fwWunxtf5KnwkpALSNwFJjlpXuAwQs3AxRbojRbqFlnrCsPrqF5zMbEayDv99Ta3Jkkg6aGNfdtT+Tm/UQ8EOKOxPC0ZiwzJOpC2zlBPICdB76J4Ji7+GZvyeWDaE3LCsIHMFpqFlhpGYn1H115dnWA3qW0H86n5ea93+C/jQasLxL37pdmKMzAKWNi3njyIEj1gGk54FPyiZMar9X86utKYMAkjoNPjVqWVUk5iD6g/DSm+pzL+7+CV08Hwv5I4Lgq22PeHXdSVMD186vvYSGEO/I+FSpHIwTVCWydMpidARA9886lbwiltBDD0NL5OVP6v4Q/jxfCMvx/AgYi4FzEaQTv7IPSvK7jgPfvLA+z/AKR5V1dcZzaTbOaWOKdUeWOLXREMNAAPCp0gdRV/55vMfE0/ur91dXVEoxvguEpUlZX+d7paM2nTKsbelcOKXNDI96r91dXUOKonVKuSTccvCYYD0RPw1BuN3jEv/wBK/dXV1JRj6Frl7ZG/xq8Rq/8A0r91WWOIOBMj3qp+0V1dTpUO3bZJ+N3gsBgPRE/DVScVuZvaH/Kv3V1dSjFeitTclbCbvG70e0PcidR+zVCcXu5faHL5K/dXldQox9Dc5auSy3xa6qmGGp18K6+umtD3+NXvn8uQUcvSurqqMY6uBTlLStyy3xa6VEsDrzVTyPlVTcXuwPF05Lz91dXU9K32FqdfsT/O90AAN1+Sv3VJuLXSdW5fNX7q6uqXFeilJ0RucTubZvqXr6V351uyPFt+yv16a11dVOK22C3ZaeJ3I3G3zV+6qW4td1Gb6l6eldXVOlFSbqya8UuASCJ6lVP2ivE4zemc/wD0r91dXUaV6E5NVTPfz1eJEvOnRfuqo8UuD5Xn7K/dXV1CivQtTCRx28uzAeiJ+GhrnG7zHV59w+6urqmMI3wPJOVVZN+MXRADR+6v3VO3xK4pJDQfRfuryuq9KrgSbskvHb4Y/pDr5D7qi3GLunj+pfurq6jRH0GuV8i/GYlmcknUxyA5DpXldXVSWxg27P/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32" name="AutoShape 8" descr="data:image/jpeg;base64,/9j/4AAQSkZJRgABAQAAAQABAAD/2wCEAAkGBhMSERUUExMWFRUVGRkXGBcXGBocHBoYGBgYFxwYFx4cHSYeGhwjIBUXHy8gJCcpLCwsFx8xNTAqNSYrLCkBCQoKDgwOGg8PGi0kHxwsLCwsLCwuLCwsLCwpLCwsKSwsKSwsLCkpKSkpLCksLCwsLCwsLCkpKSwsLCwsLCwsLP/AABEIAMMBAwMBIgACEQEDEQH/xAAcAAACAwEBAQEAAAAAAAAAAAAEBQIDBgABBwj/xABMEAACAQIEAwUDBwkFBwIHAAABAhEAAwQSITEFQVEGEyJhcTKBkUJSk6Gx0dIUFSNUYoLB4fAHFjNTskRjcpKis/EkQyU0NXODwuL/xAAZAQADAQEBAAAAAAAAAAAAAAAAAQIDBAX/xAAsEQACAgEDBAEDAwUBAAAAAAAAAQIRAxIhMQQTQVEUMmGxUoGhIkJxkdEz/9oADAMBAAIRAxEAPwBjwXB4c4ezOHsE91a1Nq2ZPdrqfDqfOmKYLD/q2H+ht/hpTwe5/wCns/8A2rf+haN72K9hYk0thLJRa13BrdFs4WxLCQe5t8tx7NGrhcJ+rYf6G1+GsnxHHlb9sht5UgjbbbyIIpr+UCk8EX4H3mPFwOE/VsP9Da/DU/yDCfq2H+ht/hrP/ldeHHkazUfFiV3/ALGkHD8H+q4f6G3+GprwrBn/AGbD/Q2vw1mbXFMwkGRMe+irfED1qX0iRS6heh9+Z8J+rYf6G3+GppwnB/quH+ht/hpIOImrbfED5VD6Y070fQ7Xg2EP+y4f6G1+GpfmPCfquH+htfhrM8T7RG1l1310303ApvhOI5hm5NqNeVYPpmio5IPag48Awh/2XD/Q2vw1H+72F/VcP9Db/DUVxYr38pHWp7LRqnAkOzeE/VcP9Da/BXh7NYX9Vw/0Nv8ADUfy0CkfGu0l21ibZz5bAy58qK5LM+UBxmFxVIgKyA+Lek8cluJzih0/ZrC/q1j6G1+GhrnZnDcsPY+ht/hpLd7eXSqfolQ3RauWylxbn6O44SLoiEbxLoJG8GQa9xvay8cHaays4l1wpJa0RbY3ghKqSMpJzEQNpoi2iXKDGv8AdvD/AKvY+ht/hr0dm8P+rWPobf4aR2e3L3MQxtqrWbi2lw6scga6zqrtccglVBLCIOqwBNe4vtzcQkizJVWDoHBVWS+9t3DqhZkASdF9QINaKaohuA8/u1h/1ax9Db/DVbdm8P8Aq9j6K3+GlOH7Y3B3xuohVfyp7ZVxqmHS04Wcome8Hi99Rxfbl0n/ANONXuKvicyLSKzs2S2xX21AERuSQKpSRLcKGL9n8P8Aq9j6K3+Gqn7O2P8AIs/RW/w0B2o7QX1s2LmHBU3Fe4VKITlWz3oDByAAOZGsbTQeP7cn9KLVucquEuAOf0iWTdzFSmXJoPlZvKtdceGZuho/Z7Dj/wBiz9En3VQeC4f/ACLP0SfdV3BcdduLdN0L4bzouU/JVVPiEdW35z5UysWC7Qq6nrW0ZJq6M2hKeEYf/Is/RJ91d+aMP/kWfok+6mjW5BPTeq8oq6i/AtICODYf/Is/RJ91QPBrH+RZ+iT7qP7sV53VOo+gFjcHsf5Nn6JPuqv8y2f8iz9Gn4aZMh6VBrbdKpKP2IaZ8y7V4dExdxQigAJoFAGttTsB511S7Yqfyy5I5W/+2ldXDJLUyqZruB8WtG1ZUnKe7tiTEEhFG808uWSAd9B0r5rgcSURQw0KqRpvKjetPwntWoQW7xJA9i4ur2xOxn2hB91Vh6rxIWiwW++a6CCSCCBrtyIHx57VosPaBUCYgRpt6edI2VXvAjLlYsfdtJj3HStr2e4NnU7lQfaZYBnfKK6I5UnbIUW3sKDhT1qm/bygk6xrW1PZYUFxHgAtrmY+CcreQbwz7iRVvPEvsyMFwPBEG42cMC3h16jN8dfqpx3bCk/D8ELONewGzw4Vc3UwNjsQOfQVvW4E3TephmjQu27M3LVYl408fg7dKou8IfpV64sNEkZnjN/OQj7SpEb6nX7Ip3h+JA6AGAI06CkfHrEW2zAh7RieskR8d4q3glwvmC7KFG/xPvp1FkptD8Y/1qX5bS4qeleieho0RK1sNOPNJOE9prOJxV0C2jPhmAt3GUFhuCVPyYYH7aq7W8UGGwly5sxGVP8AibQH3CT7qs7DdnfybBIH/wAW/F6511HgU+gM+rVhKtaiv3KttbjS13KAxYsjMQ7RbUZmWSC2mpBJI8yTRNniikKAq5Uysgy+Fco8BUbArAiNqU9pbBWyWQ6qQSOeXbT4/VUuB4W53CM85mE69OVWow4onVIbq1gpkNizly5MvdrGXMXy+hY5vXWrWt4dkCNhrBRQFCm2sBVYsAOgzEn3nrS9sO1eC245Gk8MCu5Ia4q1Yu6Ph7LjMXhrakZyILepAAPUCoYqxZuLlexZdcxfK1sEZju3rpE9NKBV36Gpq7H5JpdmI+4E4qzZux3tq3cCnQOgYA7SoOg000qNzB2ndnNm21xwVZzbUsVIylZ6Rp6aVPFG2qKAfGphyNoIBn3Ex7qZXk7tAQhVjpmnUACfiawcoLdIopXhpAUlVtq7EmABqd2IHPQD3Cr7iW7YJU5iCJ6wd/jUMQ73EDOYIGqxqGjWfXT40JhsIIzu5AYRAGpgzryis3JtbsYysYhCA+UKYIUE7wOfnFI8FiQ7srEBpMaQOZjy2+uiuL3rbNbCnLbGmYbCTIY+emvrSfivCSjB1IInUg7eZqsW37kybGq28wkGfSpjCHpSY3SolSViGA6kbzWowl7vLauNmE7T6itnfJUWnsCJhG6VP8kPzaNW9HIn3VcMb+zUXI1TgfE+3luMfd05W/8AtJXUX/aJfniN7QbWv+zbrq5ZN3wTcTOcO4nZuIqmUICrLezOUAa8tudNHwxWAwUgc490yKzN3s7iCiOMjKVXYqCAQDqDv66mi8L2ifDXMlwW7yABSqZkAA5qSoObrIINc7tcGVVwP8LfVNoJGxEgg+Rrc9l+3ZkW8WwAaAlzYg/NufV4vjWBtYq1elrI23Gsj1++pZ5mD7jFOE2nZnbifdBjUG7Ui49xkDMyEtlRxctTBIZdHGhkfdXzvB9qsTahe8zKNs6gx5TvFSxXahmZc6kRmIdDqAY9meQ10MjWuyM8TH3ZMH4Hi/Fc7tDcuuYD6eyQAdx7ia+xcI4laFhCXUnYtICyNDlk7CIEdK+FpdhnyEwTudJHoPsoHFX2cwXYgaASSBHlWbkkWpSR+kreMttqII6gg1VjrispRTlZgShjTMNY/rlXwLhfE72GbPZulZ3G6kdGXano7fYi4CHFsg8oiD1VgZFCnD2DytD7t5fW4EJBS5bKq4OWDJ10BnQj667gmR7ipZGVDKywiZYydPlGNuQFI+JcQOJsLc0ZreVWkjMpJgZttD11GnKm/BgVKq7+FCWCDcnbM0e/zruittmZOe90bfEcF6RQT8HPSieGYvEMmZxuZAOmnKiziH5gVCcl5Lcos+WdqMB+V8VwuBP+HbHf3o6ATB/dEfv19BdJJOWst/Z7+nx/Escwmbv5Pb8lTf6lSt9dxiqpJtkgamOg3rOEnbk1yPYwnbTP3BdE9nMj6GQN5HwGvnRnZjib3lTvNyBlAGpQDVvKTAHpU+2WNyIb9vN3Vy0UMagMwOV/T+NZ3sZxPLd76/mFtbeZYJCaeEADmZkAbb1TkK0fQin7FevgugBETP8AXpVtm6LtsDVSYJ120B19Jq1bFue7JJJEzPnt5da53nlZskBWcLmOkfx/qagzrqo9saf+Nd6p4zjwrBAdhP8AAH7aq4diAjs7bL8rSDO085pOc5IWwxtcJUSxAJK6htBGx339/nVdoKbqJmlYhSR8pDJUHnoPqobjvHFCrLiSfF18oHSqsKid3mIPig77H5wPI1CTatitXSGnEMSiucoJZoUg7bRIHpQt2yoIBOgGq7+71rsBeSCToy6CTprrm9eVcEVs9xyRJJkeew86F/SNoRY28LcqvszmEjkdYbzG1E9nMVAfNruNdfIA+77KH48FLSujASw5kaagVf2WxtsAkjWPhHP666Zf+ZkvqDk7Pi6hZmyAHaBz1keX3VZwHGLZe5ak9zOe2WI8JO6H7RV2N45ZcMimSYmPMkQB5daVWzaYFc2u0dD1FZxlJ/UXsnaNcroeY95qQsj5yj66S4BLwVCUzAEIRoCEiQfUT76d2rlqRBEmY843ii0aaz4n/aQkcSv68rXL/c266pf2l/8A1O/HS1/2bddWDsNX3EOCju0II9lenzR5VXj+FJe1c+Ic9PgJAkVfwy61tFdSzDKgKrIGqjwsQdaJu45WQfoLFtuviJOu2VnIn0pWRRkrqNhspABaSQwaRl+aygDeetNuG8TS/oRluDWMwE9cvWmtzCI6MtzRSNAqTy3EbGkvDcRdwb3UtAMl4ZZcW1AI2zG4CF58x61HInEelGKwTI9x091UHBELMjK2gA6RPx0pfguLFXFvEZVfQhkdSpnbVCVB0603a6AdtNiPXp51P0sy2XIv2kSR6fZVQQ5pIyg8utHFmBlVA9/9CoDC5j4iTWjnGh6kXLbQDaSRyqo2QIiNelD4zi9qywUZiY1AEj4zFDPxdsnerYutbBgvlhJ6SAQDWSsKdDe1gcxmBPPrTUYl8+a4M0xMEKdokmNdNKzvCuJX8QZs4K7cjcqdPjliiMDxezekZWVl0IbefLrtVKeSHDJ0s+4dnuJW8QhZbgVVAUW9AykDdhymNAOVORhpXMDpEiR5V8DwnEfye6t2yTmQz4tQQOR8t6+w9n+39nFWGdQe+QS2HUguY/y5jODyrRZG0WlYp/sd4d/8MDGJuXr7mRz7wr/+ta/F4Ex4cuYawRoRzB10nXXrWC/sz7bWCb+FSVs4c3HD3FKsTdvsyplOoKgkEbzRHa7tEcR4cPnIXRokA6841MRMc9auGp8BJpCbtNiE/Jr6Ydi9toJXY2QGJKgbFZJG+nMVkOFYxiUXUgMIQ6id5gfJ8j1qzjGMYse8HiI3ECfJup5SaHwOIW2gYKM5iSSZg8hsBv8AVW5Pg3eBx7WgYuA6ZT4pEk5oHVtPqqScVuqytmljJgnqNI9N6Q8OumF+dq0HU6wCxHLQRTazcZVzSc2hGi6DXUk6666U3EzWR3Rdi01LuxLHUn7vOvbmMtraS2Cral3AUyWnwjMfkj7aX3LrPrEnaT13geZ3mgXVpkHyjWqjFPZsl5G2NLWHGZbl0EITO2rAa5VAP18qY4btAqFsizZmO72023668ulIbbM0CZAG07dT5CvIJaBJG08ulNxvkXccd0PP7ygnW0CoERJkCd556TvXuJ7TqiothIIBk3IaegX086TpA+UBzknYDTbea7uATlaTPIDc6H/zUqEfKK7knwND2pvsACEOh+QJ11HpFAYXiKojoQM5JOYDYHeNOetV2bGQeM7GIjU9Y+yoZFcxlAkwCJ0ndtOQ6VaUeBW+Wy22YbP7LAhliNADqD7qYYa5ZFwuzl48eQgqS2++oGvSlXc5ZE7GIPn9nWKusF91WTyhTHSZpyqiVJmltdr7hMNbUqZXKum5ESfIae+lj8dbD3HWVe3mzKQTIY8tdYMajyoKxh3PyWE7k6AQdSG21086EbCNLTEA5SZkTPI86mMYplvJKjNduOLJdx11whGYW9BEaWkGmvlXUn7UqRirgkbJ/wBta8rBwVmqYdhr75LQzj2FAAUbEDTQfzonHoyvq1sQACVXKBHllWW6mgsC+a0qraacqjPmb5o2G32094Z2dtm0LklrjXBaW2LZlnYFoV2OUwoLExABE1zNpcHQK7niBHeAgayiliT9VVXMEp8IJI+UHBEHmCDWh/u3dEZUt3D7QPfpkIZsqroQjEsMuh3EUvPCbndtde0qjVjDKHADZCwUsXCZvDmiJ50WIzl7srZcwl0W2OwbYnp1FeWuFcTAAtrdZRtEH4ZoMVp8B2au3O7a2oCsQRmcZiC+TPlDZimYxniNKt/NhxONuWO8VQjuGunRQqaZtNAJgDXdhUtBt5Mbjvzja/xLdxfW0I+MRQicWxJMKXJOkZBHvGWK3lvs5iWBJtuMkqDceJKgkraUmXIgmFmp4TspdGhBZn7vKRdtoCbkMqwxlnK+LLvGsUJLyhUrtGOsdmgBmuvvqQug+PP3Vw4VbgqufLuQX0MeWk1s7/YpmCMrG4XCMFgSoc3PbYOQkCyxJ2+FUr2YxBMW7SEeDL+lQq2cEqLfih80GMpMwRVJjM0vCUW3rZIkeElSNOoYml2O4LlUXLeYneD9oPOOla29w83ApVGdSJlygIidkDbaHeq8ReOVVS2ltgRLKXJ96lio9alyCkJeE8XF4ZHIFzrsGHUeflR13BsuunP79KVcX4bZQEpbe67bnvMoVid1ULLD1NLG4hiLQAZoHIMVbT3zFCXkyca4NhgSBnYStx8oLAxmCknxc82u/Oi34pd8I7wgroPSZg9ffWDPH73zh/yrRmF7RXNNEZiYygNm9en107kuBaWanEtKAFRm1YsDvOw10gVHAMSwy5ZHzuXnv5Uvt8XUqpdkEiYFwErrEMB7J8jRYvKdfrFWsslyQ7Q/tOQJLliwiZHLYab6mirdiFltW8tB7jWaw+MKGVJBE6iJo0dpsTt3zEeij64rVZ0QoRfJo8LJGhyjWevQqD5+Ve28YEnwqx0AzCch5kDakNntJf8A855O+aD9oq78/wB754Pqifh8qu0w1RWy/Ae96d1UTr4VE+7pVt3DlpJ8IHUzPrHM/wAKVJx+6P8AL3521+6rP7y3v92f/wAS1Tk/AXDyw7DuFg5l6AZZMREkfZUbmJmAHYkDQRzPSPSgPz9c+ba1/wB2v9CuHHn+ba0/3Y++nqFcfY2tWUBBd8rbxljz1NTv4jO8m54efIA/aR6UlHHHn2bX0Yj7amePNEd3Z+j/AP6qbfseqFV/0fGzZUiGMbs2smOgjc7DSh7vGBEBeZksdYG00o/P7/Ms6/sH0+d51NO0Tj/27HL5Dcv3qX+Rua8Ov2Chi2CkQMp1gjc9Z99SF1yREeHlH9fGgrvaG4dksgdO7/nNR/vDdO62THLu/wCdXZD0vmRle1mLP5Xc0UQEECOVtB/CuqjtLxEviXYqonJoJjRFGmvlXVg+ToTVcjTDXLfdW8oaciSS8j2RMaSD5Ubb7SPaWyq2bH6HPlY94W/Sf4mYZ8rZh4TpMbRSeyX7q2EQiUXU+g15mmOHvW0SCs3NMxZiU/cGUGffULDPlI11L2EXOMuFUZbNu0htFLSK/hFp2ug+JiZZnMzyGkRReH7c33TuAbYDzLFisDObmUZiUiSRJEkaGaX96hDd4VuAnksMCdva1YDoB76FKwSq+8ABZ/rzp9rIv7Q1IYX+MYi26gW8OXVVUXxBbuQ/eC2Mj5IkRsGAJFDYfjdzDi73dxUe82Z3tjULma4VtkyACSJkbAVRlRk1JB+YAdevimmNns3i+5N1MK5TUyBmMHXQTNZyTWzGqD8R/aHjXUhVVpByli4ygrlLeFlBJ1YgyJ1EUHheO3wVuNh7NyHS5ba4r5Ue3bS0HHiEkrbWZ3I5UgxeIuKwV8y6+yVywfMHWmWDx2T/AA28UDMSAdByiNaiTaGME4vftwpW2ZREZYY51AvSp8Wx/KHB5wBGteX+JYkC3cXDKtizdtMiqr92hsrcCiZmCbrMSdSY1pYb5Lx7I1PIT6ChblxzK5zlPIfVNbY8U5bkuSQdwjhV+9rbss46gAA89CxG+tU28M7MQFJEnN+yST5+XKg0w2UgrAPUQT9dF27ozewWbqSTPupyw5FukCkgO5gyu/ijz2ojC2SSIQQTrmWYB8hpWqw/ZXv7aMLhUOLRVTAE52XEHQbW4zD11mhuEdlVa5lOLAUtazoM2dLeIZe6BIXIzkOpI2EismnW49hA+Dtt4Mltt9e7VTI9BQLdnQGlkUL8Pj5VqT2JuFUupcBRyInOBla4LavmK5dSQck5o1io2+C2HTEZ8R37WVZlt2GKNmRwhDC5bgjMwEg8vOlTDYy2N4NYYAAKjbShJ+2qbuFFjL+TrdZcoz5nQy/OFC6LHvrcYLstbC3WfEWT3K3FeAxFu7bQswbMviUZSCVnbSqbPZA3ACjq5dlNtxmyd0bVy4Xy5c+Yd3GWJnSmge/JkMHxu05ysCjTpOo+NMYHM1T2h7Nm05t3IZsqsrKpBhtRmBAZehBgik1jiNyyYuKchMDfQfsk+0PKaHExlD0Piamt0ihrWOtsJBkV7+UiR5mPjRuSscntQYMT1qXfVP8ANTaS3OCInnyq4cMAE6v74ip7i9mvxZ1bQP3td3tT/NrHYx5MNR7/AONUXLLqYKkH+toprIYzwSju0Wi5XZ6rS2x2Un3GpPacbow9Qfuo1kaH6Jd5Xd5VJnofga8zUahaAgXa7vKHz+de5qrWw0ozvHG/Tt+7/pWuqvjX+M37v+kV1LUzZDvCO3dpExlXm0eyI0qyCZO3mBJHqZmquHuEVS4UqVXTQnVRqJ2PnRly5YKSiXs3PNcUrHkQoM+tewnsLycl5jMk3NNRDae/eq18WgBESYAY+smJqVi1vDKg/aeJ9/OqDdEwDJ9Z39aEwOYltST8f50VheJXbZJt3boJ0lXK/GDrXDhugPeWjInKH19NYE/Gqbl5Z1GUSPCCCfcTSbvkCGLc3CC5LsdyxLE+pYn4VZaVEB8QJPyRI9J2EeVHOq3AFtImZfauPdXxTrEGF08qCtXQbgV2YRI8BBOYbQZ28+VKk/A9zhbZV2H/ACifvPxqu5eYrl3HKYn4zoKsxwAMFdTrOcM370az6mqY08KmOZJ8qdiLLGHO5ZVjYn7ABJn3V6urEnxRqdImPSNKouQFBDAHmIj3zOvwq2yy5CSFblMnMD5CR8daLAK/Ot+BkvFFUXFUeEBRdAW5BMnUADXblVtrtBiEyIb/AIFyf4SWs36Ig21zMvjylRAJO1Kc+ugA821qRSBtPmSYn05VLjF+BjFeL4kW1t99CW2VlVgkjK2cSxXNGaGybT5aUKmKdS4DAG6pV4ESGYOZOykkAyI8oqvBWWuPAUM2+pgR8RXuPImYC+StIB6DUmhQivAbjQ9qMax/xgB4if0drUlcrFzkhyRIJI1qpeP4jNnN6STmgKgAhDaAVcuUKFYjLBBkyDQFwaAAiAJPPXyrrD65nJCgRAj3VOiHoLYRcxD3XYuwd2gQcq6AQAoVVQKAIApXxvhoZQobxqScvhI9AQT0pxhsWio6C3JOveKYYDoZBH2UEcxI3PIbbEwJIgCk8UHwg1MydnEG03hbN1GuvXfXSneGxLModVOWQPf0n31DtXwtki4bIthiQWGbUxsJMR6VRwTii2bgAzFH0PeRAO2bw8uRrj01LTI1Un4NU3F3ymVB89fdzq61xJyvsqfP+tarZGB2t+ixB980QjCIOkeY++j4qRt8iXskcXcaPZWJ1G/11bbxFxdc5+AH8KjEAVxXrSWKC8Ceab8nmLx7tEsdP63FQw+LufPb4kx8ajdWdahbX+vsrRY4aaozeWftjFONXQRNw6dQDI6bURa4rckkOgB+RlEa6z7NKJ8qstDnSfTw9FrNP2M7/ES2jLabzye/ypVihbZjltnrpIH1/wAKuBrhM/b5+/4UfGh4H3W1vuYrj9kDEPCkezzHzFrqt7R//Mv+7/oXzryoeJJmd/YYYa+RbtgKoGVdJOpgamedW420Q4GSNBoHzCfnEyQCelC4W4ndpBc3MqxCrAIA85P1URashiTcczzmT9m5r0FJJGJK5miDlUjmWHwAqhrR5MGnWRyoy5YFoKXVhJ9kKACvqZPxFUd4rFiMwJM6kHToQFE/V6U7AlZwZbQAEwd+ca/GvA6Hn0PhEkR6VWtmGEEmNT5fdRV7jdwH9G7WwNgpIilv4Ahi8Y9581ws0QPGZIHuiqLqgRBLabHwxr6mfqoq9xO5djPcZyBtAHvJ50PbsKJL3FVumXNp5nlRqGV9yWMsftPxk1Zb4jcUFUuOFO6gnL7xt9VRvWJ2uIw/ZJ28hArxwqnZo8+frSTA7DYlQCSit5Sw39Pvom1fXSFg/sk/VMxXmLQkLqXEaG2pCgdCxUSRtzry69tUXIlzNPyyuX3EAH40NiIJZYST4dNM0/ZuaiwECN/ONKMxuOL28rhbjRAYvdlYOwBbKfhFUBH7ucijz11/r0p2BQ7MxAhddNgB76mdOa6aeU1BsKYned5G3lrVdu0Byny5A0cgSF8k6meQgdOlTa8wIJ0nefuqCsx02/4dvqr29hGBAOsiRHiJBpWgJh0KmWYdABp8eVQbEDKQpI01EnX19+tWrgQAdCSP61qvOPZAUH50mAP+GqTQF+Pa1ftgCx3cASc85oESZ+NZG9gxaeHzZSCVyxJ+Og8612EXDwwvJdYz4XR1AP7rLpQ2K4f3gIAOTlMT66dKwyRUl9xp0KODcVVSLbmF+STynkfLzrSZVHyp+I+0VisbhWtvkbYbek8q1PC+I22QIDbdwPahlYjTUhtJ1jTpU4sj+mRTDBdA2J9Af51cvEj80e+T/Gq7CBnVfZzMFkaxJAn660GM7FEOUR3zaqFvILbSLq2gx8R/RsWGVuZ5VtKUU9yRI+Nnp8NPrNV9+ZmF0+v1g60xw3ZK88RlBIQwxgzcLBEIgwzZSQDyiSJoc8BuB7VshTcvCVthhmAnLLiPDqG/5SadxDcDF6Dt9Z++p2sWwOy++Y+2mNzgjLba5OHa2qz3i3SVJzZMqkbvm0y/w1qCcHLd1kyDvLT3mL+FLao7oSWJ28EzE60XGrHuCPjn6qPJRpXJiTp44/dJpkeztwWmbPbhcjEqwNsWnt3LneM+wH6MACNSwG5qrG8DupZF1raQQpMFsyi5qhcHaR0J84mlqiw3MXxy4TfY5p9nl+wteVVxn/Gbb5P+kV1YS5YWzQYZFW3byuSSikrliJUTrMH1qPeRzPv/AK0oXC3B3aKoLHKORPIUeLVsIGuFmc7oFgj96SD6RWydJC8lItMNdADzpnwXE2QXRrK3yw8MqzMCPm5WWPXWgrSpckOpWdVIkx+zAH10O1oJ0B66k+6ndiIYy06OVKNbbmpzD7dY86kqZfayzpoddPTb66udSy5i8bDUnNHQA8qqFsBcxRiB8ogx8dqG7Ga/jN57tmxbNu3fW4G7oYQBXYoAGZ1VTOWY00mssvCbpV27i5lQwxKHKpBg5yBoR0MRTTEdrLJ8Aw11Lb2Vw5CYhZFtGDjuiLfhLMCzTObMdtKLu9s3Yz3Wy4gBO9Ogu27VpMx0zMotkknfMdqwUpLwMT3MHfshXKvaW4sgtby5h+zI10q612evXHtoEuKtxS4ZlKgqilmZSw1gR1mjOPdsDiYVbQTx97caVILBMgCwgMQSfESdhrU8T26YreyWnHf94bha9mGZ7TWlFkZZRBmzEHXQCdKtSnXAhfg8Pe7jvluwklFU3CGbLGbInyiO8X4mAdala7O4tmYGxcUhGuSyEeFACYkamIgVPs92vfCWslpbjPOhNw91GZWzG3E5xlIDKRo2sxV9ztigS5btW7y5/wAoYl7+Y5sQqrpCjwrEjYnyNLVJPgewjHB77MR3VwlSwOVGJlQC06aQCCfWmHDOAYp2RVsXIuAlSysqkZWeZI5hTHWjuI9sw4ui1hnU3e+ZiboP6S93Ux4R4B3Wx3DRUx2z1crZuK12491y+IDDM9i7ay2/B4FBugjmAscgaTlL0GwDiOGXgrxZnuwGd0zsqhlDgNyXRh03pZf4XiEys9q5bV/ZJQgN/wAJOhp5c7XwUJsuXsqRZK3oSTh7dgteXL4x+jLD1ynTWveMX8Tewzv3T9072rmcXUfKtmwbUFQZUE67CNqalINhE6QNjPPMR9g0rrQIGrRULNpSAxBIjT+hVYEk71qtxHOYJgnp1rkt7GRqY8/X0qCmPKpMyndyP40wDMajO03LmYwNgNhtJ2qBw7KRBIA2iglYfXr/AConD4jXwjf+thUAD8XwLMrAwTBIE6gikq462AsWAGWJYXHkkc42HSK0tzKdIn9o6RSLjHC8vjzeE8gDodftrDNC/wCopMa8J4+jXAYKMGBUTO2vOJ22O9PMRx3EXJzOCWCgtkAYqt3vgM07Btug0r5wltjGVSddI67x61reCd/dK22s3M3Jm8Kn1LQAffRDJF0pg4vwaC12oxS3LtwOhe6wdsyDLmUZUKqCIyjSNQeYNA2+I3Q9u5m8VoKqNAkBSTryYksZ9Yqi7bKkgiCNP65VGulQjyTbGGI4zcuIbbZEt+EC3btBVAVi8jXRixknyirLXH7qKqqLTKitbh7QYlGLFkdp1QlpjfaNqWRXGjRGqFbGh7SYg5gWtAMFUoLQyFUtvbVCswVAuE+oU7ia9xfGrl22tu5clVynS34myDKuZs2wHQCYEzFKzXpWnoj6HZn+MqvfNBb5PL9kede1Vxj/ABm/d/0iurmlyxmkwosG1a8V1GyDMWCldh7IBDH30Li7SKRkZmHMlMsempmvS1pu7KqwAtoMhcHxZBLeyDBMmOXWpMznRV/lWsXtuIrwVm47RbEsNyzAD6yBTS1g3ZFXEXLdpJkQis5gT/7YzkepilwtdcpUb7ia8fEJIylgNvE0x5DQaeUVTA9uWsrbjKJjNufdJg+U1ocB2rxdmy2S6TajKVYW2UeiNrz3iKzpsZjtM9T/AArxcJJPswOQ+3rSq3uBDG4s3rhZoBO8Kqj3BQAK8syCYE+tQvsoEAjzP/moW1J0B05maG0gGKMHTV/ETAQDl86f4VTiMDlOubYHUFfjNMeFXbttf0N4WzrPjCk6dTE+k0vxJe57WY67sSftp37A9wV5lYG0xRtgwbLv1aRA99Tv8NNu4O9a0pYZs2cOInn3eYz5HWr+E4q7baLaKx3/AMIXDpzy8gKFXiaFmZrYdj80ZQT+0FE0rAKNi0UJN245+SFthRPmWOaPRaDfDsqwxZRMhSCFnrB3NTtYpmmVKqddNIHTXWin4lbC5XtZo+U9x5+ogCkmAFexma2qEAhCxDZQCc3JiNSByHKqThBlz+HeOU/DejlxttlywEkjxEkx1OUKSRQbtku+BtBoGAI945ir2S3AIuYHEZVbKwRhKs0AEfO6KKnheGXXOW2vev0tEOJ6SugNH/3TZLH5Tcv23VjChGzSfOI+BFB4h7VshUxDPmEsBbcKG21GYSR1qb9ASu8Duop7xVVhupZAw8ss5p8oo21gcTZw7MhsZLqmWDWC4A3Ev41I5gUpTCpGt6I5BTJ+O1c3DGuNCKWJEjQkn4a0kwBMHkJMyY6fypthLSsSrXkw6j56uZ8vAp+ugmwb2IF0ZCRIBgbcjzHvqtrBaZcxvoNTTXAHK470SwuKpOgzKD06ETRmPuWmUhbftciSygdAW1nzmgsDhwzCQFWYzNMDzIGppndtsocLcTLG8lcw6KCJJqVuDM1e4H4f0TNmG6k7+YO0jzpZdW4QA2cjlOaB8a0UHLplHWedWWscCMsesCs5Yk2UmzMYfGPbMoY6jkfdWg4bxkXB4sqEdWAB9JNR/M4uFiALZg/0R59aVYnhj22JdJWdxqI393vqLnDjgNnyalXBEggjqNakT5Vh7rrmOQMF5Atr8RAqS464Nnb4mtPke0LSbQsAJMAdaW4rj1sWybby4MZSrbdQdvcazl7FO3tMT6mpYfCs+wIHU/1rUyzuX0jUaKL19mYksSTzrqJv4DK0HfQ8+YB/jXtY0xmutYlDathbSoQiyVnxnKNddvvNeJxG6jA23NsiRKGDrodRQmEeUTkMo1PoK9dm5HQfCu6KVbkPkdJxK3btgXMFb1B/SPcurcuN85Nco9Ipa3DndcxtlFJ8LEz/ADNCX2f5RnaAKswPteJspjoW9wEile9ICVzCQNGhZ+VoT+6Jrltb+Ixzyj7qYYrs3iUtm61pltqMxZ8qkKflZc2ao4C1Z3uX2QDZUtlj6yWAn1pccAR4Xwq/cuL+T22kmFJUan0YR8av4t2fvYW4v5QuVnliCVLH3A6VC7i2u3GCXsttdU75srGOkSAx6Upx2ZTJYkxuZJj1O9Jp1bAYYnEQIA1NcuOuhO7zlFbVkB0PmeXKgLBnrpuaIQEkQCOesbDrQq8AF4Ls9iMRIw9t3I10OXTy2mqsZwS/hWy3rZtORIBXr0bY+6iLPFMRpkv3PCdMrGARzgaaVRjeL3bjTevPcI+cxY6/NkwPdT3e4ELF6BGb1J3PpUWuoZ8JY6ZYMAa7kRqKFvAchA6czUCkkZVP1/ZRshjBeIIrg90hHzNcpPU6z9dT4zxezejusIlgruUuO0z1zafCl4w8GWMTyohMhWANdhA/qTSQgG7Bidddt6PtHKATyHPl5DpRFjszfuXAiWipOsvmUQeZ00qGIwgUlSPZ000WRvHM0rTdDrawQX1a4DDBZ8WWJjnE6T603wPAlxDM64y1h0Q6d+8XD+6oIPqDSpCsEBhME6npyXqfKo2nBTMRDDmfMxApydbCJ4uyyXXtsysfnCfEPnagEe+j+z3C1v3DbOIs2ABq11on/hHOhmwoAmQJ06sfM9BRGH4arMoZ1XNpmc5V9WPKp1bbAaCxwfBqmW7jVvQwEYcL11JdwBp6Gru0XYjCWlNy3xGyFK+BHYFpPIlJkb7LSDjGG/JwoF6xcmf8G4HiOsbUge/LbRpA0+s0RtLkbLb2FRGjvA4jkDr5wRV2EtkZmVZnby9aGv4OBMnkPL3VbhHy6DlMldD8aut+CS5MQYPXY6VH8pgzPi6nyrx7syVMDX+iaoVAVlmO2w+AImqe3gZTirSM8sqmdZEEmeRjnUjwhYkoPLSmWES0FGokndo+uJiKq4jiwohWkDmNj6SPrrNLy0MDw/DJb2Qsb6R7xRothDOWY6/1vVeCxM5iSQ20lgBHpBk/CtPwPsU2KgW79tjElQGB8jDUk4xFTZ874prdbU8vsFe0V2n4Rcw+Ku2nylkIBKnQ+EHTTzrqzfIDPA4bwKcp0Vdxp7I186KHD2I2MHWSv2Co4RbYtprHgE8z7I2naryQwHiIA9I92leY+py3s/4PUj00KtnlrAATMyeeUmPTYV1nDWhmBFxiQQMojxciSQZHlXWlUmVXyknT66gl3U5YWOcjX00pLqc18/gbwY/X5BRwtidQ5POU+w0b+bVAAhgY5KSfUdarZpGj+ftA/aN65mk6Bojrr9Qo+Rm9i7GNLgpucN29v1I/nVicJEzDGObKfq1qS2REmB7/ALNKva3pJ0A5lv5UpdVkrkcemi96Bb+FadXypyWI36xrVhwixAMDn4W1qVyBzk6c5++oK/MqPew+uBQupyve/wAB8fHfH5PLmDXlnyjfwGI+NVfm8k+y+uwCGaecExiK1zviERkRNW0IOIsFlH7qufQGjk4jhbgVe5wozLfPgDyGW6Fw6rJ0LKTPzq2jmytXqMZY8adaTMNwpsuuaeenL1nSrcPgSAQpM8xBn31r7pwi33S4MICty+toWdVVFBCDE5jGbNA15zOlDNicEtwlVssveOXYkkFUwwMIQRCNeMRJ10Bih5c36kJQx/pZlH4OSZLZfVdfhUbfDGUyHYMpkMAZB66bHatbhcbgnNsXrWHQEYZm7ssG71ye9XcwqgA5RtVxxOCzEWzhA/6PvDcP6HKWfOLeQx3oXuxAJ021kUu5me+objD9JTwrtFfsrFwXLzOPauFyTH8KScUwl25mZkCg6wAwHn1+2tFxLiuEZRlfDG1bt3FRVJ78P31w2ha1jKQVOxEEzyrzjmNwb2cQ4KM7NeI8UO1w3SLZQzPd5ddspEyQYqYyzJ2pL/QNQeziY21wIz7Rn9lTpXNwRtAMzRrMQBr671suHcVsLg7Vl7jAhUW5bzeDI+KLOVWDN8KumvstpqKq/KsOT/sffZbpXKWNgDPbFrvuj5O93I2WabyZeVIThBbOJnLXCyBqxWNhl35zM15c4Y7mWdyCJLFd/WtHf4hhzhnTvLHeh7zWwmfuYPcqWSdcxhgk6Tm8qzuIAymWPosfbWb6jPGlq5+yNY4cclxx9wO5wgGQHY8oCx/GrV4TC6EkrpOUxr1NXYNio8QYCdCcoOlXHEFjpm8vEPrgCKmXU5k+fwWunxtf5KnwkpALSNwFJjlpXuAwQs3AxRbojRbqFlnrCsPrqF5zMbEayDv99Ta3Jkkg6aGNfdtT+Tm/UQ8EOKOxPC0ZiwzJOpC2zlBPICdB76J4Ji7+GZvyeWDaE3LCsIHMFpqFlhpGYn1H115dnWA3qW0H86n5ea93+C/jQasLxL37pdmKMzAKWNi3njyIEj1gGk54FPyiZMar9X86utKYMAkjoNPjVqWVUk5iD6g/DSm+pzL+7+CV08Hwv5I4Lgq22PeHXdSVMD186vvYSGEO/I+FSpHIwTVCWydMpidARA9886lbwiltBDD0NL5OVP6v4Q/jxfCMvx/AgYi4FzEaQTv7IPSvK7jgPfvLA+z/AKR5V1dcZzaTbOaWOKdUeWOLXREMNAAPCp0gdRV/55vMfE0/ur91dXVEoxvguEpUlZX+d7paM2nTKsbelcOKXNDI96r91dXUOKonVKuSTccvCYYD0RPw1BuN3jEv/wBK/dXV1JRj6Frl7ZG/xq8Rq/8A0r91WWOIOBMj3qp+0V1dTpUO3bZJ+N3gsBgPRE/DVScVuZvaH/Kv3V1dSjFeitTclbCbvG70e0PcidR+zVCcXu5faHL5K/dXldQox9Dc5auSy3xa6qmGGp18K6+umtD3+NXvn8uQUcvSurqqMY6uBTlLStyy3xa6VEsDrzVTyPlVTcXuwPF05Lz91dXU9K32FqdfsT/O90AAN1+Sv3VJuLXSdW5fNX7q6uqXFeilJ0RucTubZvqXr6V351uyPFt+yv16a11dVOK22C3ZaeJ3I3G3zV+6qW4td1Gb6l6eldXVOlFSbqya8UuASCJ6lVP2ivE4zemc/wD0r91dXUaV6E5NVTPfz1eJEvOnRfuqo8UuD5Xn7K/dXV1CivQtTCRx28uzAeiJ+GhrnG7zHV59w+6urqmMI3wPJOVVZN+MXRADR+6v3VO3xK4pJDQfRfuryuq9KrgSbskvHb4Y/pDr5D7qi3GLunj+pfurq6jRH0GuV8i/GYlmcknUxyA5DpXldXVSWxg27P/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34" name="AutoShape 10" descr="data:image/jpeg;base64,/9j/4AAQSkZJRgABAQAAAQABAAD/2wCEAAkGBhMSERUUExMWFRUVGRkXGBcXGBocHBoYGBgYFxwYFx4cHSYeGhwjIBUXHy8gJCcpLCwsFx8xNTAqNSYrLCkBCQoKDgwOGg8PGi0kHxwsLCwsLCwuLCwsLCwpLCwsKSwsKSwsLCkpKSkpLCksLCwsLCwsLCkpKSwsLCwsLCwsLP/AABEIAMMBAwMBIgACEQEDEQH/xAAcAAACAwEBAQEAAAAAAAAAAAAEBQIDBgABBwj/xABMEAACAQIEAwUDBwkFBwIHAAABAhEAAwQSITEFQVEGEyJhcTKBkUJSk6Gx0dIUFSNUYoLB4fAHFjNTskRjcpKis/EkQyU0NXODwuL/xAAZAQADAQEBAAAAAAAAAAAAAAAAAQIDBAX/xAAsEQACAgEDBAEDAwUBAAAAAAAAAQIRAxIhMQQTQVEUMmGxUoGhIkJxkdEz/9oADAMBAAIRAxEAPwBjwXB4c4ezOHsE91a1Nq2ZPdrqfDqfOmKYLD/q2H+ht/hpTwe5/wCns/8A2rf+haN72K9hYk0thLJRa13BrdFs4WxLCQe5t8tx7NGrhcJ+rYf6G1+GsnxHHlb9sht5UgjbbbyIIpr+UCk8EX4H3mPFwOE/VsP9Da/DU/yDCfq2H+ht/hrP/ldeHHkazUfFiV3/ALGkHD8H+q4f6G3+GprwrBn/AGbD/Q2vw1mbXFMwkGRMe+irfED1qX0iRS6heh9+Z8J+rYf6G3+GppwnB/quH+ht/hpIOImrbfED5VD6Y070fQ7Xg2EP+y4f6G1+GpfmPCfquH+htfhrM8T7RG1l1310303ApvhOI5hm5NqNeVYPpmio5IPag48Awh/2XD/Q2vw1H+72F/VcP9Db/DUVxYr38pHWp7LRqnAkOzeE/VcP9Da/BXh7NYX9Vw/0Nv8ADUfy0CkfGu0l21ibZz5bAy58qK5LM+UBxmFxVIgKyA+Lek8cluJzih0/ZrC/q1j6G1+GhrnZnDcsPY+ht/hpLd7eXSqfolQ3RauWylxbn6O44SLoiEbxLoJG8GQa9xvay8cHaays4l1wpJa0RbY3ghKqSMpJzEQNpoi2iXKDGv8AdvD/AKvY+ht/hr0dm8P+rWPobf4aR2e3L3MQxtqrWbi2lw6scga6zqrtccglVBLCIOqwBNe4vtzcQkizJVWDoHBVWS+9t3DqhZkASdF9QINaKaohuA8/u1h/1ax9Db/DVbdm8P8Aq9j6K3+GlOH7Y3B3xuohVfyp7ZVxqmHS04Wcome8Hi99Rxfbl0n/ANONXuKvicyLSKzs2S2xX21AERuSQKpSRLcKGL9n8P8Aq9j6K3+Gqn7O2P8AIs/RW/w0B2o7QX1s2LmHBU3Fe4VKITlWz3oDByAAOZGsbTQeP7cn9KLVucquEuAOf0iWTdzFSmXJoPlZvKtdceGZuho/Z7Dj/wBiz9En3VQeC4f/ACLP0SfdV3BcdduLdN0L4bzouU/JVVPiEdW35z5UysWC7Qq6nrW0ZJq6M2hKeEYf/Is/RJ91d+aMP/kWfok+6mjW5BPTeq8oq6i/AtICODYf/Is/RJ91QPBrH+RZ+iT7qP7sV53VOo+gFjcHsf5Nn6JPuqv8y2f8iz9Gn4aZMh6VBrbdKpKP2IaZ8y7V4dExdxQigAJoFAGttTsB511S7Yqfyy5I5W/+2ldXDJLUyqZruB8WtG1ZUnKe7tiTEEhFG808uWSAd9B0r5rgcSURQw0KqRpvKjetPwntWoQW7xJA9i4ur2xOxn2hB91Vh6rxIWiwW++a6CCSCCBrtyIHx57VosPaBUCYgRpt6edI2VXvAjLlYsfdtJj3HStr2e4NnU7lQfaZYBnfKK6I5UnbIUW3sKDhT1qm/bygk6xrW1PZYUFxHgAtrmY+CcreQbwz7iRVvPEvsyMFwPBEG42cMC3h16jN8dfqpx3bCk/D8ELONewGzw4Vc3UwNjsQOfQVvW4E3TephmjQu27M3LVYl408fg7dKou8IfpV64sNEkZnjN/OQj7SpEb6nX7Ip3h+JA6AGAI06CkfHrEW2zAh7RieskR8d4q3glwvmC7KFG/xPvp1FkptD8Y/1qX5bS4qeleieho0RK1sNOPNJOE9prOJxV0C2jPhmAt3GUFhuCVPyYYH7aq7W8UGGwly5sxGVP8AibQH3CT7qs7DdnfybBIH/wAW/F6511HgU+gM+rVhKtaiv3KttbjS13KAxYsjMQ7RbUZmWSC2mpBJI8yTRNniikKAq5Uysgy+Fco8BUbArAiNqU9pbBWyWQ6qQSOeXbT4/VUuB4W53CM85mE69OVWow4onVIbq1gpkNizly5MvdrGXMXy+hY5vXWrWt4dkCNhrBRQFCm2sBVYsAOgzEn3nrS9sO1eC245Gk8MCu5Ia4q1Yu6Ph7LjMXhrakZyILepAAPUCoYqxZuLlexZdcxfK1sEZju3rpE9NKBV36Gpq7H5JpdmI+4E4qzZux3tq3cCnQOgYA7SoOg000qNzB2ndnNm21xwVZzbUsVIylZ6Rp6aVPFG2qKAfGphyNoIBn3Ex7qZXk7tAQhVjpmnUACfiawcoLdIopXhpAUlVtq7EmABqd2IHPQD3Cr7iW7YJU5iCJ6wd/jUMQ73EDOYIGqxqGjWfXT40JhsIIzu5AYRAGpgzryis3JtbsYysYhCA+UKYIUE7wOfnFI8FiQ7srEBpMaQOZjy2+uiuL3rbNbCnLbGmYbCTIY+emvrSfivCSjB1IInUg7eZqsW37kybGq28wkGfSpjCHpSY3SolSViGA6kbzWowl7vLauNmE7T6itnfJUWnsCJhG6VP8kPzaNW9HIn3VcMb+zUXI1TgfE+3luMfd05W/8AtJXUX/aJfniN7QbWv+zbrq5ZN3wTcTOcO4nZuIqmUICrLezOUAa8tudNHwxWAwUgc490yKzN3s7iCiOMjKVXYqCAQDqDv66mi8L2ifDXMlwW7yABSqZkAA5qSoObrIINc7tcGVVwP8LfVNoJGxEgg+Rrc9l+3ZkW8WwAaAlzYg/NufV4vjWBtYq1elrI23Gsj1++pZ5mD7jFOE2nZnbifdBjUG7Ui49xkDMyEtlRxctTBIZdHGhkfdXzvB9qsTahe8zKNs6gx5TvFSxXahmZc6kRmIdDqAY9meQ10MjWuyM8TH3ZMH4Hi/Fc7tDcuuYD6eyQAdx7ia+xcI4laFhCXUnYtICyNDlk7CIEdK+FpdhnyEwTudJHoPsoHFX2cwXYgaASSBHlWbkkWpSR+kreMttqII6gg1VjrispRTlZgShjTMNY/rlXwLhfE72GbPZulZ3G6kdGXano7fYi4CHFsg8oiD1VgZFCnD2DytD7t5fW4EJBS5bKq4OWDJ10BnQj667gmR7ipZGVDKywiZYydPlGNuQFI+JcQOJsLc0ZreVWkjMpJgZttD11GnKm/BgVKq7+FCWCDcnbM0e/zruittmZOe90bfEcF6RQT8HPSieGYvEMmZxuZAOmnKiziH5gVCcl5Lcos+WdqMB+V8VwuBP+HbHf3o6ATB/dEfv19BdJJOWst/Z7+nx/Escwmbv5Pb8lTf6lSt9dxiqpJtkgamOg3rOEnbk1yPYwnbTP3BdE9nMj6GQN5HwGvnRnZjib3lTvNyBlAGpQDVvKTAHpU+2WNyIb9vN3Vy0UMagMwOV/T+NZ3sZxPLd76/mFtbeZYJCaeEADmZkAbb1TkK0fQin7FevgugBETP8AXpVtm6LtsDVSYJ120B19Jq1bFue7JJJEzPnt5da53nlZskBWcLmOkfx/qagzrqo9saf+Nd6p4zjwrBAdhP8AAH7aq4diAjs7bL8rSDO085pOc5IWwxtcJUSxAJK6htBGx339/nVdoKbqJmlYhSR8pDJUHnoPqobjvHFCrLiSfF18oHSqsKid3mIPig77H5wPI1CTatitXSGnEMSiucoJZoUg7bRIHpQt2yoIBOgGq7+71rsBeSCToy6CTprrm9eVcEVs9xyRJJkeew86F/SNoRY28LcqvszmEjkdYbzG1E9nMVAfNruNdfIA+77KH48FLSujASw5kaagVf2WxtsAkjWPhHP666Zf+ZkvqDk7Pi6hZmyAHaBz1keX3VZwHGLZe5ak9zOe2WI8JO6H7RV2N45ZcMimSYmPMkQB5daVWzaYFc2u0dD1FZxlJ/UXsnaNcroeY95qQsj5yj66S4BLwVCUzAEIRoCEiQfUT76d2rlqRBEmY843ii0aaz4n/aQkcSv68rXL/c266pf2l/8A1O/HS1/2bddWDsNX3EOCju0II9lenzR5VXj+FJe1c+Ic9PgJAkVfwy61tFdSzDKgKrIGqjwsQdaJu45WQfoLFtuviJOu2VnIn0pWRRkrqNhspABaSQwaRl+aygDeetNuG8TS/oRluDWMwE9cvWmtzCI6MtzRSNAqTy3EbGkvDcRdwb3UtAMl4ZZcW1AI2zG4CF58x61HInEelGKwTI9x091UHBELMjK2gA6RPx0pfguLFXFvEZVfQhkdSpnbVCVB0603a6AdtNiPXp51P0sy2XIv2kSR6fZVQQ5pIyg8utHFmBlVA9/9CoDC5j4iTWjnGh6kXLbQDaSRyqo2QIiNelD4zi9qywUZiY1AEj4zFDPxdsnerYutbBgvlhJ6SAQDWSsKdDe1gcxmBPPrTUYl8+a4M0xMEKdokmNdNKzvCuJX8QZs4K7cjcqdPjliiMDxezekZWVl0IbefLrtVKeSHDJ0s+4dnuJW8QhZbgVVAUW9AykDdhymNAOVORhpXMDpEiR5V8DwnEfye6t2yTmQz4tQQOR8t6+w9n+39nFWGdQe+QS2HUguY/y5jODyrRZG0WlYp/sd4d/8MDGJuXr7mRz7wr/+ta/F4Ex4cuYawRoRzB10nXXrWC/sz7bWCb+FSVs4c3HD3FKsTdvsyplOoKgkEbzRHa7tEcR4cPnIXRokA6841MRMc9auGp8BJpCbtNiE/Jr6Ydi9toJXY2QGJKgbFZJG+nMVkOFYxiUXUgMIQ6id5gfJ8j1qzjGMYse8HiI3ECfJup5SaHwOIW2gYKM5iSSZg8hsBv8AVW5Pg3eBx7WgYuA6ZT4pEk5oHVtPqqScVuqytmljJgnqNI9N6Q8OumF+dq0HU6wCxHLQRTazcZVzSc2hGi6DXUk6666U3EzWR3Rdi01LuxLHUn7vOvbmMtraS2Cral3AUyWnwjMfkj7aX3LrPrEnaT13geZ3mgXVpkHyjWqjFPZsl5G2NLWHGZbl0EITO2rAa5VAP18qY4btAqFsizZmO72023668ulIbbM0CZAG07dT5CvIJaBJG08ulNxvkXccd0PP7ygnW0CoERJkCd556TvXuJ7TqiothIIBk3IaegX086TpA+UBzknYDTbea7uATlaTPIDc6H/zUqEfKK7knwND2pvsACEOh+QJ11HpFAYXiKojoQM5JOYDYHeNOetV2bGQeM7GIjU9Y+yoZFcxlAkwCJ0ndtOQ6VaUeBW+Wy22YbP7LAhliNADqD7qYYa5ZFwuzl48eQgqS2++oGvSlXc5ZE7GIPn9nWKusF91WTyhTHSZpyqiVJmltdr7hMNbUqZXKum5ESfIae+lj8dbD3HWVe3mzKQTIY8tdYMajyoKxh3PyWE7k6AQdSG21086EbCNLTEA5SZkTPI86mMYplvJKjNduOLJdx11whGYW9BEaWkGmvlXUn7UqRirgkbJ/wBta8rBwVmqYdhr75LQzj2FAAUbEDTQfzonHoyvq1sQACVXKBHllWW6mgsC+a0qraacqjPmb5o2G32094Z2dtm0LklrjXBaW2LZlnYFoV2OUwoLExABE1zNpcHQK7niBHeAgayiliT9VVXMEp8IJI+UHBEHmCDWh/u3dEZUt3D7QPfpkIZsqroQjEsMuh3EUvPCbndtde0qjVjDKHADZCwUsXCZvDmiJ50WIzl7srZcwl0W2OwbYnp1FeWuFcTAAtrdZRtEH4ZoMVp8B2au3O7a2oCsQRmcZiC+TPlDZimYxniNKt/NhxONuWO8VQjuGunRQqaZtNAJgDXdhUtBt5Mbjvzja/xLdxfW0I+MRQicWxJMKXJOkZBHvGWK3lvs5iWBJtuMkqDceJKgkraUmXIgmFmp4TspdGhBZn7vKRdtoCbkMqwxlnK+LLvGsUJLyhUrtGOsdmgBmuvvqQug+PP3Vw4VbgqufLuQX0MeWk1s7/YpmCMrG4XCMFgSoc3PbYOQkCyxJ2+FUr2YxBMW7SEeDL+lQq2cEqLfih80GMpMwRVJjM0vCUW3rZIkeElSNOoYml2O4LlUXLeYneD9oPOOla29w83ApVGdSJlygIidkDbaHeq8ReOVVS2ltgRLKXJ96lio9alyCkJeE8XF4ZHIFzrsGHUeflR13BsuunP79KVcX4bZQEpbe67bnvMoVid1ULLD1NLG4hiLQAZoHIMVbT3zFCXkyca4NhgSBnYStx8oLAxmCknxc82u/Oi34pd8I7wgroPSZg9ffWDPH73zh/yrRmF7RXNNEZiYygNm9en107kuBaWanEtKAFRm1YsDvOw10gVHAMSwy5ZHzuXnv5Uvt8XUqpdkEiYFwErrEMB7J8jRYvKdfrFWsslyQ7Q/tOQJLliwiZHLYab6mirdiFltW8tB7jWaw+MKGVJBE6iJo0dpsTt3zEeij64rVZ0QoRfJo8LJGhyjWevQqD5+Ve28YEnwqx0AzCch5kDakNntJf8A855O+aD9oq78/wB754Pqifh8qu0w1RWy/Ae96d1UTr4VE+7pVt3DlpJ8IHUzPrHM/wAKVJx+6P8AL3521+6rP7y3v92f/wAS1Tk/AXDyw7DuFg5l6AZZMREkfZUbmJmAHYkDQRzPSPSgPz9c+ba1/wB2v9CuHHn+ba0/3Y++nqFcfY2tWUBBd8rbxljz1NTv4jO8m54efIA/aR6UlHHHn2bX0Yj7amePNEd3Z+j/AP6qbfseqFV/0fGzZUiGMbs2smOgjc7DSh7vGBEBeZksdYG00o/P7/Ms6/sH0+d51NO0Tj/27HL5Dcv3qX+Rua8Ov2Chi2CkQMp1gjc9Z99SF1yREeHlH9fGgrvaG4dksgdO7/nNR/vDdO62THLu/wCdXZD0vmRle1mLP5Xc0UQEECOVtB/CuqjtLxEviXYqonJoJjRFGmvlXVg+ToTVcjTDXLfdW8oaciSS8j2RMaSD5Ubb7SPaWyq2bH6HPlY94W/Sf4mYZ8rZh4TpMbRSeyX7q2EQiUXU+g15mmOHvW0SCs3NMxZiU/cGUGffULDPlI11L2EXOMuFUZbNu0htFLSK/hFp2ug+JiZZnMzyGkRReH7c33TuAbYDzLFisDObmUZiUiSRJEkaGaX96hDd4VuAnksMCdva1YDoB76FKwSq+8ABZ/rzp9rIv7Q1IYX+MYi26gW8OXVVUXxBbuQ/eC2Mj5IkRsGAJFDYfjdzDi73dxUe82Z3tjULma4VtkyACSJkbAVRlRk1JB+YAdevimmNns3i+5N1MK5TUyBmMHXQTNZyTWzGqD8R/aHjXUhVVpByli4ygrlLeFlBJ1YgyJ1EUHheO3wVuNh7NyHS5ba4r5Ue3bS0HHiEkrbWZ3I5UgxeIuKwV8y6+yVywfMHWmWDx2T/AA28UDMSAdByiNaiTaGME4vftwpW2ZREZYY51AvSp8Wx/KHB5wBGteX+JYkC3cXDKtizdtMiqr92hsrcCiZmCbrMSdSY1pYb5Lx7I1PIT6ChblxzK5zlPIfVNbY8U5bkuSQdwjhV+9rbss46gAA89CxG+tU28M7MQFJEnN+yST5+XKg0w2UgrAPUQT9dF27ozewWbqSTPupyw5FukCkgO5gyu/ijz2ojC2SSIQQTrmWYB8hpWqw/ZXv7aMLhUOLRVTAE52XEHQbW4zD11mhuEdlVa5lOLAUtazoM2dLeIZe6BIXIzkOpI2EismnW49hA+Dtt4Mltt9e7VTI9BQLdnQGlkUL8Pj5VqT2JuFUupcBRyInOBla4LavmK5dSQck5o1io2+C2HTEZ8R37WVZlt2GKNmRwhDC5bgjMwEg8vOlTDYy2N4NYYAAKjbShJ+2qbuFFjL+TrdZcoz5nQy/OFC6LHvrcYLstbC3WfEWT3K3FeAxFu7bQswbMviUZSCVnbSqbPZA3ACjq5dlNtxmyd0bVy4Xy5c+Yd3GWJnSmge/JkMHxu05ysCjTpOo+NMYHM1T2h7Nm05t3IZsqsrKpBhtRmBAZehBgik1jiNyyYuKchMDfQfsk+0PKaHExlD0Piamt0ihrWOtsJBkV7+UiR5mPjRuSscntQYMT1qXfVP8ANTaS3OCInnyq4cMAE6v74ip7i9mvxZ1bQP3td3tT/NrHYx5MNR7/AONUXLLqYKkH+toprIYzwSju0Wi5XZ6rS2x2Un3GpPacbow9Qfuo1kaH6Jd5Xd5VJnofga8zUahaAgXa7vKHz+de5qrWw0ozvHG/Tt+7/pWuqvjX+M37v+kV1LUzZDvCO3dpExlXm0eyI0qyCZO3mBJHqZmquHuEVS4UqVXTQnVRqJ2PnRly5YKSiXs3PNcUrHkQoM+tewnsLycl5jMk3NNRDae/eq18WgBESYAY+smJqVi1vDKg/aeJ9/OqDdEwDJ9Z39aEwOYltST8f50VheJXbZJt3boJ0lXK/GDrXDhugPeWjInKH19NYE/Gqbl5Z1GUSPCCCfcTSbvkCGLc3CC5LsdyxLE+pYn4VZaVEB8QJPyRI9J2EeVHOq3AFtImZfauPdXxTrEGF08qCtXQbgV2YRI8BBOYbQZ28+VKk/A9zhbZV2H/ACifvPxqu5eYrl3HKYn4zoKsxwAMFdTrOcM370az6mqY08KmOZJ8qdiLLGHO5ZVjYn7ABJn3V6urEnxRqdImPSNKouQFBDAHmIj3zOvwq2yy5CSFblMnMD5CR8daLAK/Ot+BkvFFUXFUeEBRdAW5BMnUADXblVtrtBiEyIb/AIFyf4SWs36Ig21zMvjylRAJO1Kc+ugA821qRSBtPmSYn05VLjF+BjFeL4kW1t99CW2VlVgkjK2cSxXNGaGybT5aUKmKdS4DAG6pV4ESGYOZOykkAyI8oqvBWWuPAUM2+pgR8RXuPImYC+StIB6DUmhQivAbjQ9qMax/xgB4if0drUlcrFzkhyRIJI1qpeP4jNnN6STmgKgAhDaAVcuUKFYjLBBkyDQFwaAAiAJPPXyrrD65nJCgRAj3VOiHoLYRcxD3XYuwd2gQcq6AQAoVVQKAIApXxvhoZQobxqScvhI9AQT0pxhsWio6C3JOveKYYDoZBH2UEcxI3PIbbEwJIgCk8UHwg1MydnEG03hbN1GuvXfXSneGxLModVOWQPf0n31DtXwtki4bIthiQWGbUxsJMR6VRwTii2bgAzFH0PeRAO2bw8uRrj01LTI1Un4NU3F3ymVB89fdzq61xJyvsqfP+tarZGB2t+ixB980QjCIOkeY++j4qRt8iXskcXcaPZWJ1G/11bbxFxdc5+AH8KjEAVxXrSWKC8Ceab8nmLx7tEsdP63FQw+LufPb4kx8ajdWdahbX+vsrRY4aaozeWftjFONXQRNw6dQDI6bURa4rckkOgB+RlEa6z7NKJ8qstDnSfTw9FrNP2M7/ES2jLabzye/ypVihbZjltnrpIH1/wAKuBrhM/b5+/4UfGh4H3W1vuYrj9kDEPCkezzHzFrqt7R//Mv+7/oXzryoeJJmd/YYYa+RbtgKoGVdJOpgamedW420Q4GSNBoHzCfnEyQCelC4W4ndpBc3MqxCrAIA85P1URashiTcczzmT9m5r0FJJGJK5miDlUjmWHwAqhrR5MGnWRyoy5YFoKXVhJ9kKACvqZPxFUd4rFiMwJM6kHToQFE/V6U7AlZwZbQAEwd+ca/GvA6Hn0PhEkR6VWtmGEEmNT5fdRV7jdwH9G7WwNgpIilv4Ahi8Y9581ws0QPGZIHuiqLqgRBLabHwxr6mfqoq9xO5djPcZyBtAHvJ50PbsKJL3FVumXNp5nlRqGV9yWMsftPxk1Zb4jcUFUuOFO6gnL7xt9VRvWJ2uIw/ZJ28hArxwqnZo8+frSTA7DYlQCSit5Sw39Pvom1fXSFg/sk/VMxXmLQkLqXEaG2pCgdCxUSRtzry69tUXIlzNPyyuX3EAH40NiIJZYST4dNM0/ZuaiwECN/ONKMxuOL28rhbjRAYvdlYOwBbKfhFUBH7ucijz11/r0p2BQ7MxAhddNgB76mdOa6aeU1BsKYned5G3lrVdu0Byny5A0cgSF8k6meQgdOlTa8wIJ0nefuqCsx02/4dvqr29hGBAOsiRHiJBpWgJh0KmWYdABp8eVQbEDKQpI01EnX19+tWrgQAdCSP61qvOPZAUH50mAP+GqTQF+Pa1ftgCx3cASc85oESZ+NZG9gxaeHzZSCVyxJ+Og8612EXDwwvJdYz4XR1AP7rLpQ2K4f3gIAOTlMT66dKwyRUl9xp0KODcVVSLbmF+STynkfLzrSZVHyp+I+0VisbhWtvkbYbek8q1PC+I22QIDbdwPahlYjTUhtJ1jTpU4sj+mRTDBdA2J9Af51cvEj80e+T/Gq7CBnVfZzMFkaxJAn660GM7FEOUR3zaqFvILbSLq2gx8R/RsWGVuZ5VtKUU9yRI+Nnp8NPrNV9+ZmF0+v1g60xw3ZK88RlBIQwxgzcLBEIgwzZSQDyiSJoc8BuB7VshTcvCVthhmAnLLiPDqG/5SadxDcDF6Dt9Z++p2sWwOy++Y+2mNzgjLba5OHa2qz3i3SVJzZMqkbvm0y/w1qCcHLd1kyDvLT3mL+FLao7oSWJ28EzE60XGrHuCPjn6qPJRpXJiTp44/dJpkeztwWmbPbhcjEqwNsWnt3LneM+wH6MACNSwG5qrG8DupZF1raQQpMFsyi5qhcHaR0J84mlqiw3MXxy4TfY5p9nl+wteVVxn/Gbb5P+kV1YS5YWzQYZFW3byuSSikrliJUTrMH1qPeRzPv/AK0oXC3B3aKoLHKORPIUeLVsIGuFmc7oFgj96SD6RWydJC8lItMNdADzpnwXE2QXRrK3yw8MqzMCPm5WWPXWgrSpckOpWdVIkx+zAH10O1oJ0B66k+6ndiIYy06OVKNbbmpzD7dY86kqZfayzpoddPTb66udSy5i8bDUnNHQA8qqFsBcxRiB8ogx8dqG7Ga/jN57tmxbNu3fW4G7oYQBXYoAGZ1VTOWY00mssvCbpV27i5lQwxKHKpBg5yBoR0MRTTEdrLJ8Aw11Lb2Vw5CYhZFtGDjuiLfhLMCzTObMdtKLu9s3Yz3Wy4gBO9Ogu27VpMx0zMotkknfMdqwUpLwMT3MHfshXKvaW4sgtby5h+zI10q612evXHtoEuKtxS4ZlKgqilmZSw1gR1mjOPdsDiYVbQTx97caVILBMgCwgMQSfESdhrU8T26YreyWnHf94bha9mGZ7TWlFkZZRBmzEHXQCdKtSnXAhfg8Pe7jvluwklFU3CGbLGbInyiO8X4mAdala7O4tmYGxcUhGuSyEeFACYkamIgVPs92vfCWslpbjPOhNw91GZWzG3E5xlIDKRo2sxV9ztigS5btW7y5/wAoYl7+Y5sQqrpCjwrEjYnyNLVJPgewjHB77MR3VwlSwOVGJlQC06aQCCfWmHDOAYp2RVsXIuAlSysqkZWeZI5hTHWjuI9sw4ui1hnU3e+ZiboP6S93Ux4R4B3Wx3DRUx2z1crZuK12491y+IDDM9i7ay2/B4FBugjmAscgaTlL0GwDiOGXgrxZnuwGd0zsqhlDgNyXRh03pZf4XiEys9q5bV/ZJQgN/wAJOhp5c7XwUJsuXsqRZK3oSTh7dgteXL4x+jLD1ynTWveMX8Tewzv3T9072rmcXUfKtmwbUFQZUE67CNqalINhE6QNjPPMR9g0rrQIGrRULNpSAxBIjT+hVYEk71qtxHOYJgnp1rkt7GRqY8/X0qCmPKpMyndyP40wDMajO03LmYwNgNhtJ2qBw7KRBIA2iglYfXr/AConD4jXwjf+thUAD8XwLMrAwTBIE6gikq462AsWAGWJYXHkkc42HSK0tzKdIn9o6RSLjHC8vjzeE8gDodftrDNC/wCopMa8J4+jXAYKMGBUTO2vOJ22O9PMRx3EXJzOCWCgtkAYqt3vgM07Btug0r5wltjGVSddI67x61reCd/dK22s3M3Jm8Kn1LQAffRDJF0pg4vwaC12oxS3LtwOhe6wdsyDLmUZUKqCIyjSNQeYNA2+I3Q9u5m8VoKqNAkBSTryYksZ9Yqi7bKkgiCNP65VGulQjyTbGGI4zcuIbbZEt+EC3btBVAVi8jXRixknyirLXH7qKqqLTKitbh7QYlGLFkdp1QlpjfaNqWRXGjRGqFbGh7SYg5gWtAMFUoLQyFUtvbVCswVAuE+oU7ia9xfGrl22tu5clVynS34myDKuZs2wHQCYEzFKzXpWnoj6HZn+MqvfNBb5PL9kede1Vxj/ABm/d/0iurmlyxmkwosG1a8V1GyDMWCldh7IBDH30Li7SKRkZmHMlMsempmvS1pu7KqwAtoMhcHxZBLeyDBMmOXWpMznRV/lWsXtuIrwVm47RbEsNyzAD6yBTS1g3ZFXEXLdpJkQis5gT/7YzkepilwtdcpUb7ia8fEJIylgNvE0x5DQaeUVTA9uWsrbjKJjNufdJg+U1ocB2rxdmy2S6TajKVYW2UeiNrz3iKzpsZjtM9T/AArxcJJPswOQ+3rSq3uBDG4s3rhZoBO8Kqj3BQAK8syCYE+tQvsoEAjzP/moW1J0B05maG0gGKMHTV/ETAQDl86f4VTiMDlOubYHUFfjNMeFXbttf0N4WzrPjCk6dTE+k0vxJe57WY67sSftp37A9wV5lYG0xRtgwbLv1aRA99Tv8NNu4O9a0pYZs2cOInn3eYz5HWr+E4q7baLaKx3/AMIXDpzy8gKFXiaFmZrYdj80ZQT+0FE0rAKNi0UJN245+SFthRPmWOaPRaDfDsqwxZRMhSCFnrB3NTtYpmmVKqddNIHTXWin4lbC5XtZo+U9x5+ogCkmAFexma2qEAhCxDZQCc3JiNSByHKqThBlz+HeOU/DejlxttlywEkjxEkx1OUKSRQbtku+BtBoGAI945ir2S3AIuYHEZVbKwRhKs0AEfO6KKnheGXXOW2vev0tEOJ6SugNH/3TZLH5Tcv23VjChGzSfOI+BFB4h7VshUxDPmEsBbcKG21GYSR1qb9ASu8Duop7xVVhupZAw8ss5p8oo21gcTZw7MhsZLqmWDWC4A3Ev41I5gUpTCpGt6I5BTJ+O1c3DGuNCKWJEjQkn4a0kwBMHkJMyY6fypthLSsSrXkw6j56uZ8vAp+ugmwb2IF0ZCRIBgbcjzHvqtrBaZcxvoNTTXAHK470SwuKpOgzKD06ETRmPuWmUhbftciSygdAW1nzmgsDhwzCQFWYzNMDzIGppndtsocLcTLG8lcw6KCJJqVuDM1e4H4f0TNmG6k7+YO0jzpZdW4QA2cjlOaB8a0UHLplHWedWWscCMsesCs5Yk2UmzMYfGPbMoY6jkfdWg4bxkXB4sqEdWAB9JNR/M4uFiALZg/0R59aVYnhj22JdJWdxqI393vqLnDjgNnyalXBEggjqNakT5Vh7rrmOQMF5Atr8RAqS464Nnb4mtPke0LSbQsAJMAdaW4rj1sWybby4MZSrbdQdvcazl7FO3tMT6mpYfCs+wIHU/1rUyzuX0jUaKL19mYksSTzrqJv4DK0HfQ8+YB/jXtY0xmutYlDathbSoQiyVnxnKNddvvNeJxG6jA23NsiRKGDrodRQmEeUTkMo1PoK9dm5HQfCu6KVbkPkdJxK3btgXMFb1B/SPcurcuN85Nco9Ipa3DndcxtlFJ8LEz/ADNCX2f5RnaAKswPteJspjoW9wEile9ICVzCQNGhZ+VoT+6Jrltb+Ixzyj7qYYrs3iUtm61pltqMxZ8qkKflZc2ao4C1Z3uX2QDZUtlj6yWAn1pccAR4Xwq/cuL+T22kmFJUan0YR8av4t2fvYW4v5QuVnliCVLH3A6VC7i2u3GCXsttdU75srGOkSAx6Upx2ZTJYkxuZJj1O9Jp1bAYYnEQIA1NcuOuhO7zlFbVkB0PmeXKgLBnrpuaIQEkQCOesbDrQq8AF4Ls9iMRIw9t3I10OXTy2mqsZwS/hWy3rZtORIBXr0bY+6iLPFMRpkv3PCdMrGARzgaaVRjeL3bjTevPcI+cxY6/NkwPdT3e4ELF6BGb1J3PpUWuoZ8JY6ZYMAa7kRqKFvAchA6czUCkkZVP1/ZRshjBeIIrg90hHzNcpPU6z9dT4zxezejusIlgruUuO0z1zafCl4w8GWMTyohMhWANdhA/qTSQgG7Bidddt6PtHKATyHPl5DpRFjszfuXAiWipOsvmUQeZ00qGIwgUlSPZ000WRvHM0rTdDrawQX1a4DDBZ8WWJjnE6T603wPAlxDM64y1h0Q6d+8XD+6oIPqDSpCsEBhME6npyXqfKo2nBTMRDDmfMxApydbCJ4uyyXXtsysfnCfEPnagEe+j+z3C1v3DbOIs2ABq11on/hHOhmwoAmQJ06sfM9BRGH4arMoZ1XNpmc5V9WPKp1bbAaCxwfBqmW7jVvQwEYcL11JdwBp6Gru0XYjCWlNy3xGyFK+BHYFpPIlJkb7LSDjGG/JwoF6xcmf8G4HiOsbUge/LbRpA0+s0RtLkbLb2FRGjvA4jkDr5wRV2EtkZmVZnby9aGv4OBMnkPL3VbhHy6DlMldD8aut+CS5MQYPXY6VH8pgzPi6nyrx7syVMDX+iaoVAVlmO2w+AImqe3gZTirSM8sqmdZEEmeRjnUjwhYkoPLSmWES0FGokndo+uJiKq4jiwohWkDmNj6SPrrNLy0MDw/DJb2Qsb6R7xRothDOWY6/1vVeCxM5iSQ20lgBHpBk/CtPwPsU2KgW79tjElQGB8jDUk4xFTZ874prdbU8vsFe0V2n4Rcw+Ku2nylkIBKnQ+EHTTzrqzfIDPA4bwKcp0Vdxp7I186KHD2I2MHWSv2Co4RbYtprHgE8z7I2naryQwHiIA9I92leY+py3s/4PUj00KtnlrAATMyeeUmPTYV1nDWhmBFxiQQMojxciSQZHlXWlUmVXyknT66gl3U5YWOcjX00pLqc18/gbwY/X5BRwtidQ5POU+w0b+bVAAhgY5KSfUdarZpGj+ftA/aN65mk6Bojrr9Qo+Rm9i7GNLgpucN29v1I/nVicJEzDGObKfq1qS2REmB7/ALNKva3pJ0A5lv5UpdVkrkcemi96Bb+FadXypyWI36xrVhwixAMDn4W1qVyBzk6c5++oK/MqPew+uBQupyve/wAB8fHfH5PLmDXlnyjfwGI+NVfm8k+y+uwCGaecExiK1zviERkRNW0IOIsFlH7qufQGjk4jhbgVe5wozLfPgDyGW6Fw6rJ0LKTPzq2jmytXqMZY8adaTMNwpsuuaeenL1nSrcPgSAQpM8xBn31r7pwi33S4MICty+toWdVVFBCDE5jGbNA15zOlDNicEtwlVssveOXYkkFUwwMIQRCNeMRJ10Bih5c36kJQx/pZlH4OSZLZfVdfhUbfDGUyHYMpkMAZB66bHatbhcbgnNsXrWHQEYZm7ssG71ye9XcwqgA5RtVxxOCzEWzhA/6PvDcP6HKWfOLeQx3oXuxAJ021kUu5me+objD9JTwrtFfsrFwXLzOPauFyTH8KScUwl25mZkCg6wAwHn1+2tFxLiuEZRlfDG1bt3FRVJ78P31w2ha1jKQVOxEEzyrzjmNwb2cQ4KM7NeI8UO1w3SLZQzPd5ddspEyQYqYyzJ2pL/QNQeziY21wIz7Rn9lTpXNwRtAMzRrMQBr671suHcVsLg7Vl7jAhUW5bzeDI+KLOVWDN8KumvstpqKq/KsOT/sffZbpXKWNgDPbFrvuj5O93I2WabyZeVIThBbOJnLXCyBqxWNhl35zM15c4Y7mWdyCJLFd/WtHf4hhzhnTvLHeh7zWwmfuYPcqWSdcxhgk6Tm8qzuIAymWPosfbWb6jPGlq5+yNY4cclxx9wO5wgGQHY8oCx/GrV4TC6EkrpOUxr1NXYNio8QYCdCcoOlXHEFjpm8vEPrgCKmXU5k+fwWunxtf5KnwkpALSNwFJjlpXuAwQs3AxRbojRbqFlnrCsPrqF5zMbEayDv99Ta3Jkkg6aGNfdtT+Tm/UQ8EOKOxPC0ZiwzJOpC2zlBPICdB76J4Ji7+GZvyeWDaE3LCsIHMFpqFlhpGYn1H115dnWA3qW0H86n5ea93+C/jQasLxL37pdmKMzAKWNi3njyIEj1gGk54FPyiZMar9X86utKYMAkjoNPjVqWVUk5iD6g/DSm+pzL+7+CV08Hwv5I4Lgq22PeHXdSVMD186vvYSGEO/I+FSpHIwTVCWydMpidARA9886lbwiltBDD0NL5OVP6v4Q/jxfCMvx/AgYi4FzEaQTv7IPSvK7jgPfvLA+z/AKR5V1dcZzaTbOaWOKdUeWOLXREMNAAPCp0gdRV/55vMfE0/ur91dXVEoxvguEpUlZX+d7paM2nTKsbelcOKXNDI96r91dXUOKonVKuSTccvCYYD0RPw1BuN3jEv/wBK/dXV1JRj6Frl7ZG/xq8Rq/8A0r91WWOIOBMj3qp+0V1dTpUO3bZJ+N3gsBgPRE/DVScVuZvaH/Kv3V1dSjFeitTclbCbvG70e0PcidR+zVCcXu5faHL5K/dXldQox9Dc5auSy3xa6qmGGp18K6+umtD3+NXvn8uQUcvSurqqMY6uBTlLStyy3xa6VEsDrzVTyPlVTcXuwPF05Lz91dXU9K32FqdfsT/O90AAN1+Sv3VJuLXSdW5fNX7q6uqXFeilJ0RucTubZvqXr6V351uyPFt+yv16a11dVOK22C3ZaeJ3I3G3zV+6qW4td1Gb6l6eldXVOlFSbqya8UuASCJ6lVP2ivE4zemc/wD0r91dXUaV6E5NVTPfz1eJEvOnRfuqo8UuD5Xn7K/dXV1CivQtTCRx28uzAeiJ+GhrnG7zHV59w+6urqmMI3wPJOVVZN+MXRADR+6v3VO3xK4pJDQfRfuryuq9KrgSbskvHb4Y/pDr5D7qi3GLunj+pfurq6jRH0GuV8i/GYlmcknUxyA5DpXldXVSWxg27P/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36" name="AutoShape 12" descr="data:image/jpeg;base64,/9j/4AAQSkZJRgABAQAAAQABAAD/2wCEAAkGBhMSERUUExMWFRUVGRkXGBcXGBocHBoYGBgYFxwYFx4cHSYeGhwjIBUXHy8gJCcpLCwsFx8xNTAqNSYrLCkBCQoKDgwOGg8PGi0kHxwsLCwsLCwuLCwsLCwpLCwsKSwsKSwsLCkpKSkpLCksLCwsLCwsLCkpKSwsLCwsLCwsLP/AABEIAMMBAwMBIgACEQEDEQH/xAAcAAACAwEBAQEAAAAAAAAAAAAEBQIDBgABBwj/xABMEAACAQIEAwUDBwkFBwIHAAABAhEAAwQSITEFQVEGEyJhcTKBkUJSk6Gx0dIUFSNUYoLB4fAHFjNTskRjcpKis/EkQyU0NXODwuL/xAAZAQADAQEBAAAAAAAAAAAAAAAAAQIDBAX/xAAsEQACAgEDBAEDAwUBAAAAAAAAAQIRAxIhMQQTQVEUMmGxUoGhIkJxkdEz/9oADAMBAAIRAxEAPwBjwXB4c4ezOHsE91a1Nq2ZPdrqfDqfOmKYLD/q2H+ht/hpTwe5/wCns/8A2rf+haN72K9hYk0thLJRa13BrdFs4WxLCQe5t8tx7NGrhcJ+rYf6G1+GsnxHHlb9sht5UgjbbbyIIpr+UCk8EX4H3mPFwOE/VsP9Da/DU/yDCfq2H+ht/hrP/ldeHHkazUfFiV3/ALGkHD8H+q4f6G3+GprwrBn/AGbD/Q2vw1mbXFMwkGRMe+irfED1qX0iRS6heh9+Z8J+rYf6G3+GppwnB/quH+ht/hpIOImrbfED5VD6Y070fQ7Xg2EP+y4f6G1+GpfmPCfquH+htfhrM8T7RG1l1310303ApvhOI5hm5NqNeVYPpmio5IPag48Awh/2XD/Q2vw1H+72F/VcP9Db/DUVxYr38pHWp7LRqnAkOzeE/VcP9Da/BXh7NYX9Vw/0Nv8ADUfy0CkfGu0l21ibZz5bAy58qK5LM+UBxmFxVIgKyA+Lek8cluJzih0/ZrC/q1j6G1+GhrnZnDcsPY+ht/hpLd7eXSqfolQ3RauWylxbn6O44SLoiEbxLoJG8GQa9xvay8cHaays4l1wpJa0RbY3ghKqSMpJzEQNpoi2iXKDGv8AdvD/AKvY+ht/hr0dm8P+rWPobf4aR2e3L3MQxtqrWbi2lw6scga6zqrtccglVBLCIOqwBNe4vtzcQkizJVWDoHBVWS+9t3DqhZkASdF9QINaKaohuA8/u1h/1ax9Db/DVbdm8P8Aq9j6K3+GlOH7Y3B3xuohVfyp7ZVxqmHS04Wcome8Hi99Rxfbl0n/ANONXuKvicyLSKzs2S2xX21AERuSQKpSRLcKGL9n8P8Aq9j6K3+Gqn7O2P8AIs/RW/w0B2o7QX1s2LmHBU3Fe4VKITlWz3oDByAAOZGsbTQeP7cn9KLVucquEuAOf0iWTdzFSmXJoPlZvKtdceGZuho/Z7Dj/wBiz9En3VQeC4f/ACLP0SfdV3BcdduLdN0L4bzouU/JVVPiEdW35z5UysWC7Qq6nrW0ZJq6M2hKeEYf/Is/RJ91d+aMP/kWfok+6mjW5BPTeq8oq6i/AtICODYf/Is/RJ91QPBrH+RZ+iT7qP7sV53VOo+gFjcHsf5Nn6JPuqv8y2f8iz9Gn4aZMh6VBrbdKpKP2IaZ8y7V4dExdxQigAJoFAGttTsB511S7Yqfyy5I5W/+2ldXDJLUyqZruB8WtG1ZUnKe7tiTEEhFG808uWSAd9B0r5rgcSURQw0KqRpvKjetPwntWoQW7xJA9i4ur2xOxn2hB91Vh6rxIWiwW++a6CCSCCBrtyIHx57VosPaBUCYgRpt6edI2VXvAjLlYsfdtJj3HStr2e4NnU7lQfaZYBnfKK6I5UnbIUW3sKDhT1qm/bygk6xrW1PZYUFxHgAtrmY+CcreQbwz7iRVvPEvsyMFwPBEG42cMC3h16jN8dfqpx3bCk/D8ELONewGzw4Vc3UwNjsQOfQVvW4E3TephmjQu27M3LVYl408fg7dKou8IfpV64sNEkZnjN/OQj7SpEb6nX7Ip3h+JA6AGAI06CkfHrEW2zAh7RieskR8d4q3glwvmC7KFG/xPvp1FkptD8Y/1qX5bS4qeleieho0RK1sNOPNJOE9prOJxV0C2jPhmAt3GUFhuCVPyYYH7aq7W8UGGwly5sxGVP8AibQH3CT7qs7DdnfybBIH/wAW/F6511HgU+gM+rVhKtaiv3KttbjS13KAxYsjMQ7RbUZmWSC2mpBJI8yTRNniikKAq5Uysgy+Fco8BUbArAiNqU9pbBWyWQ6qQSOeXbT4/VUuB4W53CM85mE69OVWow4onVIbq1gpkNizly5MvdrGXMXy+hY5vXWrWt4dkCNhrBRQFCm2sBVYsAOgzEn3nrS9sO1eC245Gk8MCu5Ia4q1Yu6Ph7LjMXhrakZyILepAAPUCoYqxZuLlexZdcxfK1sEZju3rpE9NKBV36Gpq7H5JpdmI+4E4qzZux3tq3cCnQOgYA7SoOg000qNzB2ndnNm21xwVZzbUsVIylZ6Rp6aVPFG2qKAfGphyNoIBn3Ex7qZXk7tAQhVjpmnUACfiawcoLdIopXhpAUlVtq7EmABqd2IHPQD3Cr7iW7YJU5iCJ6wd/jUMQ73EDOYIGqxqGjWfXT40JhsIIzu5AYRAGpgzryis3JtbsYysYhCA+UKYIUE7wOfnFI8FiQ7srEBpMaQOZjy2+uiuL3rbNbCnLbGmYbCTIY+emvrSfivCSjB1IInUg7eZqsW37kybGq28wkGfSpjCHpSY3SolSViGA6kbzWowl7vLauNmE7T6itnfJUWnsCJhG6VP8kPzaNW9HIn3VcMb+zUXI1TgfE+3luMfd05W/8AtJXUX/aJfniN7QbWv+zbrq5ZN3wTcTOcO4nZuIqmUICrLezOUAa8tudNHwxWAwUgc490yKzN3s7iCiOMjKVXYqCAQDqDv66mi8L2ifDXMlwW7yABSqZkAA5qSoObrIINc7tcGVVwP8LfVNoJGxEgg+Rrc9l+3ZkW8WwAaAlzYg/NufV4vjWBtYq1elrI23Gsj1++pZ5mD7jFOE2nZnbifdBjUG7Ui49xkDMyEtlRxctTBIZdHGhkfdXzvB9qsTahe8zKNs6gx5TvFSxXahmZc6kRmIdDqAY9meQ10MjWuyM8TH3ZMH4Hi/Fc7tDcuuYD6eyQAdx7ia+xcI4laFhCXUnYtICyNDlk7CIEdK+FpdhnyEwTudJHoPsoHFX2cwXYgaASSBHlWbkkWpSR+kreMttqII6gg1VjrispRTlZgShjTMNY/rlXwLhfE72GbPZulZ3G6kdGXano7fYi4CHFsg8oiD1VgZFCnD2DytD7t5fW4EJBS5bKq4OWDJ10BnQj667gmR7ipZGVDKywiZYydPlGNuQFI+JcQOJsLc0ZreVWkjMpJgZttD11GnKm/BgVKq7+FCWCDcnbM0e/zruittmZOe90bfEcF6RQT8HPSieGYvEMmZxuZAOmnKiziH5gVCcl5Lcos+WdqMB+V8VwuBP+HbHf3o6ATB/dEfv19BdJJOWst/Z7+nx/Escwmbv5Pb8lTf6lSt9dxiqpJtkgamOg3rOEnbk1yPYwnbTP3BdE9nMj6GQN5HwGvnRnZjib3lTvNyBlAGpQDVvKTAHpU+2WNyIb9vN3Vy0UMagMwOV/T+NZ3sZxPLd76/mFtbeZYJCaeEADmZkAbb1TkK0fQin7FevgugBETP8AXpVtm6LtsDVSYJ120B19Jq1bFue7JJJEzPnt5da53nlZskBWcLmOkfx/qagzrqo9saf+Nd6p4zjwrBAdhP8AAH7aq4diAjs7bL8rSDO085pOc5IWwxtcJUSxAJK6htBGx339/nVdoKbqJmlYhSR8pDJUHnoPqobjvHFCrLiSfF18oHSqsKid3mIPig77H5wPI1CTatitXSGnEMSiucoJZoUg7bRIHpQt2yoIBOgGq7+71rsBeSCToy6CTprrm9eVcEVs9xyRJJkeew86F/SNoRY28LcqvszmEjkdYbzG1E9nMVAfNruNdfIA+77KH48FLSujASw5kaagVf2WxtsAkjWPhHP666Zf+ZkvqDk7Pi6hZmyAHaBz1keX3VZwHGLZe5ak9zOe2WI8JO6H7RV2N45ZcMimSYmPMkQB5daVWzaYFc2u0dD1FZxlJ/UXsnaNcroeY95qQsj5yj66S4BLwVCUzAEIRoCEiQfUT76d2rlqRBEmY843ii0aaz4n/aQkcSv68rXL/c266pf2l/8A1O/HS1/2bddWDsNX3EOCju0II9lenzR5VXj+FJe1c+Ic9PgJAkVfwy61tFdSzDKgKrIGqjwsQdaJu45WQfoLFtuviJOu2VnIn0pWRRkrqNhspABaSQwaRl+aygDeetNuG8TS/oRluDWMwE9cvWmtzCI6MtzRSNAqTy3EbGkvDcRdwb3UtAMl4ZZcW1AI2zG4CF58x61HInEelGKwTI9x091UHBELMjK2gA6RPx0pfguLFXFvEZVfQhkdSpnbVCVB0603a6AdtNiPXp51P0sy2XIv2kSR6fZVQQ5pIyg8utHFmBlVA9/9CoDC5j4iTWjnGh6kXLbQDaSRyqo2QIiNelD4zi9qywUZiY1AEj4zFDPxdsnerYutbBgvlhJ6SAQDWSsKdDe1gcxmBPPrTUYl8+a4M0xMEKdokmNdNKzvCuJX8QZs4K7cjcqdPjliiMDxezekZWVl0IbefLrtVKeSHDJ0s+4dnuJW8QhZbgVVAUW9AykDdhymNAOVORhpXMDpEiR5V8DwnEfye6t2yTmQz4tQQOR8t6+w9n+39nFWGdQe+QS2HUguY/y5jODyrRZG0WlYp/sd4d/8MDGJuXr7mRz7wr/+ta/F4Ex4cuYawRoRzB10nXXrWC/sz7bWCb+FSVs4c3HD3FKsTdvsyplOoKgkEbzRHa7tEcR4cPnIXRokA6841MRMc9auGp8BJpCbtNiE/Jr6Ydi9toJXY2QGJKgbFZJG+nMVkOFYxiUXUgMIQ6id5gfJ8j1qzjGMYse8HiI3ECfJup5SaHwOIW2gYKM5iSSZg8hsBv8AVW5Pg3eBx7WgYuA6ZT4pEk5oHVtPqqScVuqytmljJgnqNI9N6Q8OumF+dq0HU6wCxHLQRTazcZVzSc2hGi6DXUk6666U3EzWR3Rdi01LuxLHUn7vOvbmMtraS2Cral3AUyWnwjMfkj7aX3LrPrEnaT13geZ3mgXVpkHyjWqjFPZsl5G2NLWHGZbl0EITO2rAa5VAP18qY4btAqFsizZmO72023668ulIbbM0CZAG07dT5CvIJaBJG08ulNxvkXccd0PP7ygnW0CoERJkCd556TvXuJ7TqiothIIBk3IaegX086TpA+UBzknYDTbea7uATlaTPIDc6H/zUqEfKK7knwND2pvsACEOh+QJ11HpFAYXiKojoQM5JOYDYHeNOetV2bGQeM7GIjU9Y+yoZFcxlAkwCJ0ndtOQ6VaUeBW+Wy22YbP7LAhliNADqD7qYYa5ZFwuzl48eQgqS2++oGvSlXc5ZE7GIPn9nWKusF91WTyhTHSZpyqiVJmltdr7hMNbUqZXKum5ESfIae+lj8dbD3HWVe3mzKQTIY8tdYMajyoKxh3PyWE7k6AQdSG21086EbCNLTEA5SZkTPI86mMYplvJKjNduOLJdx11whGYW9BEaWkGmvlXUn7UqRirgkbJ/wBta8rBwVmqYdhr75LQzj2FAAUbEDTQfzonHoyvq1sQACVXKBHllWW6mgsC+a0qraacqjPmb5o2G32094Z2dtm0LklrjXBaW2LZlnYFoV2OUwoLExABE1zNpcHQK7niBHeAgayiliT9VVXMEp8IJI+UHBEHmCDWh/u3dEZUt3D7QPfpkIZsqroQjEsMuh3EUvPCbndtde0qjVjDKHADZCwUsXCZvDmiJ50WIzl7srZcwl0W2OwbYnp1FeWuFcTAAtrdZRtEH4ZoMVp8B2au3O7a2oCsQRmcZiC+TPlDZimYxniNKt/NhxONuWO8VQjuGunRQqaZtNAJgDXdhUtBt5Mbjvzja/xLdxfW0I+MRQicWxJMKXJOkZBHvGWK3lvs5iWBJtuMkqDceJKgkraUmXIgmFmp4TspdGhBZn7vKRdtoCbkMqwxlnK+LLvGsUJLyhUrtGOsdmgBmuvvqQug+PP3Vw4VbgqufLuQX0MeWk1s7/YpmCMrG4XCMFgSoc3PbYOQkCyxJ2+FUr2YxBMW7SEeDL+lQq2cEqLfih80GMpMwRVJjM0vCUW3rZIkeElSNOoYml2O4LlUXLeYneD9oPOOla29w83ApVGdSJlygIidkDbaHeq8ReOVVS2ltgRLKXJ96lio9alyCkJeE8XF4ZHIFzrsGHUeflR13BsuunP79KVcX4bZQEpbe67bnvMoVid1ULLD1NLG4hiLQAZoHIMVbT3zFCXkyca4NhgSBnYStx8oLAxmCknxc82u/Oi34pd8I7wgroPSZg9ffWDPH73zh/yrRmF7RXNNEZiYygNm9en107kuBaWanEtKAFRm1YsDvOw10gVHAMSwy5ZHzuXnv5Uvt8XUqpdkEiYFwErrEMB7J8jRYvKdfrFWsslyQ7Q/tOQJLliwiZHLYab6mirdiFltW8tB7jWaw+MKGVJBE6iJo0dpsTt3zEeij64rVZ0QoRfJo8LJGhyjWevQqD5+Ve28YEnwqx0AzCch5kDakNntJf8A855O+aD9oq78/wB754Pqifh8qu0w1RWy/Ae96d1UTr4VE+7pVt3DlpJ8IHUzPrHM/wAKVJx+6P8AL3521+6rP7y3v92f/wAS1Tk/AXDyw7DuFg5l6AZZMREkfZUbmJmAHYkDQRzPSPSgPz9c+ba1/wB2v9CuHHn+ba0/3Y++nqFcfY2tWUBBd8rbxljz1NTv4jO8m54efIA/aR6UlHHHn2bX0Yj7amePNEd3Z+j/AP6qbfseqFV/0fGzZUiGMbs2smOgjc7DSh7vGBEBeZksdYG00o/P7/Ms6/sH0+d51NO0Tj/27HL5Dcv3qX+Rua8Ov2Chi2CkQMp1gjc9Z99SF1yREeHlH9fGgrvaG4dksgdO7/nNR/vDdO62THLu/wCdXZD0vmRle1mLP5Xc0UQEECOVtB/CuqjtLxEviXYqonJoJjRFGmvlXVg+ToTVcjTDXLfdW8oaciSS8j2RMaSD5Ubb7SPaWyq2bH6HPlY94W/Sf4mYZ8rZh4TpMbRSeyX7q2EQiUXU+g15mmOHvW0SCs3NMxZiU/cGUGffULDPlI11L2EXOMuFUZbNu0htFLSK/hFp2ug+JiZZnMzyGkRReH7c33TuAbYDzLFisDObmUZiUiSRJEkaGaX96hDd4VuAnksMCdva1YDoB76FKwSq+8ABZ/rzp9rIv7Q1IYX+MYi26gW8OXVVUXxBbuQ/eC2Mj5IkRsGAJFDYfjdzDi73dxUe82Z3tjULma4VtkyACSJkbAVRlRk1JB+YAdevimmNns3i+5N1MK5TUyBmMHXQTNZyTWzGqD8R/aHjXUhVVpByli4ygrlLeFlBJ1YgyJ1EUHheO3wVuNh7NyHS5ba4r5Ue3bS0HHiEkrbWZ3I5UgxeIuKwV8y6+yVywfMHWmWDx2T/AA28UDMSAdByiNaiTaGME4vftwpW2ZREZYY51AvSp8Wx/KHB5wBGteX+JYkC3cXDKtizdtMiqr92hsrcCiZmCbrMSdSY1pYb5Lx7I1PIT6ChblxzK5zlPIfVNbY8U5bkuSQdwjhV+9rbss46gAA89CxG+tU28M7MQFJEnN+yST5+XKg0w2UgrAPUQT9dF27ozewWbqSTPupyw5FukCkgO5gyu/ijz2ojC2SSIQQTrmWYB8hpWqw/ZXv7aMLhUOLRVTAE52XEHQbW4zD11mhuEdlVa5lOLAUtazoM2dLeIZe6BIXIzkOpI2EismnW49hA+Dtt4Mltt9e7VTI9BQLdnQGlkUL8Pj5VqT2JuFUupcBRyInOBla4LavmK5dSQck5o1io2+C2HTEZ8R37WVZlt2GKNmRwhDC5bgjMwEg8vOlTDYy2N4NYYAAKjbShJ+2qbuFFjL+TrdZcoz5nQy/OFC6LHvrcYLstbC3WfEWT3K3FeAxFu7bQswbMviUZSCVnbSqbPZA3ACjq5dlNtxmyd0bVy4Xy5c+Yd3GWJnSmge/JkMHxu05ysCjTpOo+NMYHM1T2h7Nm05t3IZsqsrKpBhtRmBAZehBgik1jiNyyYuKchMDfQfsk+0PKaHExlD0Piamt0ihrWOtsJBkV7+UiR5mPjRuSscntQYMT1qXfVP8ANTaS3OCInnyq4cMAE6v74ip7i9mvxZ1bQP3td3tT/NrHYx5MNR7/AONUXLLqYKkH+toprIYzwSju0Wi5XZ6rS2x2Un3GpPacbow9Qfuo1kaH6Jd5Xd5VJnofga8zUahaAgXa7vKHz+de5qrWw0ozvHG/Tt+7/pWuqvjX+M37v+kV1LUzZDvCO3dpExlXm0eyI0qyCZO3mBJHqZmquHuEVS4UqVXTQnVRqJ2PnRly5YKSiXs3PNcUrHkQoM+tewnsLycl5jMk3NNRDae/eq18WgBESYAY+smJqVi1vDKg/aeJ9/OqDdEwDJ9Z39aEwOYltST8f50VheJXbZJt3boJ0lXK/GDrXDhugPeWjInKH19NYE/Gqbl5Z1GUSPCCCfcTSbvkCGLc3CC5LsdyxLE+pYn4VZaVEB8QJPyRI9J2EeVHOq3AFtImZfauPdXxTrEGF08qCtXQbgV2YRI8BBOYbQZ28+VKk/A9zhbZV2H/ACifvPxqu5eYrl3HKYn4zoKsxwAMFdTrOcM370az6mqY08KmOZJ8qdiLLGHO5ZVjYn7ABJn3V6urEnxRqdImPSNKouQFBDAHmIj3zOvwq2yy5CSFblMnMD5CR8daLAK/Ot+BkvFFUXFUeEBRdAW5BMnUADXblVtrtBiEyIb/AIFyf4SWs36Ig21zMvjylRAJO1Kc+ugA821qRSBtPmSYn05VLjF+BjFeL4kW1t99CW2VlVgkjK2cSxXNGaGybT5aUKmKdS4DAG6pV4ESGYOZOykkAyI8oqvBWWuPAUM2+pgR8RXuPImYC+StIB6DUmhQivAbjQ9qMax/xgB4if0drUlcrFzkhyRIJI1qpeP4jNnN6STmgKgAhDaAVcuUKFYjLBBkyDQFwaAAiAJPPXyrrD65nJCgRAj3VOiHoLYRcxD3XYuwd2gQcq6AQAoVVQKAIApXxvhoZQobxqScvhI9AQT0pxhsWio6C3JOveKYYDoZBH2UEcxI3PIbbEwJIgCk8UHwg1MydnEG03hbN1GuvXfXSneGxLModVOWQPf0n31DtXwtki4bIthiQWGbUxsJMR6VRwTii2bgAzFH0PeRAO2bw8uRrj01LTI1Un4NU3F3ymVB89fdzq61xJyvsqfP+tarZGB2t+ixB980QjCIOkeY++j4qRt8iXskcXcaPZWJ1G/11bbxFxdc5+AH8KjEAVxXrSWKC8Ceab8nmLx7tEsdP63FQw+LufPb4kx8ajdWdahbX+vsrRY4aaozeWftjFONXQRNw6dQDI6bURa4rckkOgB+RlEa6z7NKJ8qstDnSfTw9FrNP2M7/ES2jLabzye/ypVihbZjltnrpIH1/wAKuBrhM/b5+/4UfGh4H3W1vuYrj9kDEPCkezzHzFrqt7R//Mv+7/oXzryoeJJmd/YYYa+RbtgKoGVdJOpgamedW420Q4GSNBoHzCfnEyQCelC4W4ndpBc3MqxCrAIA85P1URashiTcczzmT9m5r0FJJGJK5miDlUjmWHwAqhrR5MGnWRyoy5YFoKXVhJ9kKACvqZPxFUd4rFiMwJM6kHToQFE/V6U7AlZwZbQAEwd+ca/GvA6Hn0PhEkR6VWtmGEEmNT5fdRV7jdwH9G7WwNgpIilv4Ahi8Y9581ws0QPGZIHuiqLqgRBLabHwxr6mfqoq9xO5djPcZyBtAHvJ50PbsKJL3FVumXNp5nlRqGV9yWMsftPxk1Zb4jcUFUuOFO6gnL7xt9VRvWJ2uIw/ZJ28hArxwqnZo8+frSTA7DYlQCSit5Sw39Pvom1fXSFg/sk/VMxXmLQkLqXEaG2pCgdCxUSRtzry69tUXIlzNPyyuX3EAH40NiIJZYST4dNM0/ZuaiwECN/ONKMxuOL28rhbjRAYvdlYOwBbKfhFUBH7ucijz11/r0p2BQ7MxAhddNgB76mdOa6aeU1BsKYned5G3lrVdu0Byny5A0cgSF8k6meQgdOlTa8wIJ0nefuqCsx02/4dvqr29hGBAOsiRHiJBpWgJh0KmWYdABp8eVQbEDKQpI01EnX19+tWrgQAdCSP61qvOPZAUH50mAP+GqTQF+Pa1ftgCx3cASc85oESZ+NZG9gxaeHzZSCVyxJ+Og8612EXDwwvJdYz4XR1AP7rLpQ2K4f3gIAOTlMT66dKwyRUl9xp0KODcVVSLbmF+STynkfLzrSZVHyp+I+0VisbhWtvkbYbek8q1PC+I22QIDbdwPahlYjTUhtJ1jTpU4sj+mRTDBdA2J9Af51cvEj80e+T/Gq7CBnVfZzMFkaxJAn660GM7FEOUR3zaqFvILbSLq2gx8R/RsWGVuZ5VtKUU9yRI+Nnp8NPrNV9+ZmF0+v1g60xw3ZK88RlBIQwxgzcLBEIgwzZSQDyiSJoc8BuB7VshTcvCVthhmAnLLiPDqG/5SadxDcDF6Dt9Z++p2sWwOy++Y+2mNzgjLba5OHa2qz3i3SVJzZMqkbvm0y/w1qCcHLd1kyDvLT3mL+FLao7oSWJ28EzE60XGrHuCPjn6qPJRpXJiTp44/dJpkeztwWmbPbhcjEqwNsWnt3LneM+wH6MACNSwG5qrG8DupZF1raQQpMFsyi5qhcHaR0J84mlqiw3MXxy4TfY5p9nl+wteVVxn/Gbb5P+kV1YS5YWzQYZFW3byuSSikrliJUTrMH1qPeRzPv/AK0oXC3B3aKoLHKORPIUeLVsIGuFmc7oFgj96SD6RWydJC8lItMNdADzpnwXE2QXRrK3yw8MqzMCPm5WWPXWgrSpckOpWdVIkx+zAH10O1oJ0B66k+6ndiIYy06OVKNbbmpzD7dY86kqZfayzpoddPTb66udSy5i8bDUnNHQA8qqFsBcxRiB8ogx8dqG7Ga/jN57tmxbNu3fW4G7oYQBXYoAGZ1VTOWY00mssvCbpV27i5lQwxKHKpBg5yBoR0MRTTEdrLJ8Aw11Lb2Vw5CYhZFtGDjuiLfhLMCzTObMdtKLu9s3Yz3Wy4gBO9Ogu27VpMx0zMotkknfMdqwUpLwMT3MHfshXKvaW4sgtby5h+zI10q612evXHtoEuKtxS4ZlKgqilmZSw1gR1mjOPdsDiYVbQTx97caVILBMgCwgMQSfESdhrU8T26YreyWnHf94bha9mGZ7TWlFkZZRBmzEHXQCdKtSnXAhfg8Pe7jvluwklFU3CGbLGbInyiO8X4mAdala7O4tmYGxcUhGuSyEeFACYkamIgVPs92vfCWslpbjPOhNw91GZWzG3E5xlIDKRo2sxV9ztigS5btW7y5/wAoYl7+Y5sQqrpCjwrEjYnyNLVJPgewjHB77MR3VwlSwOVGJlQC06aQCCfWmHDOAYp2RVsXIuAlSysqkZWeZI5hTHWjuI9sw4ui1hnU3e+ZiboP6S93Ux4R4B3Wx3DRUx2z1crZuK12491y+IDDM9i7ay2/B4FBugjmAscgaTlL0GwDiOGXgrxZnuwGd0zsqhlDgNyXRh03pZf4XiEys9q5bV/ZJQgN/wAJOhp5c7XwUJsuXsqRZK3oSTh7dgteXL4x+jLD1ynTWveMX8Tewzv3T9072rmcXUfKtmwbUFQZUE67CNqalINhE6QNjPPMR9g0rrQIGrRULNpSAxBIjT+hVYEk71qtxHOYJgnp1rkt7GRqY8/X0qCmPKpMyndyP40wDMajO03LmYwNgNhtJ2qBw7KRBIA2iglYfXr/AConD4jXwjf+thUAD8XwLMrAwTBIE6gikq462AsWAGWJYXHkkc42HSK0tzKdIn9o6RSLjHC8vjzeE8gDodftrDNC/wCopMa8J4+jXAYKMGBUTO2vOJ22O9PMRx3EXJzOCWCgtkAYqt3vgM07Btug0r5wltjGVSddI67x61reCd/dK22s3M3Jm8Kn1LQAffRDJF0pg4vwaC12oxS3LtwOhe6wdsyDLmUZUKqCIyjSNQeYNA2+I3Q9u5m8VoKqNAkBSTryYksZ9Yqi7bKkgiCNP65VGulQjyTbGGI4zcuIbbZEt+EC3btBVAVi8jXRixknyirLXH7qKqqLTKitbh7QYlGLFkdp1QlpjfaNqWRXGjRGqFbGh7SYg5gWtAMFUoLQyFUtvbVCswVAuE+oU7ia9xfGrl22tu5clVynS34myDKuZs2wHQCYEzFKzXpWnoj6HZn+MqvfNBb5PL9kede1Vxj/ABm/d/0iurmlyxmkwosG1a8V1GyDMWCldh7IBDH30Li7SKRkZmHMlMsempmvS1pu7KqwAtoMhcHxZBLeyDBMmOXWpMznRV/lWsXtuIrwVm47RbEsNyzAD6yBTS1g3ZFXEXLdpJkQis5gT/7YzkepilwtdcpUb7ia8fEJIylgNvE0x5DQaeUVTA9uWsrbjKJjNufdJg+U1ocB2rxdmy2S6TajKVYW2UeiNrz3iKzpsZjtM9T/AArxcJJPswOQ+3rSq3uBDG4s3rhZoBO8Kqj3BQAK8syCYE+tQvsoEAjzP/moW1J0B05maG0gGKMHTV/ETAQDl86f4VTiMDlOubYHUFfjNMeFXbttf0N4WzrPjCk6dTE+k0vxJe57WY67sSftp37A9wV5lYG0xRtgwbLv1aRA99Tv8NNu4O9a0pYZs2cOInn3eYz5HWr+E4q7baLaKx3/AMIXDpzy8gKFXiaFmZrYdj80ZQT+0FE0rAKNi0UJN245+SFthRPmWOaPRaDfDsqwxZRMhSCFnrB3NTtYpmmVKqddNIHTXWin4lbC5XtZo+U9x5+ogCkmAFexma2qEAhCxDZQCc3JiNSByHKqThBlz+HeOU/DejlxttlywEkjxEkx1OUKSRQbtku+BtBoGAI945ir2S3AIuYHEZVbKwRhKs0AEfO6KKnheGXXOW2vev0tEOJ6SugNH/3TZLH5Tcv23VjChGzSfOI+BFB4h7VshUxDPmEsBbcKG21GYSR1qb9ASu8Duop7xVVhupZAw8ss5p8oo21gcTZw7MhsZLqmWDWC4A3Ev41I5gUpTCpGt6I5BTJ+O1c3DGuNCKWJEjQkn4a0kwBMHkJMyY6fypthLSsSrXkw6j56uZ8vAp+ugmwb2IF0ZCRIBgbcjzHvqtrBaZcxvoNTTXAHK470SwuKpOgzKD06ETRmPuWmUhbftciSygdAW1nzmgsDhwzCQFWYzNMDzIGppndtsocLcTLG8lcw6KCJJqVuDM1e4H4f0TNmG6k7+YO0jzpZdW4QA2cjlOaB8a0UHLplHWedWWscCMsesCs5Yk2UmzMYfGPbMoY6jkfdWg4bxkXB4sqEdWAB9JNR/M4uFiALZg/0R59aVYnhj22JdJWdxqI393vqLnDjgNnyalXBEggjqNakT5Vh7rrmOQMF5Atr8RAqS464Nnb4mtPke0LSbQsAJMAdaW4rj1sWybby4MZSrbdQdvcazl7FO3tMT6mpYfCs+wIHU/1rUyzuX0jUaKL19mYksSTzrqJv4DK0HfQ8+YB/jXtY0xmutYlDathbSoQiyVnxnKNddvvNeJxG6jA23NsiRKGDrodRQmEeUTkMo1PoK9dm5HQfCu6KVbkPkdJxK3btgXMFb1B/SPcurcuN85Nco9Ipa3DndcxtlFJ8LEz/ADNCX2f5RnaAKswPteJspjoW9wEile9ICVzCQNGhZ+VoT+6Jrltb+Ixzyj7qYYrs3iUtm61pltqMxZ8qkKflZc2ao4C1Z3uX2QDZUtlj6yWAn1pccAR4Xwq/cuL+T22kmFJUan0YR8av4t2fvYW4v5QuVnliCVLH3A6VC7i2u3GCXsttdU75srGOkSAx6Upx2ZTJYkxuZJj1O9Jp1bAYYnEQIA1NcuOuhO7zlFbVkB0PmeXKgLBnrpuaIQEkQCOesbDrQq8AF4Ls9iMRIw9t3I10OXTy2mqsZwS/hWy3rZtORIBXr0bY+6iLPFMRpkv3PCdMrGARzgaaVRjeL3bjTevPcI+cxY6/NkwPdT3e4ELF6BGb1J3PpUWuoZ8JY6ZYMAa7kRqKFvAchA6czUCkkZVP1/ZRshjBeIIrg90hHzNcpPU6z9dT4zxezejusIlgruUuO0z1zafCl4w8GWMTyohMhWANdhA/qTSQgG7Bidddt6PtHKATyHPl5DpRFjszfuXAiWipOsvmUQeZ00qGIwgUlSPZ000WRvHM0rTdDrawQX1a4DDBZ8WWJjnE6T603wPAlxDM64y1h0Q6d+8XD+6oIPqDSpCsEBhME6npyXqfKo2nBTMRDDmfMxApydbCJ4uyyXXtsysfnCfEPnagEe+j+z3C1v3DbOIs2ABq11on/hHOhmwoAmQJ06sfM9BRGH4arMoZ1XNpmc5V9WPKp1bbAaCxwfBqmW7jVvQwEYcL11JdwBp6Gru0XYjCWlNy3xGyFK+BHYFpPIlJkb7LSDjGG/JwoF6xcmf8G4HiOsbUge/LbRpA0+s0RtLkbLb2FRGjvA4jkDr5wRV2EtkZmVZnby9aGv4OBMnkPL3VbhHy6DlMldD8aut+CS5MQYPXY6VH8pgzPi6nyrx7syVMDX+iaoVAVlmO2w+AImqe3gZTirSM8sqmdZEEmeRjnUjwhYkoPLSmWES0FGokndo+uJiKq4jiwohWkDmNj6SPrrNLy0MDw/DJb2Qsb6R7xRothDOWY6/1vVeCxM5iSQ20lgBHpBk/CtPwPsU2KgW79tjElQGB8jDUk4xFTZ874prdbU8vsFe0V2n4Rcw+Ku2nylkIBKnQ+EHTTzrqzfIDPA4bwKcp0Vdxp7I186KHD2I2MHWSv2Co4RbYtprHgE8z7I2naryQwHiIA9I92leY+py3s/4PUj00KtnlrAATMyeeUmPTYV1nDWhmBFxiQQMojxciSQZHlXWlUmVXyknT66gl3U5YWOcjX00pLqc18/gbwY/X5BRwtidQ5POU+w0b+bVAAhgY5KSfUdarZpGj+ftA/aN65mk6Bojrr9Qo+Rm9i7GNLgpucN29v1I/nVicJEzDGObKfq1qS2REmB7/ALNKva3pJ0A5lv5UpdVkrkcemi96Bb+FadXypyWI36xrVhwixAMDn4W1qVyBzk6c5++oK/MqPew+uBQupyve/wAB8fHfH5PLmDXlnyjfwGI+NVfm8k+y+uwCGaecExiK1zviERkRNW0IOIsFlH7qufQGjk4jhbgVe5wozLfPgDyGW6Fw6rJ0LKTPzq2jmytXqMZY8adaTMNwpsuuaeenL1nSrcPgSAQpM8xBn31r7pwi33S4MICty+toWdVVFBCDE5jGbNA15zOlDNicEtwlVssveOXYkkFUwwMIQRCNeMRJ10Bih5c36kJQx/pZlH4OSZLZfVdfhUbfDGUyHYMpkMAZB66bHatbhcbgnNsXrWHQEYZm7ssG71ye9XcwqgA5RtVxxOCzEWzhA/6PvDcP6HKWfOLeQx3oXuxAJ021kUu5me+objD9JTwrtFfsrFwXLzOPauFyTH8KScUwl25mZkCg6wAwHn1+2tFxLiuEZRlfDG1bt3FRVJ78P31w2ha1jKQVOxEEzyrzjmNwb2cQ4KM7NeI8UO1w3SLZQzPd5ddspEyQYqYyzJ2pL/QNQeziY21wIz7Rn9lTpXNwRtAMzRrMQBr671suHcVsLg7Vl7jAhUW5bzeDI+KLOVWDN8KumvstpqKq/KsOT/sffZbpXKWNgDPbFrvuj5O93I2WabyZeVIThBbOJnLXCyBqxWNhl35zM15c4Y7mWdyCJLFd/WtHf4hhzhnTvLHeh7zWwmfuYPcqWSdcxhgk6Tm8qzuIAymWPosfbWb6jPGlq5+yNY4cclxx9wO5wgGQHY8oCx/GrV4TC6EkrpOUxr1NXYNio8QYCdCcoOlXHEFjpm8vEPrgCKmXU5k+fwWunxtf5KnwkpALSNwFJjlpXuAwQs3AxRbojRbqFlnrCsPrqF5zMbEayDv99Ta3Jkkg6aGNfdtT+Tm/UQ8EOKOxPC0ZiwzJOpC2zlBPICdB76J4Ji7+GZvyeWDaE3LCsIHMFpqFlhpGYn1H115dnWA3qW0H86n5ea93+C/jQasLxL37pdmKMzAKWNi3njyIEj1gGk54FPyiZMar9X86utKYMAkjoNPjVqWVUk5iD6g/DSm+pzL+7+CV08Hwv5I4Lgq22PeHXdSVMD186vvYSGEO/I+FSpHIwTVCWydMpidARA9886lbwiltBDD0NL5OVP6v4Q/jxfCMvx/AgYi4FzEaQTv7IPSvK7jgPfvLA+z/AKR5V1dcZzaTbOaWOKdUeWOLXREMNAAPCp0gdRV/55vMfE0/ur91dXVEoxvguEpUlZX+d7paM2nTKsbelcOKXNDI96r91dXUOKonVKuSTccvCYYD0RPw1BuN3jEv/wBK/dXV1JRj6Frl7ZG/xq8Rq/8A0r91WWOIOBMj3qp+0V1dTpUO3bZJ+N3gsBgPRE/DVScVuZvaH/Kv3V1dSjFeitTclbCbvG70e0PcidR+zVCcXu5faHL5K/dXldQox9Dc5auSy3xa6qmGGp18K6+umtD3+NXvn8uQUcvSurqqMY6uBTlLStyy3xa6VEsDrzVTyPlVTcXuwPF05Lz91dXU9K32FqdfsT/O90AAN1+Sv3VJuLXSdW5fNX7q6uqXFeilJ0RucTubZvqXr6V351uyPFt+yv16a11dVOK22C3ZaeJ3I3G3zV+6qW4td1Gb6l6eldXVOlFSbqya8UuASCJ6lVP2ivE4zemc/wD0r91dXUaV6E5NVTPfz1eJEvOnRfuqo8UuD5Xn7K/dXV1CivQtTCRx28uzAeiJ+GhrnG7zHV59w+6urqmMI3wPJOVVZN+MXRADR+6v3VO3xK4pJDQfRfuryuq9KrgSbskvHb4Y/pDr5D7qi3GLunj+pfurq6jRH0GuV8i/GYlmcknUxyA5DpXldXVSWxg27P/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038" name="Picture 14" descr="http://www.willoughby.nsw.gov.au/IgnitionSuite/uploads/images/IgnitionSuite_Image%28303%29.jpg"/>
          <p:cNvPicPr>
            <a:picLocks noChangeAspect="1" noChangeArrowheads="1"/>
          </p:cNvPicPr>
          <p:nvPr/>
        </p:nvPicPr>
        <p:blipFill>
          <a:blip r:embed="rId2"/>
          <a:srcRect/>
          <a:stretch>
            <a:fillRect/>
          </a:stretch>
        </p:blipFill>
        <p:spPr bwMode="auto">
          <a:xfrm>
            <a:off x="228600" y="0"/>
            <a:ext cx="8686800" cy="6735834"/>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rot="10800000" flipV="1">
            <a:off x="609600" y="304800"/>
            <a:ext cx="7723771" cy="1754326"/>
          </a:xfrm>
          <a:prstGeom prst="rect">
            <a:avLst/>
          </a:prstGeom>
          <a:no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54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Importance of Groundwater</a:t>
            </a:r>
            <a:endParaRPr lang="en-US" sz="54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3" name="Rectangle 2"/>
          <p:cNvSpPr/>
          <p:nvPr/>
        </p:nvSpPr>
        <p:spPr>
          <a:xfrm>
            <a:off x="381000" y="2209800"/>
            <a:ext cx="8458200" cy="3416320"/>
          </a:xfrm>
          <a:prstGeom prst="rect">
            <a:avLst/>
          </a:prstGeom>
        </p:spPr>
        <p:txBody>
          <a:bodyPr wrap="square">
            <a:spAutoFit/>
          </a:bodyPr>
          <a:lstStyle/>
          <a:p>
            <a:pPr algn="just"/>
            <a:r>
              <a:rPr lang="en-US" sz="2400" dirty="0" smtClean="0"/>
              <a:t>Groundwater makes up nearly 70% of all the world’s freshwater; only 0.2% is found in lakes, streams or rivers and 30% is bound up in snow and ice on mountains and in the polar regions. As rivers and lakes tend to be supported by groundwater, it is not exaggerating to say that almost all the water we use for agriculture, industry and drinking water is either groundwater or has been groundwater at some point in the water cycle.</a:t>
            </a:r>
            <a:endParaRPr lang="en-US" sz="2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762000" y="990600"/>
            <a:ext cx="6781800" cy="1754326"/>
          </a:xfrm>
          <a:prstGeom prst="rect">
            <a:avLst/>
          </a:prstGeom>
          <a:noFill/>
        </p:spPr>
        <p:txBody>
          <a:bodyPr wrap="square" rtlCol="0">
            <a:spAutoFit/>
          </a:bodyPr>
          <a:lstStyle/>
          <a:p>
            <a:r>
              <a:rPr lang="en-US" dirty="0" smtClean="0"/>
              <a:t>In most countries, groundwater and river water is filtered and pumped and distributed through supply lines to the public.</a:t>
            </a:r>
          </a:p>
          <a:p>
            <a:r>
              <a:rPr lang="en-US" dirty="0" smtClean="0"/>
              <a:t>The amount of groundwater used and measures taken to protect its amount can decide the sustainable availability of water.</a:t>
            </a:r>
            <a:endParaRPr lang="en-US" dirty="0"/>
          </a:p>
        </p:txBody>
      </p:sp>
      <p:sp>
        <p:nvSpPr>
          <p:cNvPr id="4" name="TextBox 3"/>
          <p:cNvSpPr txBox="1"/>
          <p:nvPr/>
        </p:nvSpPr>
        <p:spPr>
          <a:xfrm>
            <a:off x="402504" y="3276600"/>
            <a:ext cx="8741496" cy="923330"/>
          </a:xfrm>
          <a:prstGeom prst="rect">
            <a:avLst/>
          </a:prstGeom>
          <a:noFill/>
        </p:spPr>
        <p:txBody>
          <a:bodyPr wrap="none" rtlCol="0">
            <a:spAutoFit/>
          </a:bodyPr>
          <a:lstStyle/>
          <a:p>
            <a:r>
              <a:rPr lang="en-US" dirty="0" smtClean="0"/>
              <a:t>We have taken the project to show how water is supplied in three countries-</a:t>
            </a:r>
          </a:p>
          <a:p>
            <a:r>
              <a:rPr lang="en-US" dirty="0" smtClean="0"/>
              <a:t>Singapore</a:t>
            </a:r>
          </a:p>
          <a:p>
            <a:r>
              <a:rPr lang="en-US" dirty="0" smtClean="0"/>
              <a:t>U.K.</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Water Supply in Singapore</a:t>
            </a:r>
            <a:endParaRPr lang="en-US"/>
          </a:p>
        </p:txBody>
      </p:sp>
      <p:sp>
        <p:nvSpPr>
          <p:cNvPr id="3" name="Rectangle 2"/>
          <p:cNvSpPr/>
          <p:nvPr/>
        </p:nvSpPr>
        <p:spPr>
          <a:xfrm>
            <a:off x="2743200" y="304800"/>
            <a:ext cx="3882794" cy="923330"/>
          </a:xfrm>
          <a:prstGeom prst="rect">
            <a:avLst/>
          </a:prstGeom>
          <a:noFill/>
        </p:spPr>
        <p:txBody>
          <a:bodyPr wrap="none" lIns="91440" tIns="45720" rIns="91440" bIns="45720">
            <a:spAutoFit/>
          </a:bodyPr>
          <a:lstStyle/>
          <a:p>
            <a:pPr algn="ctr"/>
            <a:r>
              <a:rPr lang="en-US" sz="5400" b="1" cap="none"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Singapore</a:t>
            </a:r>
            <a:endParaRPr lang="en-US" sz="54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pic>
        <p:nvPicPr>
          <p:cNvPr id="18434" name="Picture 2" descr="http://t2.gstatic.com/images?q=tbn:ANd9GcRTUCmzBTVLvc_YhBqdAFKLjsl-t_vRDUHtV5PhczRjoPWJvlyW8g"/>
          <p:cNvPicPr>
            <a:picLocks noChangeAspect="1" noChangeArrowheads="1"/>
          </p:cNvPicPr>
          <p:nvPr/>
        </p:nvPicPr>
        <p:blipFill>
          <a:blip r:embed="rId2"/>
          <a:srcRect/>
          <a:stretch>
            <a:fillRect/>
          </a:stretch>
        </p:blipFill>
        <p:spPr bwMode="auto">
          <a:xfrm>
            <a:off x="1828800" y="1048000"/>
            <a:ext cx="5791200" cy="4476501"/>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descr="http://t3.gstatic.com/images?q=tbn:ANd9GcSyFgqRMTW_uL5w_gto9XAauM-8L5Xy7_Bd1XW01NhK65sZdPyn"/>
          <p:cNvPicPr>
            <a:picLocks noChangeAspect="1" noChangeArrowheads="1"/>
          </p:cNvPicPr>
          <p:nvPr/>
        </p:nvPicPr>
        <p:blipFill>
          <a:blip r:embed="rId2"/>
          <a:srcRect/>
          <a:stretch>
            <a:fillRect/>
          </a:stretch>
        </p:blipFill>
        <p:spPr bwMode="auto">
          <a:xfrm>
            <a:off x="5029200" y="457200"/>
            <a:ext cx="4114800" cy="4533901"/>
          </a:xfrm>
          <a:prstGeom prst="rect">
            <a:avLst/>
          </a:prstGeom>
          <a:noFill/>
        </p:spPr>
      </p:pic>
      <p:sp>
        <p:nvSpPr>
          <p:cNvPr id="3" name="Rectangle 2"/>
          <p:cNvSpPr/>
          <p:nvPr/>
        </p:nvSpPr>
        <p:spPr>
          <a:xfrm>
            <a:off x="304800" y="381000"/>
            <a:ext cx="4572000" cy="2308324"/>
          </a:xfrm>
          <a:prstGeom prst="rect">
            <a:avLst/>
          </a:prstGeom>
        </p:spPr>
        <p:txBody>
          <a:bodyPr>
            <a:spAutoFit/>
          </a:bodyPr>
          <a:lstStyle/>
          <a:p>
            <a:pPr algn="just"/>
            <a:r>
              <a:rPr lang="en-US" dirty="0" smtClean="0"/>
              <a:t>With no natural aquifers or an abundance of land, Singapore has </a:t>
            </a:r>
            <a:r>
              <a:rPr lang="en-US" dirty="0" err="1" smtClean="0"/>
              <a:t>recognised</a:t>
            </a:r>
            <a:r>
              <a:rPr lang="en-US" dirty="0" smtClean="0"/>
              <a:t> providing sustainable supply of water for its people as a vital issue in the 1960s. In the early days, we faced and overcame drought, floods and water pollution as the city grew.</a:t>
            </a:r>
            <a:endParaRPr lang="en-US" dirty="0"/>
          </a:p>
        </p:txBody>
      </p:sp>
      <p:sp>
        <p:nvSpPr>
          <p:cNvPr id="20483" name="Rectangle 3"/>
          <p:cNvSpPr>
            <a:spLocks noChangeArrowheads="1"/>
          </p:cNvSpPr>
          <p:nvPr/>
        </p:nvSpPr>
        <p:spPr bwMode="auto">
          <a:xfrm>
            <a:off x="228600" y="2514600"/>
            <a:ext cx="4724400" cy="34778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Rounded MT Bold" pitchFamily="34" charset="0"/>
                <a:ea typeface="Times New Roman" pitchFamily="18" charset="0"/>
                <a:cs typeface="Times New Roman" pitchFamily="18" charset="0"/>
              </a:rPr>
              <a:t>Singapore has two separate systems to collect rainwater and used water. Rainwater is collected through a comprehensive network of drains, canals, rivers, storm-water collection ponds and reservoirs before it is treated for drinking water supply. </a:t>
            </a:r>
            <a:r>
              <a:rPr kumimoji="0" lang="en-US" sz="2000" b="0" i="0" u="none" strike="noStrike" cap="none" normalizeH="0" baseline="0" dirty="0" smtClean="0">
                <a:ln>
                  <a:noFill/>
                </a:ln>
                <a:solidFill>
                  <a:srgbClr val="FF0000"/>
                </a:solidFill>
                <a:effectLst/>
                <a:latin typeface="Arial Rounded MT Bold" pitchFamily="34" charset="0"/>
                <a:ea typeface="Times New Roman" pitchFamily="18" charset="0"/>
                <a:cs typeface="Times New Roman" pitchFamily="18" charset="0"/>
              </a:rPr>
              <a:t>This makes Singapore one of the few countries in the world to harvest urban storm-water on a large-scale for its water supply. </a:t>
            </a:r>
            <a:endParaRPr kumimoji="0" lang="en-US" sz="3200" b="0" i="0" u="none" strike="noStrike" cap="none" normalizeH="0" baseline="0" dirty="0" smtClean="0">
              <a:ln>
                <a:noFill/>
              </a:ln>
              <a:solidFill>
                <a:srgbClr val="FF0000"/>
              </a:solidFill>
              <a:effectLst/>
              <a:latin typeface="Arial Rounded MT Bold" pitchFamily="34" charset="0"/>
            </a:endParaRPr>
          </a:p>
        </p:txBody>
      </p:sp>
      <p:sp>
        <p:nvSpPr>
          <p:cNvPr id="5" name="Rectangle 4"/>
          <p:cNvSpPr/>
          <p:nvPr/>
        </p:nvSpPr>
        <p:spPr>
          <a:xfrm>
            <a:off x="6324600" y="5334000"/>
            <a:ext cx="1649811" cy="369332"/>
          </a:xfrm>
          <a:prstGeom prst="rect">
            <a:avLst/>
          </a:prstGeom>
        </p:spPr>
        <p:txBody>
          <a:bodyPr wrap="none">
            <a:spAutoFit/>
          </a:bodyPr>
          <a:lstStyle/>
          <a:p>
            <a:pPr algn="ctr"/>
            <a:r>
              <a:rPr lang="en-US"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Singapore</a:t>
            </a:r>
            <a:endParaRPr lang="en-US" b="1"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381000" y="304800"/>
            <a:ext cx="8382000" cy="19389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lang="en-US" sz="2400" dirty="0" smtClean="0">
                <a:latin typeface="Arial Rounded MT Bold" pitchFamily="34" charset="0"/>
                <a:ea typeface="Times New Roman" pitchFamily="18" charset="0"/>
                <a:cs typeface="Times New Roman" pitchFamily="18" charset="0"/>
              </a:rPr>
              <a:t>T</a:t>
            </a:r>
            <a:r>
              <a:rPr kumimoji="0" lang="en-US" sz="2400" b="0" i="0" u="none" strike="noStrike" cap="none" normalizeH="0" baseline="0" dirty="0" smtClean="0">
                <a:ln>
                  <a:noFill/>
                </a:ln>
                <a:solidFill>
                  <a:schemeClr val="tx1"/>
                </a:solidFill>
                <a:effectLst/>
                <a:latin typeface="Arial Rounded MT Bold" pitchFamily="34" charset="0"/>
                <a:ea typeface="Times New Roman" pitchFamily="18" charset="0"/>
                <a:cs typeface="Times New Roman" pitchFamily="18" charset="0"/>
              </a:rPr>
              <a:t>he pillar of Singapore’s water sustainability</a:t>
            </a:r>
            <a:r>
              <a:rPr kumimoji="0" lang="en-US" sz="2400" b="0" i="0" u="none" strike="noStrike" cap="none" normalizeH="0" dirty="0" smtClean="0">
                <a:ln>
                  <a:noFill/>
                </a:ln>
                <a:solidFill>
                  <a:schemeClr val="tx1"/>
                </a:solidFill>
                <a:effectLst/>
                <a:latin typeface="Arial Rounded MT Bold" pitchFamily="34" charset="0"/>
                <a:ea typeface="Times New Roman" pitchFamily="18" charset="0"/>
                <a:cs typeface="Times New Roman" pitchFamily="18" charset="0"/>
              </a:rPr>
              <a:t> is the use of </a:t>
            </a:r>
            <a:r>
              <a:rPr kumimoji="0" lang="en-US" sz="2400" b="0" i="0" u="none" strike="noStrike" cap="none" normalizeH="0" baseline="0" dirty="0" err="1" smtClean="0">
                <a:ln>
                  <a:noFill/>
                </a:ln>
                <a:solidFill>
                  <a:schemeClr val="tx1"/>
                </a:solidFill>
                <a:effectLst/>
                <a:latin typeface="Arial Rounded MT Bold" pitchFamily="34" charset="0"/>
                <a:ea typeface="Times New Roman" pitchFamily="18" charset="0"/>
                <a:cs typeface="Times New Roman" pitchFamily="18" charset="0"/>
              </a:rPr>
              <a:t>NEWater</a:t>
            </a:r>
            <a:r>
              <a:rPr kumimoji="0" lang="en-US" sz="2400" b="0" i="0" u="none" strike="noStrike" cap="none" normalizeH="0" baseline="0" dirty="0" smtClean="0">
                <a:ln>
                  <a:noFill/>
                </a:ln>
                <a:solidFill>
                  <a:schemeClr val="tx1"/>
                </a:solidFill>
                <a:effectLst/>
                <a:latin typeface="Arial Rounded MT Bold" pitchFamily="34" charset="0"/>
                <a:ea typeface="Times New Roman" pitchFamily="18" charset="0"/>
                <a:cs typeface="Times New Roman" pitchFamily="18" charset="0"/>
              </a:rPr>
              <a:t>. It is high-grade reclaimed water produced from treated used water that is further purified using advanced membrane technologies and ultra-violet disinfection, making it ultra-clean and safe to drink. </a:t>
            </a:r>
            <a:endParaRPr kumimoji="0" lang="en-US" sz="3600" b="0" i="0" u="none" strike="noStrike" cap="none" normalizeH="0" baseline="0" dirty="0" smtClean="0">
              <a:ln>
                <a:noFill/>
              </a:ln>
              <a:solidFill>
                <a:schemeClr val="tx1"/>
              </a:solidFill>
              <a:effectLst/>
              <a:latin typeface="Arial Rounded MT Bold" pitchFamily="34" charset="0"/>
            </a:endParaRPr>
          </a:p>
        </p:txBody>
      </p:sp>
      <p:sp>
        <p:nvSpPr>
          <p:cNvPr id="3" name="Rectangle 2"/>
          <p:cNvSpPr/>
          <p:nvPr/>
        </p:nvSpPr>
        <p:spPr>
          <a:xfrm>
            <a:off x="685800" y="4267200"/>
            <a:ext cx="8229600" cy="1323439"/>
          </a:xfrm>
          <a:prstGeom prst="rect">
            <a:avLst/>
          </a:prstGeom>
        </p:spPr>
        <p:txBody>
          <a:bodyPr wrap="square">
            <a:spAutoFit/>
          </a:bodyPr>
          <a:lstStyle/>
          <a:p>
            <a:pPr algn="just"/>
            <a:r>
              <a:rPr lang="en-US" sz="2000" dirty="0" smtClean="0"/>
              <a:t>Another technology-based water source is desalinated water. Singapore has one of Asia’s largest seawater reverse-osmosis plant, which produces 30 million gallons of water a day (136,000 cubic </a:t>
            </a:r>
            <a:r>
              <a:rPr lang="en-US" sz="2000" dirty="0" err="1" smtClean="0"/>
              <a:t>metres</a:t>
            </a:r>
            <a:r>
              <a:rPr lang="en-US" sz="2000" dirty="0" smtClean="0"/>
              <a:t>) to meet about 10% of Singapore’s water needs.</a:t>
            </a:r>
            <a:endParaRPr lang="en-US" sz="2000" dirty="0"/>
          </a:p>
        </p:txBody>
      </p:sp>
      <p:sp>
        <p:nvSpPr>
          <p:cNvPr id="4" name="Rectangle 3"/>
          <p:cNvSpPr/>
          <p:nvPr/>
        </p:nvSpPr>
        <p:spPr>
          <a:xfrm>
            <a:off x="685800" y="2274838"/>
            <a:ext cx="7924800" cy="1477328"/>
          </a:xfrm>
          <a:prstGeom prst="rect">
            <a:avLst/>
          </a:prstGeom>
        </p:spPr>
        <p:txBody>
          <a:bodyPr wrap="square">
            <a:spAutoFit/>
          </a:bodyPr>
          <a:lstStyle/>
          <a:p>
            <a:r>
              <a:rPr lang="en-US" dirty="0" smtClean="0"/>
              <a:t>The </a:t>
            </a:r>
            <a:r>
              <a:rPr lang="en-US" u="sng" dirty="0" smtClean="0"/>
              <a:t>Deep Tunnel Sewerage System</a:t>
            </a:r>
            <a:r>
              <a:rPr lang="en-US" dirty="0" smtClean="0"/>
              <a:t>, a 48-kilometer-long used water superhighway, conveys used water from the northern and eastern parts of Singapore to the </a:t>
            </a:r>
            <a:r>
              <a:rPr lang="en-US" dirty="0" err="1" smtClean="0"/>
              <a:t>centralised</a:t>
            </a:r>
            <a:r>
              <a:rPr lang="en-US" dirty="0" smtClean="0"/>
              <a:t> </a:t>
            </a:r>
            <a:r>
              <a:rPr lang="en-US" dirty="0" err="1" smtClean="0"/>
              <a:t>Changi</a:t>
            </a:r>
            <a:r>
              <a:rPr lang="en-US" dirty="0" smtClean="0"/>
              <a:t> Water Reclamation Plant for treatment before the treated used water is further purified into </a:t>
            </a:r>
            <a:r>
              <a:rPr lang="en-US" dirty="0" err="1" smtClean="0"/>
              <a:t>NEWater</a:t>
            </a:r>
            <a:r>
              <a:rPr lang="en-US" dirty="0" smtClean="0"/>
              <a:t>.</a:t>
            </a:r>
            <a:endParaRPr lang="en-US" dirty="0"/>
          </a:p>
        </p:txBody>
      </p:sp>
      <p:sp>
        <p:nvSpPr>
          <p:cNvPr id="5" name="Rectangle 4"/>
          <p:cNvSpPr/>
          <p:nvPr/>
        </p:nvSpPr>
        <p:spPr>
          <a:xfrm>
            <a:off x="6324600" y="5943600"/>
            <a:ext cx="1649811" cy="369332"/>
          </a:xfrm>
          <a:prstGeom prst="rect">
            <a:avLst/>
          </a:prstGeom>
        </p:spPr>
        <p:txBody>
          <a:bodyPr wrap="none">
            <a:spAutoFit/>
          </a:bodyPr>
          <a:lstStyle/>
          <a:p>
            <a:pPr algn="ctr"/>
            <a:r>
              <a:rPr lang="en-US"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Singapore</a:t>
            </a:r>
            <a:endParaRPr lang="en-US" b="1"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86200" y="228600"/>
            <a:ext cx="1556836" cy="923330"/>
          </a:xfrm>
          <a:prstGeom prst="rect">
            <a:avLst/>
          </a:prstGeom>
          <a:noFill/>
        </p:spPr>
        <p:txBody>
          <a:bodyPr wrap="none" lIns="91440" tIns="45720" rIns="91440" bIns="45720">
            <a:spAutoFit/>
          </a:bodyPr>
          <a:lstStyle/>
          <a:p>
            <a:pPr algn="ctr"/>
            <a:r>
              <a:rPr lang="en-US" sz="5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U.K.</a:t>
            </a:r>
            <a:endParaRPr lang="en-US"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pic>
        <p:nvPicPr>
          <p:cNvPr id="3" name="Picture 2" descr="BGS © NERC 1998 - statistics for the use of groundwater across the UK">
            <a:hlinkClick r:id="rId2" tooltip="&quot;BGS © NERC 1998&lt;br/&gt;statistics for the use of groundwater across the UK&quot;"/>
          </p:cNvPr>
          <p:cNvPicPr/>
          <p:nvPr/>
        </p:nvPicPr>
        <p:blipFill>
          <a:blip r:embed="rId3"/>
          <a:srcRect/>
          <a:stretch>
            <a:fillRect/>
          </a:stretch>
        </p:blipFill>
        <p:spPr bwMode="auto">
          <a:xfrm>
            <a:off x="1700101" y="893135"/>
            <a:ext cx="5743797" cy="5071730"/>
          </a:xfrm>
          <a:prstGeom prst="rect">
            <a:avLst/>
          </a:prstGeom>
          <a:noFill/>
          <a:ln w="9525">
            <a:noFill/>
            <a:miter lim="800000"/>
            <a:headEnd/>
            <a:tailEnd/>
          </a:ln>
        </p:spPr>
      </p:pic>
      <p:sp>
        <p:nvSpPr>
          <p:cNvPr id="4" name="TextBox 3"/>
          <p:cNvSpPr txBox="1"/>
          <p:nvPr/>
        </p:nvSpPr>
        <p:spPr>
          <a:xfrm>
            <a:off x="3429000" y="6019800"/>
            <a:ext cx="4528804" cy="369332"/>
          </a:xfrm>
          <a:prstGeom prst="rect">
            <a:avLst/>
          </a:prstGeom>
          <a:noFill/>
        </p:spPr>
        <p:txBody>
          <a:bodyPr wrap="none" rtlCol="0">
            <a:spAutoFit/>
          </a:bodyPr>
          <a:lstStyle/>
          <a:p>
            <a:r>
              <a:rPr lang="en-US" dirty="0" smtClean="0"/>
              <a:t>Percentage Use of Groundwater In U.K.</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219</TotalTime>
  <Words>883</Words>
  <Application>Microsoft Office PowerPoint</Application>
  <PresentationFormat>On-screen Show (4:3)</PresentationFormat>
  <Paragraphs>37</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Concourse</vt:lpstr>
      <vt:lpstr>   A guided learning session taken by Students of Class VII on Uses and Misuses of Groundwater   Public Water Distribution In Singapore, U.K., and China </vt:lpstr>
      <vt:lpstr>Slide 2</vt:lpstr>
      <vt:lpstr>Slide 3</vt:lpstr>
      <vt:lpstr>Slide 4</vt:lpstr>
      <vt:lpstr>Slide 5</vt:lpstr>
      <vt:lpstr>Slide 6</vt:lpstr>
      <vt:lpstr>Slide 7</vt:lpstr>
      <vt:lpstr>Slide 8</vt:lpstr>
      <vt:lpstr>Slide 9</vt:lpstr>
      <vt:lpstr>Slide 10</vt:lpstr>
      <vt:lpstr>Slide 11</vt:lpstr>
      <vt:lpstr>Slide 12</vt:lpstr>
      <vt:lpstr>Slide 13</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Uses and Misuses of Groundwater   Public Water Distribution In Singapore, U.K., and </dc:title>
  <dc:creator/>
  <cp:lastModifiedBy>SEETHALAKSHMI</cp:lastModifiedBy>
  <cp:revision>12</cp:revision>
  <dcterms:created xsi:type="dcterms:W3CDTF">2006-08-16T00:00:00Z</dcterms:created>
  <dcterms:modified xsi:type="dcterms:W3CDTF">2013-02-25T09:18:59Z</dcterms:modified>
</cp:coreProperties>
</file>