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18"/>
  </p:notesMasterIdLst>
  <p:sldIdLst>
    <p:sldId id="256" r:id="rId3"/>
    <p:sldId id="283" r:id="rId4"/>
    <p:sldId id="280" r:id="rId5"/>
    <p:sldId id="273" r:id="rId6"/>
    <p:sldId id="258" r:id="rId7"/>
    <p:sldId id="281" r:id="rId8"/>
    <p:sldId id="267" r:id="rId9"/>
    <p:sldId id="259" r:id="rId10"/>
    <p:sldId id="260" r:id="rId11"/>
    <p:sldId id="269" r:id="rId12"/>
    <p:sldId id="270" r:id="rId13"/>
    <p:sldId id="282" r:id="rId14"/>
    <p:sldId id="276" r:id="rId15"/>
    <p:sldId id="277" r:id="rId16"/>
    <p:sldId id="278"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00"/>
    <a:srgbClr val="663300"/>
    <a:srgbClr val="0000FF"/>
    <a:srgbClr val="6FB51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28" autoAdjust="0"/>
    <p:restoredTop sz="94660" autoAdjust="0"/>
  </p:normalViewPr>
  <p:slideViewPr>
    <p:cSldViewPr>
      <p:cViewPr varScale="1">
        <p:scale>
          <a:sx n="74" d="100"/>
          <a:sy n="74" d="100"/>
        </p:scale>
        <p:origin x="-1062" y="-102"/>
      </p:cViewPr>
      <p:guideLst>
        <p:guide orient="horz" pos="2160"/>
        <p:guide pos="2880"/>
      </p:guideLst>
    </p:cSldViewPr>
  </p:slideViewPr>
  <p:outlineViewPr>
    <p:cViewPr>
      <p:scale>
        <a:sx n="33" d="100"/>
        <a:sy n="33" d="100"/>
      </p:scale>
      <p:origin x="0" y="14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807C0A-FA5E-432F-A7BC-AA1987BD8BAD}" type="datetimeFigureOut">
              <a:rPr lang="ru-RU" smtClean="0"/>
              <a:pPr/>
              <a:t>21.12.2009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014A93-0DDA-4FB5-9160-466BFEC8471A}"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E014A93-0DDA-4FB5-9160-466BFEC8471A}" type="slidenum">
              <a:rPr lang="ru-RU" smtClean="0"/>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E014A93-0DDA-4FB5-9160-466BFEC8471A}" type="slidenum">
              <a:rPr lang="ru-RU" smtClean="0"/>
              <a:pPr/>
              <a:t>13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E014A93-0DDA-4FB5-9160-466BFEC8471A}"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450AD3-AA57-4391-9A41-DFCE8D0B209E}" type="slidenum">
              <a:rPr lang="ru-RU" smtClean="0"/>
              <a:pPr/>
              <a:t>‹#›</a:t>
            </a:fld>
            <a:endParaRPr lang="ru-RU"/>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2BD5D5C3-909B-45C3-B883-53955154A33C}" type="datetimeFigureOut">
              <a:rPr lang="ru-RU" smtClean="0"/>
              <a:pPr/>
              <a:t>21.12.2009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45450AD3-AA57-4391-9A41-DFCE8D0B209E}"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BD5D5C3-909B-45C3-B883-53955154A33C}" type="datetimeFigureOut">
              <a:rPr lang="ru-RU" smtClean="0"/>
              <a:pPr/>
              <a:t>21.12.2009</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5450AD3-AA57-4391-9A41-DFCE8D0B209E}"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5D5C3-909B-45C3-B883-53955154A33C}" type="datetimeFigureOut">
              <a:rPr lang="ru-RU" smtClean="0"/>
              <a:pPr/>
              <a:t>21.12.2009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50AD3-AA57-4391-9A41-DFCE8D0B209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DDEBCF"/>
            </a:gs>
            <a:gs pos="50000">
              <a:schemeClr val="bg2">
                <a:lumMod val="75000"/>
              </a:schemeClr>
            </a:gs>
            <a:gs pos="100000">
              <a:srgbClr val="156B13"/>
            </a:gs>
          </a:gsLst>
          <a:lin ang="135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0" y="500042"/>
            <a:ext cx="7851648" cy="1828800"/>
          </a:xfrm>
        </p:spPr>
        <p:txBody>
          <a:bodyPr/>
          <a:lstStyle/>
          <a:p>
            <a:pPr algn="ctr"/>
            <a:r>
              <a:rPr lang="en-US" dirty="0" smtClean="0">
                <a:effectLst>
                  <a:glow rad="101600">
                    <a:schemeClr val="accent4">
                      <a:satMod val="175000"/>
                      <a:alpha val="40000"/>
                    </a:schemeClr>
                  </a:glow>
                  <a:outerShdw blurRad="38100" dist="25400" dir="5400000" algn="tl" rotWithShape="0">
                    <a:srgbClr val="000000">
                      <a:alpha val="43000"/>
                    </a:srgbClr>
                  </a:outerShdw>
                </a:effectLst>
              </a:rPr>
              <a:t>Caucasian State Nature Biosphere Reserve</a:t>
            </a:r>
            <a:endParaRPr lang="ru-RU" dirty="0">
              <a:effectLst>
                <a:glow rad="101600">
                  <a:schemeClr val="accent4">
                    <a:satMod val="175000"/>
                    <a:alpha val="40000"/>
                  </a:schemeClr>
                </a:glow>
                <a:outerShdw blurRad="38100" dist="25400" dir="5400000" algn="tl" rotWithShape="0">
                  <a:srgbClr val="000000">
                    <a:alpha val="43000"/>
                  </a:srgbClr>
                </a:outerShdw>
              </a:effectLst>
            </a:endParaRPr>
          </a:p>
        </p:txBody>
      </p:sp>
      <p:sp>
        <p:nvSpPr>
          <p:cNvPr id="4" name="TextBox 3"/>
          <p:cNvSpPr txBox="1"/>
          <p:nvPr/>
        </p:nvSpPr>
        <p:spPr>
          <a:xfrm>
            <a:off x="642910" y="3571876"/>
            <a:ext cx="8194294" cy="1938992"/>
          </a:xfrm>
          <a:prstGeom prst="rect">
            <a:avLst/>
          </a:prstGeom>
          <a:noFill/>
        </p:spPr>
        <p:txBody>
          <a:bodyPr wrap="none" rtlCol="0">
            <a:spAutoFit/>
          </a:bodyPr>
          <a:lstStyle/>
          <a:p>
            <a:r>
              <a:rPr lang="en-US" sz="4000" b="1" dirty="0" smtClean="0">
                <a:solidFill>
                  <a:srgbClr val="FFC000"/>
                </a:solidFill>
                <a:latin typeface="Times New Roman" pitchFamily="18" charset="0"/>
                <a:cs typeface="Times New Roman" pitchFamily="18" charset="0"/>
              </a:rPr>
              <a:t>Gymnasium N23, Krasnodar, Russia</a:t>
            </a:r>
          </a:p>
          <a:p>
            <a:r>
              <a:rPr lang="en-US" sz="4000" b="1" dirty="0" smtClean="0">
                <a:solidFill>
                  <a:srgbClr val="FFC000"/>
                </a:solidFill>
                <a:latin typeface="Times New Roman" pitchFamily="18" charset="0"/>
                <a:cs typeface="Times New Roman" pitchFamily="18" charset="0"/>
              </a:rPr>
              <a:t>Teacher: Helen </a:t>
            </a:r>
            <a:r>
              <a:rPr lang="en-US" sz="4000" b="1" dirty="0" err="1" smtClean="0">
                <a:solidFill>
                  <a:srgbClr val="FFC000"/>
                </a:solidFill>
                <a:latin typeface="Times New Roman" pitchFamily="18" charset="0"/>
                <a:cs typeface="Times New Roman" pitchFamily="18" charset="0"/>
              </a:rPr>
              <a:t>Savitskaya</a:t>
            </a:r>
            <a:endParaRPr lang="en-US" sz="4000" b="1" dirty="0" smtClean="0">
              <a:solidFill>
                <a:srgbClr val="FFC000"/>
              </a:solidFill>
              <a:latin typeface="Times New Roman" pitchFamily="18" charset="0"/>
              <a:cs typeface="Times New Roman" pitchFamily="18" charset="0"/>
            </a:endParaRPr>
          </a:p>
          <a:p>
            <a:r>
              <a:rPr lang="en-US" sz="4000" b="1" dirty="0" smtClean="0">
                <a:solidFill>
                  <a:srgbClr val="FFC000"/>
                </a:solidFill>
                <a:latin typeface="Times New Roman" pitchFamily="18" charset="0"/>
                <a:cs typeface="Times New Roman" pitchFamily="18" charset="0"/>
              </a:rPr>
              <a:t>Pupil:     </a:t>
            </a:r>
            <a:r>
              <a:rPr lang="en-US" sz="4000" b="1" dirty="0" err="1" smtClean="0">
                <a:solidFill>
                  <a:srgbClr val="FFC000"/>
                </a:solidFill>
                <a:latin typeface="Times New Roman" pitchFamily="18" charset="0"/>
                <a:cs typeface="Times New Roman" pitchFamily="18" charset="0"/>
              </a:rPr>
              <a:t>Yevgeniy</a:t>
            </a:r>
            <a:r>
              <a:rPr lang="en-US" sz="4000" b="1" dirty="0" smtClean="0">
                <a:solidFill>
                  <a:srgbClr val="FFC000"/>
                </a:solidFill>
                <a:latin typeface="Times New Roman" pitchFamily="18" charset="0"/>
                <a:cs typeface="Times New Roman" pitchFamily="18" charset="0"/>
              </a:rPr>
              <a:t> Sorokin</a:t>
            </a:r>
            <a:endParaRPr lang="ru-RU" sz="4000" b="1" dirty="0">
              <a:solidFill>
                <a:srgbClr val="FFC000"/>
              </a:solidFill>
              <a:latin typeface="Times New Roman" pitchFamily="18" charset="0"/>
              <a:cs typeface="Times New Roman" pitchFamily="18" charset="0"/>
            </a:endParaRPr>
          </a:p>
        </p:txBody>
      </p:sp>
    </p:spTree>
  </p:cSld>
  <p:clrMapOvr>
    <a:masterClrMapping/>
  </p:clrMapOvr>
  <p:transition advTm="300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75000"/>
              </a:schemeClr>
            </a:gs>
            <a:gs pos="50000">
              <a:srgbClr val="9CB86E"/>
            </a:gs>
            <a:gs pos="10000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0" y="0"/>
            <a:ext cx="9144000" cy="4434840"/>
          </a:xfrm>
        </p:spPr>
        <p:txBody>
          <a:bodyPr>
            <a:normAutofit/>
          </a:bodyPr>
          <a:lstStyle/>
          <a:p>
            <a:pPr>
              <a:buNone/>
            </a:pPr>
            <a:r>
              <a:rPr lang="en-US" sz="3200" dirty="0" smtClean="0">
                <a:solidFill>
                  <a:schemeClr val="tx2">
                    <a:lumMod val="75000"/>
                  </a:schemeClr>
                </a:solidFill>
              </a:rPr>
              <a:t>  </a:t>
            </a:r>
            <a:r>
              <a:rPr lang="en-US" sz="2800" b="1" dirty="0" smtClean="0">
                <a:solidFill>
                  <a:srgbClr val="663300"/>
                </a:solidFill>
              </a:rPr>
              <a:t>22% of the territory of the reserve is covered by forests.</a:t>
            </a:r>
            <a:r>
              <a:rPr lang="en-US" sz="2800" dirty="0" smtClean="0">
                <a:solidFill>
                  <a:srgbClr val="663300"/>
                </a:solidFill>
              </a:rPr>
              <a:t> </a:t>
            </a:r>
            <a:r>
              <a:rPr lang="en-US" sz="2800" b="1" dirty="0" smtClean="0">
                <a:solidFill>
                  <a:srgbClr val="663300"/>
                </a:solidFill>
              </a:rPr>
              <a:t>They are oak forests, alder forests , beech forests with hornbeam and chestnut forests.  The forests of the reserve are the lungs of the tourist city Sochi.</a:t>
            </a:r>
            <a:endParaRPr lang="ru-RU" sz="2800" b="1" dirty="0">
              <a:solidFill>
                <a:srgbClr val="663300"/>
              </a:solidFill>
            </a:endParaRPr>
          </a:p>
        </p:txBody>
      </p:sp>
      <p:pic>
        <p:nvPicPr>
          <p:cNvPr id="3077" name="Picture 5"/>
          <p:cNvPicPr>
            <a:picLocks noChangeAspect="1" noChangeArrowheads="1"/>
          </p:cNvPicPr>
          <p:nvPr/>
        </p:nvPicPr>
        <p:blipFill>
          <a:blip r:embed="rId2"/>
          <a:srcRect/>
          <a:stretch>
            <a:fillRect/>
          </a:stretch>
        </p:blipFill>
        <p:spPr bwMode="auto">
          <a:xfrm>
            <a:off x="1714480" y="1833845"/>
            <a:ext cx="6143668" cy="5024155"/>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50000">
              <a:srgbClr val="9CB86E"/>
            </a:gs>
            <a:gs pos="100000">
              <a:srgbClr val="156B13"/>
            </a:gs>
          </a:gsLst>
          <a:path path="rect">
            <a:fillToRect l="100000" t="100000"/>
          </a:path>
        </a:gra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1428728" y="2786058"/>
            <a:ext cx="6000792" cy="3818204"/>
          </a:xfrm>
          <a:prstGeom prst="rect">
            <a:avLst/>
          </a:prstGeom>
          <a:noFill/>
          <a:ln w="9525">
            <a:noFill/>
            <a:miter lim="800000"/>
            <a:headEnd/>
            <a:tailEnd/>
          </a:ln>
          <a:effectLst/>
        </p:spPr>
      </p:pic>
      <p:sp>
        <p:nvSpPr>
          <p:cNvPr id="5" name="Прямоугольник 4"/>
          <p:cNvSpPr/>
          <p:nvPr/>
        </p:nvSpPr>
        <p:spPr>
          <a:xfrm>
            <a:off x="214282" y="5929330"/>
            <a:ext cx="5643602" cy="584775"/>
          </a:xfrm>
          <a:prstGeom prst="rect">
            <a:avLst/>
          </a:prstGeom>
        </p:spPr>
        <p:style>
          <a:lnRef idx="3">
            <a:schemeClr val="lt1"/>
          </a:lnRef>
          <a:fillRef idx="1">
            <a:schemeClr val="dk1"/>
          </a:fillRef>
          <a:effectRef idx="1">
            <a:schemeClr val="dk1"/>
          </a:effectRef>
          <a:fontRef idx="minor">
            <a:schemeClr val="lt1"/>
          </a:fontRef>
        </p:style>
        <p:txBody>
          <a:bodyPr wrap="square" lIns="91440" tIns="45720" rIns="91440" bIns="45720">
            <a:spAutoFit/>
          </a:bodyPr>
          <a:lstStyle/>
          <a:p>
            <a:pPr algn="ct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Western Caucasus Goat</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0" y="785794"/>
            <a:ext cx="9144000" cy="2092881"/>
          </a:xfrm>
          <a:prstGeom prst="rect">
            <a:avLst/>
          </a:prstGeom>
          <a:noFill/>
        </p:spPr>
        <p:txBody>
          <a:bodyPr wrap="square" rtlCol="0">
            <a:spAutoFit/>
          </a:bodyPr>
          <a:lstStyle/>
          <a:p>
            <a:r>
              <a:rPr lang="en-US" sz="2800" b="1" dirty="0" smtClean="0">
                <a:solidFill>
                  <a:srgbClr val="0000FF"/>
                </a:solidFill>
              </a:rPr>
              <a:t>The Caucasus Reserve is rich in fauna. The mountain bison, Western Caucasus Goat, royal stag, brown bear, gazelle, bobcat, roe deer, wolf, wild boar and other animals live in the reserve.</a:t>
            </a:r>
          </a:p>
          <a:p>
            <a:endParaRPr lang="ru-RU" dirty="0"/>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4000" b="-44000"/>
          </a:stretch>
        </a:blipFill>
        <a:effectLst/>
      </p:bgPr>
    </p:bg>
    <p:spTree>
      <p:nvGrpSpPr>
        <p:cNvPr id="1" name=""/>
        <p:cNvGrpSpPr/>
        <p:nvPr/>
      </p:nvGrpSpPr>
      <p:grpSpPr>
        <a:xfrm>
          <a:off x="0" y="0"/>
          <a:ext cx="0" cy="0"/>
          <a:chOff x="0" y="0"/>
          <a:chExt cx="0" cy="0"/>
        </a:xfrm>
      </p:grpSpPr>
      <p:sp>
        <p:nvSpPr>
          <p:cNvPr id="5" name="Облако 4"/>
          <p:cNvSpPr/>
          <p:nvPr/>
        </p:nvSpPr>
        <p:spPr>
          <a:xfrm>
            <a:off x="6357950" y="2571744"/>
            <a:ext cx="3357586" cy="3786214"/>
          </a:xfrm>
          <a:prstGeom prst="cloud">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smtClean="0">
              <a:solidFill>
                <a:srgbClr val="0000FF"/>
              </a:solidFill>
            </a:endParaRPr>
          </a:p>
          <a:p>
            <a:pPr algn="ctr"/>
            <a:r>
              <a:rPr lang="en-US" sz="2000" b="1" dirty="0" smtClean="0">
                <a:solidFill>
                  <a:srgbClr val="0000FF"/>
                </a:solidFill>
              </a:rPr>
              <a:t>There is  a ski resort </a:t>
            </a:r>
          </a:p>
          <a:p>
            <a:pPr algn="ctr"/>
            <a:r>
              <a:rPr lang="en-US" sz="2400" b="1" dirty="0" err="1" smtClean="0">
                <a:solidFill>
                  <a:srgbClr val="FF0000"/>
                </a:solidFill>
              </a:rPr>
              <a:t>Krasnaya</a:t>
            </a:r>
            <a:r>
              <a:rPr lang="en-US" sz="2400" b="1" dirty="0" smtClean="0">
                <a:solidFill>
                  <a:srgbClr val="FF0000"/>
                </a:solidFill>
              </a:rPr>
              <a:t> </a:t>
            </a:r>
            <a:r>
              <a:rPr lang="en-US" sz="2400" b="1" dirty="0" err="1" smtClean="0">
                <a:solidFill>
                  <a:srgbClr val="FF0000"/>
                </a:solidFill>
              </a:rPr>
              <a:t>Polayana</a:t>
            </a:r>
            <a:r>
              <a:rPr lang="en-US" sz="2400" b="1" dirty="0" smtClean="0">
                <a:solidFill>
                  <a:srgbClr val="FF0000"/>
                </a:solidFill>
              </a:rPr>
              <a:t> </a:t>
            </a:r>
          </a:p>
          <a:p>
            <a:pPr algn="ctr"/>
            <a:r>
              <a:rPr lang="en-US" sz="2000" b="1" dirty="0" smtClean="0">
                <a:solidFill>
                  <a:srgbClr val="0000FF"/>
                </a:solidFill>
              </a:rPr>
              <a:t>located on the territory if the Reserve. </a:t>
            </a:r>
            <a:endParaRPr lang="ru-RU" sz="2000" dirty="0"/>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0" y="0"/>
            <a:ext cx="3786214" cy="2000264"/>
          </a:xfrm>
          <a:prstGeom prst="rect">
            <a:avLst/>
          </a:prstGeom>
          <a:noFill/>
          <a:ln w="9525">
            <a:noFill/>
            <a:miter lim="800000"/>
            <a:headEnd/>
            <a:tailEnd/>
          </a:ln>
          <a:effectLst/>
        </p:spPr>
      </p:pic>
      <p:sp>
        <p:nvSpPr>
          <p:cNvPr id="8" name="Прямоугольник 7"/>
          <p:cNvSpPr/>
          <p:nvPr/>
        </p:nvSpPr>
        <p:spPr>
          <a:xfrm>
            <a:off x="0" y="2714620"/>
            <a:ext cx="9144000" cy="1908215"/>
          </a:xfrm>
          <a:prstGeom prst="rect">
            <a:avLst/>
          </a:prstGeom>
          <a:solidFill>
            <a:schemeClr val="tx1"/>
          </a:solidFill>
        </p:spPr>
        <p:txBody>
          <a:bodyPr wrap="square">
            <a:spAutoFit/>
          </a:bodyPr>
          <a:lstStyle/>
          <a:p>
            <a:pPr algn="just"/>
            <a:r>
              <a:rPr lang="en-US" dirty="0" smtClean="0">
                <a:solidFill>
                  <a:schemeClr val="accent6">
                    <a:lumMod val="50000"/>
                  </a:schemeClr>
                </a:solidFill>
              </a:rPr>
              <a:t>	</a:t>
            </a:r>
            <a:r>
              <a:rPr lang="en-US" sz="4000" b="1" dirty="0" smtClean="0">
                <a:solidFill>
                  <a:schemeClr val="bg1">
                    <a:lumMod val="95000"/>
                    <a:lumOff val="5000"/>
                  </a:schemeClr>
                </a:solidFill>
              </a:rPr>
              <a:t> </a:t>
            </a:r>
            <a:r>
              <a:rPr lang="en-US" sz="3900" b="1" dirty="0" err="1" smtClean="0">
                <a:solidFill>
                  <a:srgbClr val="FF0000"/>
                </a:solidFill>
              </a:rPr>
              <a:t>Krasnaya</a:t>
            </a:r>
            <a:r>
              <a:rPr lang="en-US" sz="3900" b="1" dirty="0" smtClean="0">
                <a:solidFill>
                  <a:srgbClr val="FF0000"/>
                </a:solidFill>
              </a:rPr>
              <a:t> </a:t>
            </a:r>
            <a:r>
              <a:rPr lang="en-US" sz="3900" b="1" dirty="0" err="1" smtClean="0">
                <a:solidFill>
                  <a:srgbClr val="FF0000"/>
                </a:solidFill>
              </a:rPr>
              <a:t>Polyana</a:t>
            </a:r>
            <a:r>
              <a:rPr lang="en-US" sz="3900" b="1" dirty="0" smtClean="0">
                <a:solidFill>
                  <a:srgbClr val="FF0000"/>
                </a:solidFill>
              </a:rPr>
              <a:t> is slated to host the snow events (alpine and Nordic) </a:t>
            </a:r>
          </a:p>
          <a:p>
            <a:pPr algn="just"/>
            <a:r>
              <a:rPr lang="en-US" sz="3900" b="1" dirty="0" smtClean="0">
                <a:solidFill>
                  <a:srgbClr val="FF0000"/>
                </a:solidFill>
              </a:rPr>
              <a:t>of the 2014 Winter Olympics in Sochi.</a:t>
            </a:r>
            <a:endParaRPr lang="ru-RU" sz="3900" b="1" dirty="0">
              <a:solidFill>
                <a:srgbClr val="FF0000"/>
              </a:solidFill>
              <a:latin typeface="Arial" pitchFamily="34" charset="0"/>
              <a:cs typeface="Arial" pitchFamily="34" charset="0"/>
            </a:endParaRPr>
          </a:p>
        </p:txBody>
      </p:sp>
      <p:pic>
        <p:nvPicPr>
          <p:cNvPr id="1027" name="Picture 3"/>
          <p:cNvPicPr>
            <a:picLocks noChangeAspect="1" noChangeArrowheads="1"/>
          </p:cNvPicPr>
          <p:nvPr/>
        </p:nvPicPr>
        <p:blipFill>
          <a:blip r:embed="rId5"/>
          <a:srcRect/>
          <a:stretch>
            <a:fillRect/>
          </a:stretch>
        </p:blipFill>
        <p:spPr bwMode="auto">
          <a:xfrm>
            <a:off x="5295900" y="0"/>
            <a:ext cx="3848100" cy="2562225"/>
          </a:xfrm>
          <a:prstGeom prst="rect">
            <a:avLst/>
          </a:prstGeom>
          <a:ln>
            <a:noFill/>
          </a:ln>
          <a:effectLst>
            <a:softEdge rad="112500"/>
          </a:effectLst>
        </p:spPr>
      </p:pic>
      <p:sp>
        <p:nvSpPr>
          <p:cNvPr id="6" name="TextBox 5"/>
          <p:cNvSpPr txBox="1"/>
          <p:nvPr/>
        </p:nvSpPr>
        <p:spPr>
          <a:xfrm>
            <a:off x="0" y="5411450"/>
            <a:ext cx="9144000" cy="1446550"/>
          </a:xfrm>
          <a:prstGeom prst="rect">
            <a:avLst/>
          </a:prstGeom>
          <a:solidFill>
            <a:schemeClr val="tx2"/>
          </a:solidFill>
          <a:ln>
            <a:solidFill>
              <a:srgbClr val="FF0000"/>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4400" b="1" dirty="0" smtClean="0">
                <a:solidFill>
                  <a:srgbClr val="FF0000"/>
                </a:solidFill>
              </a:rPr>
              <a:t>How to protect Reserve for future generations</a:t>
            </a:r>
            <a:r>
              <a:rPr lang="ru-RU" sz="4400" b="1" dirty="0" smtClean="0">
                <a:solidFill>
                  <a:srgbClr val="FF0000"/>
                </a:solidFill>
              </a:rPr>
              <a:t>?</a:t>
            </a:r>
            <a:endParaRPr lang="ru-RU" sz="4400" b="1" dirty="0">
              <a:solidFill>
                <a:srgbClr val="FF0000"/>
              </a:solidFill>
            </a:endParaRPr>
          </a:p>
        </p:txBody>
      </p: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srcRect/>
          <a:stretch>
            <a:fillRect/>
          </a:stretch>
        </p:blipFill>
        <p:spPr bwMode="auto">
          <a:xfrm>
            <a:off x="4929190" y="3786190"/>
            <a:ext cx="4293078" cy="3071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Овальная выноска 6"/>
          <p:cNvSpPr/>
          <p:nvPr/>
        </p:nvSpPr>
        <p:spPr>
          <a:xfrm>
            <a:off x="-571536" y="0"/>
            <a:ext cx="4143404" cy="3571900"/>
          </a:xfrm>
          <a:prstGeom prst="wedgeEllipseCallout">
            <a:avLst>
              <a:gd name="adj1" fmla="val 76568"/>
              <a:gd name="adj2" fmla="val -2800"/>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rPr>
              <a:t>It has been planned, during the  preparation for holding Winter Games of 2014, </a:t>
            </a:r>
          </a:p>
          <a:p>
            <a:pPr algn="ctr"/>
            <a:r>
              <a:rPr lang="en-US" sz="2000" b="1" dirty="0" smtClean="0">
                <a:solidFill>
                  <a:srgbClr val="FF0000"/>
                </a:solidFill>
              </a:rPr>
              <a:t>to perform a number of interventions in order to introduce </a:t>
            </a:r>
            <a:r>
              <a:rPr lang="en-US" sz="2000" b="1" dirty="0" smtClean="0">
                <a:solidFill>
                  <a:srgbClr val="0000FF"/>
                </a:solidFill>
              </a:rPr>
              <a:t>«zero waste» </a:t>
            </a:r>
            <a:r>
              <a:rPr lang="en-US" sz="2000" b="1" dirty="0" smtClean="0">
                <a:solidFill>
                  <a:srgbClr val="FF0000"/>
                </a:solidFill>
              </a:rPr>
              <a:t>principle. </a:t>
            </a:r>
            <a:endParaRPr lang="ru-RU" sz="2000" b="1" dirty="0">
              <a:solidFill>
                <a:srgbClr val="FF0000"/>
              </a:solidFill>
            </a:endParaRPr>
          </a:p>
        </p:txBody>
      </p:sp>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Скругленный прямоугольник 5"/>
          <p:cNvSpPr/>
          <p:nvPr/>
        </p:nvSpPr>
        <p:spPr>
          <a:xfrm>
            <a:off x="0" y="0"/>
            <a:ext cx="2643174" cy="6858000"/>
          </a:xfrm>
          <a:prstGeom prst="roundRect">
            <a:avLst/>
          </a:prstGeom>
          <a:solidFill>
            <a:schemeClr val="tx1"/>
          </a:solidFill>
          <a:ln>
            <a:solidFill>
              <a:srgbClr val="6FB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rgbClr val="0000FF"/>
                </a:solidFill>
                <a:latin typeface="Times New Roman" pitchFamily="18" charset="0"/>
                <a:cs typeface="Times New Roman" pitchFamily="18" charset="0"/>
              </a:rPr>
              <a:t>«Zero waste» principle implies not only reduced volumes of garbage but also recovery and recycling of used-up products. Implementation of «Zero waste games» dimension is based on generally avowed initiative 3R — Reuse, Reduce, Recycle.</a:t>
            </a:r>
            <a:endParaRPr lang="ru-RU" sz="2300" b="1" dirty="0">
              <a:solidFill>
                <a:srgbClr val="0000FF"/>
              </a:solidFill>
              <a:latin typeface="Times New Roman" pitchFamily="18" charset="0"/>
              <a:cs typeface="Times New Roman" pitchFamily="18" charset="0"/>
            </a:endParaRPr>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28794" y="214290"/>
            <a:ext cx="474315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CONTENTS:</a:t>
            </a:r>
            <a:endParaRPr lang="ru-RU"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1357290" y="1010245"/>
            <a:ext cx="6272294" cy="5847755"/>
          </a:xfrm>
          <a:prstGeom prst="rect">
            <a:avLst/>
          </a:prstGeom>
          <a:noFill/>
        </p:spPr>
        <p:txBody>
          <a:bodyPr wrap="none" rtlCol="0">
            <a:spAutoFit/>
          </a:bodyPr>
          <a:lstStyle/>
          <a:p>
            <a:pPr marL="342900" indent="-342900"/>
            <a:endParaRPr lang="en-US" dirty="0" smtClean="0"/>
          </a:p>
          <a:p>
            <a:pPr marL="342900" indent="-342900">
              <a:buAutoNum type="arabicPeriod"/>
            </a:pPr>
            <a:r>
              <a:rPr lang="en-US" sz="4000" b="1" dirty="0" smtClean="0">
                <a:solidFill>
                  <a:srgbClr val="0000FF"/>
                </a:solidFill>
              </a:rPr>
              <a:t>Map and Boarders</a:t>
            </a:r>
          </a:p>
          <a:p>
            <a:pPr marL="342900" indent="-342900">
              <a:buAutoNum type="arabicPeriod"/>
            </a:pPr>
            <a:r>
              <a:rPr lang="en-US" sz="4000" b="1" dirty="0" smtClean="0">
                <a:solidFill>
                  <a:srgbClr val="006600"/>
                </a:solidFill>
              </a:rPr>
              <a:t>General  Characteristics</a:t>
            </a:r>
          </a:p>
          <a:p>
            <a:pPr marL="342900" indent="-342900">
              <a:buAutoNum type="arabicPeriod"/>
            </a:pPr>
            <a:r>
              <a:rPr lang="en-US" sz="4000" b="1" dirty="0" smtClean="0">
                <a:solidFill>
                  <a:srgbClr val="663300"/>
                </a:solidFill>
              </a:rPr>
              <a:t>Mountain Peaks and Caves</a:t>
            </a:r>
          </a:p>
          <a:p>
            <a:pPr marL="342900" indent="-342900">
              <a:buAutoNum type="arabicPeriod"/>
            </a:pPr>
            <a:r>
              <a:rPr lang="en-US" sz="4000" b="1" dirty="0" smtClean="0">
                <a:solidFill>
                  <a:srgbClr val="FFC000"/>
                </a:solidFill>
              </a:rPr>
              <a:t>Rivers and Lakes</a:t>
            </a:r>
          </a:p>
          <a:p>
            <a:pPr marL="342900" indent="-342900">
              <a:buAutoNum type="arabicPeriod"/>
            </a:pPr>
            <a:r>
              <a:rPr lang="en-US" sz="4000" b="1" dirty="0" smtClean="0">
                <a:solidFill>
                  <a:srgbClr val="FF0000"/>
                </a:solidFill>
              </a:rPr>
              <a:t>Flora and Fauna</a:t>
            </a:r>
          </a:p>
          <a:p>
            <a:pPr marL="342900" indent="-342900">
              <a:buAutoNum type="arabicPeriod"/>
            </a:pPr>
            <a:r>
              <a:rPr lang="en-US" sz="4000" b="1" dirty="0" smtClean="0">
                <a:solidFill>
                  <a:srgbClr val="0000FF"/>
                </a:solidFill>
              </a:rPr>
              <a:t>Resorts</a:t>
            </a:r>
          </a:p>
          <a:p>
            <a:pPr marL="342900" indent="-342900">
              <a:buAutoNum type="arabicPeriod"/>
            </a:pPr>
            <a:r>
              <a:rPr lang="en-US" sz="4000" b="1" dirty="0" smtClean="0">
                <a:solidFill>
                  <a:srgbClr val="663300"/>
                </a:solidFill>
              </a:rPr>
              <a:t>Winter Olympics</a:t>
            </a:r>
          </a:p>
          <a:p>
            <a:pPr marL="342900" indent="-342900">
              <a:buAutoNum type="arabicPeriod"/>
            </a:pPr>
            <a:r>
              <a:rPr lang="en-US" sz="4000" b="1" dirty="0" smtClean="0">
                <a:solidFill>
                  <a:srgbClr val="006600"/>
                </a:solidFill>
              </a:rPr>
              <a:t>Environmental Protection</a:t>
            </a:r>
            <a:endParaRPr lang="en-US" dirty="0" smtClean="0"/>
          </a:p>
          <a:p>
            <a:pPr marL="342900" indent="-342900">
              <a:buAutoNum type="arabicPeriod"/>
            </a:pPr>
            <a:endParaRPr lang="en-US" dirty="0" smtClean="0"/>
          </a:p>
          <a:p>
            <a:pPr marL="342900" indent="-342900">
              <a:buAutoNum type="arabicPeriod"/>
            </a:pPr>
            <a:endParaRPr lang="ru-RU"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2">
                <a:lumMod val="60000"/>
                <a:lumOff val="40000"/>
              </a:schemeClr>
            </a:gs>
            <a:gs pos="50000">
              <a:schemeClr val="bg2">
                <a:lumMod val="75000"/>
              </a:schemeClr>
            </a:gs>
            <a:gs pos="100000">
              <a:srgbClr val="156B13"/>
            </a:gs>
          </a:gsLst>
          <a:lin ang="5400000" scaled="1"/>
          <a:tileRect/>
        </a:gradFill>
        <a:effectLst/>
      </p:bgPr>
    </p:bg>
    <p:spTree>
      <p:nvGrpSpPr>
        <p:cNvPr id="1" name=""/>
        <p:cNvGrpSpPr/>
        <p:nvPr/>
      </p:nvGrpSpPr>
      <p:grpSpPr>
        <a:xfrm>
          <a:off x="0" y="0"/>
          <a:ext cx="0" cy="0"/>
          <a:chOff x="0" y="0"/>
          <a:chExt cx="0" cy="0"/>
        </a:xfrm>
      </p:grpSpPr>
      <p:sp>
        <p:nvSpPr>
          <p:cNvPr id="14" name="Прямоугольник 13"/>
          <p:cNvSpPr/>
          <p:nvPr/>
        </p:nvSpPr>
        <p:spPr>
          <a:xfrm>
            <a:off x="357158" y="1000108"/>
            <a:ext cx="8429684" cy="53578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lumMod val="95000"/>
                  </a:schemeClr>
                </a:solidFill>
              </a:rPr>
              <a:t>Caucasian State Biosphere Reserve is located on the northern and southern slopes of the Western Caucasus, on the territory of Krasnodar Territory, the Republic of </a:t>
            </a:r>
            <a:r>
              <a:rPr lang="en-US" dirty="0" err="1" smtClean="0">
                <a:solidFill>
                  <a:schemeClr val="tx1">
                    <a:lumMod val="95000"/>
                  </a:schemeClr>
                </a:solidFill>
              </a:rPr>
              <a:t>Adygei</a:t>
            </a:r>
            <a:r>
              <a:rPr lang="en-US" dirty="0" smtClean="0">
                <a:solidFill>
                  <a:schemeClr val="tx1">
                    <a:lumMod val="95000"/>
                  </a:schemeClr>
                </a:solidFill>
              </a:rPr>
              <a:t> and the </a:t>
            </a:r>
            <a:r>
              <a:rPr lang="en-US" dirty="0" err="1" smtClean="0">
                <a:solidFill>
                  <a:schemeClr val="tx1">
                    <a:lumMod val="95000"/>
                  </a:schemeClr>
                </a:solidFill>
              </a:rPr>
              <a:t>Karachaevo-Cherkessky</a:t>
            </a:r>
            <a:r>
              <a:rPr lang="en-US" dirty="0" smtClean="0">
                <a:solidFill>
                  <a:schemeClr val="tx1">
                    <a:lumMod val="95000"/>
                  </a:schemeClr>
                </a:solidFill>
              </a:rPr>
              <a:t> Republic. The Sochi National Park is adjacent to its southern border.</a:t>
            </a:r>
            <a:endParaRPr lang="ru-RU" dirty="0">
              <a:solidFill>
                <a:schemeClr val="tx1">
                  <a:lumMod val="95000"/>
                </a:schemeClr>
              </a:solidFill>
            </a:endParaRPr>
          </a:p>
        </p:txBody>
      </p:sp>
      <p:sp>
        <p:nvSpPr>
          <p:cNvPr id="9" name="Содержимое 8"/>
          <p:cNvSpPr>
            <a:spLocks noGrp="1"/>
          </p:cNvSpPr>
          <p:nvPr>
            <p:ph idx="1"/>
          </p:nvPr>
        </p:nvSpPr>
        <p:spPr>
          <a:xfrm>
            <a:off x="3428992" y="1142984"/>
            <a:ext cx="5214974" cy="500066"/>
          </a:xfrm>
          <a:noFill/>
          <a:ln>
            <a:noFill/>
          </a:ln>
        </p:spPr>
        <p:txBody>
          <a:bodyPr>
            <a:normAutofit/>
          </a:bodyPr>
          <a:lstStyle/>
          <a:p>
            <a:pPr>
              <a:buNone/>
            </a:pPr>
            <a:r>
              <a:rPr lang="en-US" b="1" dirty="0" smtClean="0">
                <a:solidFill>
                  <a:srgbClr val="FF0000"/>
                </a:solidFill>
              </a:rPr>
              <a:t>Border of the Reserve  -   </a:t>
            </a:r>
          </a:p>
        </p:txBody>
      </p:sp>
      <p:sp>
        <p:nvSpPr>
          <p:cNvPr id="11" name="Прямоугольник 10"/>
          <p:cNvSpPr/>
          <p:nvPr/>
        </p:nvSpPr>
        <p:spPr>
          <a:xfrm>
            <a:off x="857224" y="214290"/>
            <a:ext cx="7463005" cy="830997"/>
          </a:xfrm>
          <a:prstGeom prst="rect">
            <a:avLst/>
          </a:prstGeom>
          <a:noFill/>
          <a:effectLst>
            <a:glow rad="101600">
              <a:schemeClr val="accent6">
                <a:satMod val="175000"/>
                <a:alpha val="40000"/>
              </a:schemeClr>
            </a:glow>
          </a:effectLst>
        </p:spPr>
        <p:txBody>
          <a:bodyPr wrap="none" lIns="91440" tIns="45720" rIns="91440" bIns="45720">
            <a:spAutoFit/>
          </a:bodyPr>
          <a:lstStyle/>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Map and description</a:t>
            </a:r>
            <a:endParaRPr lang="ru-RU"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6" name="Picture 2"/>
          <p:cNvPicPr>
            <a:picLocks noChangeAspect="1" noChangeArrowheads="1"/>
          </p:cNvPicPr>
          <p:nvPr/>
        </p:nvPicPr>
        <p:blipFill>
          <a:blip r:embed="rId3"/>
          <a:srcRect l="3947" t="5386" r="3947" b="12485"/>
          <a:stretch>
            <a:fillRect/>
          </a:stretch>
        </p:blipFill>
        <p:spPr bwMode="auto">
          <a:xfrm>
            <a:off x="3500430" y="1714488"/>
            <a:ext cx="5000660" cy="4357718"/>
          </a:xfrm>
          <a:prstGeom prst="rect">
            <a:avLst/>
          </a:prstGeom>
          <a:noFill/>
          <a:ln w="9525">
            <a:solidFill>
              <a:schemeClr val="accent1">
                <a:shade val="50000"/>
              </a:schemeClr>
            </a:solidFill>
            <a:miter lim="800000"/>
            <a:headEnd/>
            <a:tailEnd/>
          </a:ln>
          <a:effectLst/>
        </p:spPr>
      </p:pic>
      <p:sp>
        <p:nvSpPr>
          <p:cNvPr id="13" name="Прямоугольник 12"/>
          <p:cNvSpPr/>
          <p:nvPr/>
        </p:nvSpPr>
        <p:spPr>
          <a:xfrm>
            <a:off x="7358082" y="1357298"/>
            <a:ext cx="857256" cy="1428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500034" y="1714488"/>
            <a:ext cx="3000396" cy="4401205"/>
          </a:xfrm>
          <a:prstGeom prst="rect">
            <a:avLst/>
          </a:prstGeom>
          <a:noFill/>
        </p:spPr>
        <p:txBody>
          <a:bodyPr wrap="square" rtlCol="0">
            <a:spAutoFit/>
          </a:bodyPr>
          <a:lstStyle/>
          <a:p>
            <a:r>
              <a:rPr lang="en-US" sz="2000" b="1" dirty="0" smtClean="0">
                <a:solidFill>
                  <a:srgbClr val="008000"/>
                </a:solidFill>
              </a:rPr>
              <a:t>Caucasian State Biosphere Reserve is located on the northern and southern slopes of the Western Caucasus, on the territory of Krasnodar Territory, the Republic of </a:t>
            </a:r>
            <a:r>
              <a:rPr lang="en-US" sz="2000" b="1" dirty="0" err="1" smtClean="0">
                <a:solidFill>
                  <a:srgbClr val="008000"/>
                </a:solidFill>
              </a:rPr>
              <a:t>Adygei</a:t>
            </a:r>
            <a:r>
              <a:rPr lang="en-US" sz="2000" b="1" dirty="0" smtClean="0">
                <a:solidFill>
                  <a:srgbClr val="008000"/>
                </a:solidFill>
              </a:rPr>
              <a:t> and the </a:t>
            </a:r>
            <a:r>
              <a:rPr lang="en-US" sz="2000" b="1" dirty="0" err="1" smtClean="0">
                <a:solidFill>
                  <a:srgbClr val="008000"/>
                </a:solidFill>
              </a:rPr>
              <a:t>Karachaevo-Cherkessky</a:t>
            </a:r>
            <a:r>
              <a:rPr lang="en-US" sz="2000" b="1" dirty="0" smtClean="0">
                <a:solidFill>
                  <a:srgbClr val="008000"/>
                </a:solidFill>
              </a:rPr>
              <a:t> Republic. The Sochi National Park is adjacent to its southern border.</a:t>
            </a:r>
            <a:endParaRPr lang="ru-RU" sz="2000" b="1" dirty="0">
              <a:solidFill>
                <a:srgbClr val="008000"/>
              </a:solidFill>
            </a:endParaRP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Облако 5"/>
          <p:cNvSpPr/>
          <p:nvPr/>
        </p:nvSpPr>
        <p:spPr>
          <a:xfrm>
            <a:off x="214282" y="-142900"/>
            <a:ext cx="8929718" cy="2357454"/>
          </a:xfrm>
          <a:prstGeom prst="cloud">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0070C0"/>
                </a:solidFill>
              </a:rPr>
              <a:t>Caucasian State Biosphere Reserve is the largest protected territory of Caucasian Isthmus and </a:t>
            </a:r>
            <a:r>
              <a:rPr lang="en-US" b="1" smtClean="0">
                <a:solidFill>
                  <a:srgbClr val="FF0000"/>
                </a:solidFill>
              </a:rPr>
              <a:t>the </a:t>
            </a:r>
            <a:r>
              <a:rPr lang="en-US" b="1" i="1" smtClean="0">
                <a:solidFill>
                  <a:srgbClr val="FF0000"/>
                </a:solidFill>
              </a:rPr>
              <a:t>second </a:t>
            </a:r>
            <a:r>
              <a:rPr lang="en-US" b="1" smtClean="0">
                <a:solidFill>
                  <a:srgbClr val="FF0000"/>
                </a:solidFill>
              </a:rPr>
              <a:t>large in Europe.</a:t>
            </a:r>
            <a:r>
              <a:rPr lang="en-US" b="1" smtClean="0">
                <a:solidFill>
                  <a:srgbClr val="0070C0"/>
                </a:solidFill>
              </a:rPr>
              <a:t> Its history has started even before it got an official status in 1888 as a place for Kuban Hunting for </a:t>
            </a:r>
            <a:r>
              <a:rPr lang="en-US" b="1" smtClean="0">
                <a:solidFill>
                  <a:srgbClr val="FF0000"/>
                </a:solidFill>
              </a:rPr>
              <a:t>the royal  family</a:t>
            </a:r>
            <a:r>
              <a:rPr lang="en-US" b="1" smtClean="0">
                <a:solidFill>
                  <a:srgbClr val="0070C0"/>
                </a:solidFill>
              </a:rPr>
              <a:t>. </a:t>
            </a:r>
            <a:endParaRPr lang="ru-RU" b="1" dirty="0">
              <a:solidFill>
                <a:srgbClr val="0070C0"/>
              </a:solidFill>
            </a:endParaRPr>
          </a:p>
        </p:txBody>
      </p:sp>
      <p:sp>
        <p:nvSpPr>
          <p:cNvPr id="3" name="Прямоугольник 2"/>
          <p:cNvSpPr/>
          <p:nvPr/>
        </p:nvSpPr>
        <p:spPr>
          <a:xfrm>
            <a:off x="1857356" y="1643050"/>
            <a:ext cx="4296241" cy="369332"/>
          </a:xfrm>
          <a:prstGeom prst="rect">
            <a:avLst/>
          </a:prstGeom>
        </p:spPr>
        <p:txBody>
          <a:bodyPr wrap="none">
            <a:spAutoFit/>
          </a:bodyPr>
          <a:lstStyle/>
          <a:p>
            <a:r>
              <a:rPr lang="en-US" b="1" dirty="0" smtClean="0">
                <a:solidFill>
                  <a:srgbClr val="0000FF"/>
                </a:solidFill>
              </a:rPr>
              <a:t>Area of the Reserve - </a:t>
            </a:r>
            <a:r>
              <a:rPr lang="en-US" b="1" dirty="0" smtClean="0">
                <a:solidFill>
                  <a:srgbClr val="FF0000"/>
                </a:solidFill>
              </a:rPr>
              <a:t>280,335 hectares</a:t>
            </a:r>
            <a:r>
              <a:rPr lang="en-US" b="1" dirty="0" smtClean="0">
                <a:solidFill>
                  <a:srgbClr val="0000FF"/>
                </a:solidFill>
              </a:rPr>
              <a:t>. </a:t>
            </a:r>
            <a:endParaRPr lang="ru-RU" b="1" dirty="0">
              <a:solidFill>
                <a:srgbClr val="0000FF"/>
              </a:solidFill>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285728"/>
            <a:ext cx="8358246" cy="714380"/>
          </a:xfrm>
          <a:noFill/>
          <a:ln>
            <a:noFill/>
          </a:ln>
        </p:spPr>
        <p:style>
          <a:lnRef idx="2">
            <a:schemeClr val="accent6">
              <a:shade val="50000"/>
            </a:schemeClr>
          </a:lnRef>
          <a:fillRef idx="1">
            <a:schemeClr val="accent6"/>
          </a:fillRef>
          <a:effectRef idx="0">
            <a:schemeClr val="accent6"/>
          </a:effectRef>
          <a:fontRef idx="minor">
            <a:schemeClr val="lt1"/>
          </a:fontRef>
        </p:style>
        <p:txBody>
          <a:bodyPr>
            <a:normAutofit fontScale="70000" lnSpcReduction="20000"/>
          </a:bodyPr>
          <a:lstStyle/>
          <a:p>
            <a:pPr>
              <a:buNone/>
            </a:pPr>
            <a:r>
              <a:rPr lang="en-US" sz="40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The highest of the peaks is </a:t>
            </a:r>
            <a:r>
              <a:rPr lang="en-US" sz="4000" b="1" spc="50" dirty="0" err="1"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Tsakhvoa</a:t>
            </a:r>
            <a:r>
              <a:rPr lang="en-US" sz="40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 (3345 m). </a:t>
            </a:r>
            <a:endParaRPr lang="ru-RU" sz="4000" dirty="0" smtClean="0">
              <a:solidFill>
                <a:srgbClr val="FF0000"/>
              </a:solidFill>
            </a:endParaRPr>
          </a:p>
          <a:p>
            <a:pPr>
              <a:buNone/>
            </a:pPr>
            <a:endParaRPr lang="ru-RU" dirty="0">
              <a:solidFill>
                <a:schemeClr val="bg1">
                  <a:lumMod val="95000"/>
                  <a:lumOff val="5000"/>
                </a:schemeClr>
              </a:solidFill>
            </a:endParaRP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142852"/>
            <a:ext cx="8186766" cy="1207768"/>
          </a:xfrm>
        </p:spPr>
        <p:txBody>
          <a:bodyPr/>
          <a:lstStyle/>
          <a:p>
            <a:pPr>
              <a:buNone/>
            </a:pPr>
            <a:r>
              <a:rPr lang="en-US" sz="2400" b="1" spc="50" dirty="0" smtClean="0">
                <a:ln w="13500">
                  <a:solidFill>
                    <a:schemeClr val="accent1">
                      <a:shade val="2500"/>
                      <a:alpha val="6500"/>
                    </a:schemeClr>
                  </a:solidFill>
                  <a:prstDash val="solid"/>
                </a:ln>
                <a:solidFill>
                  <a:srgbClr val="0000FF"/>
                </a:solidFill>
                <a:effectLst>
                  <a:innerShdw blurRad="50900" dist="38500" dir="13500000">
                    <a:srgbClr val="000000">
                      <a:alpha val="60000"/>
                    </a:srgbClr>
                  </a:innerShdw>
                </a:effectLst>
              </a:rPr>
              <a:t>   Glaciers are common; there are 60 of them, the largest (1.8 square kilometers) is on Mt. </a:t>
            </a:r>
            <a:r>
              <a:rPr lang="en-US" sz="2400" b="1" spc="50" dirty="0" err="1" smtClean="0">
                <a:ln w="13500">
                  <a:solidFill>
                    <a:schemeClr val="accent1">
                      <a:shade val="2500"/>
                      <a:alpha val="6500"/>
                    </a:schemeClr>
                  </a:solidFill>
                  <a:prstDash val="solid"/>
                </a:ln>
                <a:solidFill>
                  <a:srgbClr val="0000FF"/>
                </a:solidFill>
                <a:effectLst>
                  <a:innerShdw blurRad="50900" dist="38500" dir="13500000">
                    <a:srgbClr val="000000">
                      <a:alpha val="60000"/>
                    </a:srgbClr>
                  </a:innerShdw>
                </a:effectLst>
              </a:rPr>
              <a:t>Pseashkho</a:t>
            </a:r>
            <a:r>
              <a:rPr lang="en-US" sz="2400" b="1" spc="50" dirty="0" smtClean="0">
                <a:ln w="13500">
                  <a:solidFill>
                    <a:schemeClr val="accent1">
                      <a:shade val="2500"/>
                      <a:alpha val="6500"/>
                    </a:schemeClr>
                  </a:solidFill>
                  <a:prstDash val="solid"/>
                </a:ln>
                <a:solidFill>
                  <a:srgbClr val="0000FF"/>
                </a:solidFill>
                <a:effectLst>
                  <a:innerShdw blurRad="50900" dist="38500" dir="13500000">
                    <a:srgbClr val="000000">
                      <a:alpha val="60000"/>
                    </a:srgbClr>
                  </a:innerShdw>
                </a:effectLst>
              </a:rPr>
              <a:t>. </a:t>
            </a:r>
            <a:endParaRPr lang="ru-RU" sz="2400" dirty="0" smtClean="0">
              <a:solidFill>
                <a:srgbClr val="0000FF"/>
              </a:solidFill>
            </a:endParaRPr>
          </a:p>
          <a:p>
            <a:endParaRPr lang="ru-RU" dirty="0"/>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2">
                <a:lumMod val="25000"/>
              </a:schemeClr>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847088"/>
          </a:xfrm>
        </p:spPr>
        <p:txBody>
          <a:bodyPr>
            <a:noAutofit/>
            <a:scene3d>
              <a:camera prst="orthographicFront"/>
              <a:lightRig rig="threePt" dir="t"/>
            </a:scene3d>
            <a:sp3d/>
          </a:bodyPr>
          <a:lstStyle/>
          <a:p>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There are many caves in the Reserve, especially in the </a:t>
            </a:r>
            <a:r>
              <a:rPr lang="en-US" sz="32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Lagonak</a:t>
            </a:r>
            <a:r>
              <a:rPr lang="en-US" sz="3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plateau. There are 130 of them.</a:t>
            </a:r>
            <a:r>
              <a:rPr lang="ru-RU" sz="3200" dirty="0" smtClean="0"/>
              <a:t/>
            </a:r>
            <a:br>
              <a:rPr lang="ru-RU" sz="3200" dirty="0" smtClean="0"/>
            </a:br>
            <a:endParaRPr lang="ru-RU" sz="3200" dirty="0">
              <a:ln w="19050">
                <a:solidFill>
                  <a:schemeClr val="bg1">
                    <a:lumMod val="85000"/>
                    <a:lumOff val="15000"/>
                  </a:schemeClr>
                </a:solidFill>
              </a:ln>
              <a:solidFill>
                <a:schemeClr val="accent1">
                  <a:lumMod val="75000"/>
                </a:schemeClr>
              </a:solidFill>
              <a:effectLst>
                <a:outerShdw blurRad="50800" algn="ctr" rotWithShape="0">
                  <a:schemeClr val="bg1">
                    <a:lumMod val="95000"/>
                    <a:lumOff val="5000"/>
                  </a:schemeClr>
                </a:outerShdw>
              </a:effectLst>
            </a:endParaRPr>
          </a:p>
        </p:txBody>
      </p:sp>
      <p:pic>
        <p:nvPicPr>
          <p:cNvPr id="6" name="Picture 4"/>
          <p:cNvPicPr>
            <a:picLocks noChangeAspect="1" noChangeArrowheads="1"/>
          </p:cNvPicPr>
          <p:nvPr/>
        </p:nvPicPr>
        <p:blipFill>
          <a:blip r:embed="rId2"/>
          <a:srcRect/>
          <a:stretch>
            <a:fillRect/>
          </a:stretch>
        </p:blipFill>
        <p:spPr bwMode="auto">
          <a:xfrm>
            <a:off x="785786" y="1428736"/>
            <a:ext cx="7572428" cy="52060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F0"/>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type="subTitle" idx="1"/>
          </p:nvPr>
        </p:nvSpPr>
        <p:spPr>
          <a:xfrm>
            <a:off x="5286380" y="428604"/>
            <a:ext cx="3500462" cy="5643602"/>
          </a:xfrm>
          <a:solidFill>
            <a:schemeClr val="tx2">
              <a:lumMod val="10000"/>
            </a:schemeClr>
          </a:solidFill>
        </p:spPr>
        <p:txBody>
          <a:bodyPr>
            <a:normAutofit/>
          </a:bodyPr>
          <a:lstStyle/>
          <a:p>
            <a:r>
              <a:rPr lang="en-US" dirty="0" smtClean="0"/>
              <a:t>The reserve is especially unique due to its lakes; there are 120 of them, with the largest being Lake </a:t>
            </a:r>
            <a:r>
              <a:rPr lang="en-US" dirty="0" err="1" smtClean="0"/>
              <a:t>Bezmolvia</a:t>
            </a:r>
            <a:r>
              <a:rPr lang="en-US" dirty="0" smtClean="0"/>
              <a:t> (Silent Lake) with a water surface area of 200 thousand square meters. Lakes </a:t>
            </a:r>
            <a:r>
              <a:rPr lang="en-US" dirty="0" err="1" smtClean="0"/>
              <a:t>Khuko</a:t>
            </a:r>
            <a:r>
              <a:rPr lang="en-US" dirty="0" smtClean="0"/>
              <a:t>, </a:t>
            </a:r>
            <a:r>
              <a:rPr lang="en-US" dirty="0" err="1" smtClean="0"/>
              <a:t>Kardyvach</a:t>
            </a:r>
            <a:r>
              <a:rPr lang="en-US" dirty="0" smtClean="0"/>
              <a:t>, </a:t>
            </a:r>
            <a:r>
              <a:rPr lang="en-US" dirty="0" err="1" smtClean="0"/>
              <a:t>Inpsi</a:t>
            </a:r>
            <a:r>
              <a:rPr lang="en-US" dirty="0" smtClean="0"/>
              <a:t>, </a:t>
            </a:r>
            <a:r>
              <a:rPr lang="en-US" dirty="0" err="1" smtClean="0"/>
              <a:t>Goluboe</a:t>
            </a:r>
            <a:r>
              <a:rPr lang="en-US" dirty="0" smtClean="0"/>
              <a:t> and </a:t>
            </a:r>
            <a:r>
              <a:rPr lang="en-US" dirty="0" err="1" smtClean="0"/>
              <a:t>Atsetuk</a:t>
            </a:r>
            <a:r>
              <a:rPr lang="en-US" dirty="0" smtClean="0"/>
              <a:t> and others are especially beautiful.</a:t>
            </a:r>
            <a:endParaRPr lang="ru-RU" dirty="0"/>
          </a:p>
        </p:txBody>
      </p:sp>
      <p:pic>
        <p:nvPicPr>
          <p:cNvPr id="5122" name="Picture 2"/>
          <p:cNvPicPr>
            <a:picLocks noChangeAspect="1" noChangeArrowheads="1"/>
          </p:cNvPicPr>
          <p:nvPr/>
        </p:nvPicPr>
        <p:blipFill>
          <a:blip r:embed="rId2"/>
          <a:srcRect/>
          <a:stretch>
            <a:fillRect/>
          </a:stretch>
        </p:blipFill>
        <p:spPr bwMode="auto">
          <a:xfrm>
            <a:off x="142844" y="357166"/>
            <a:ext cx="3786214" cy="6286544"/>
          </a:xfrm>
          <a:prstGeom prst="rect">
            <a:avLst/>
          </a:prstGeom>
          <a:noFill/>
          <a:ln w="9525">
            <a:noFill/>
            <a:miter lim="800000"/>
            <a:headEnd/>
            <a:tailEnd/>
          </a:ln>
          <a:effectLst/>
        </p:spPr>
      </p:pic>
      <p:grpSp>
        <p:nvGrpSpPr>
          <p:cNvPr id="9" name="Группа 8"/>
          <p:cNvGrpSpPr/>
          <p:nvPr/>
        </p:nvGrpSpPr>
        <p:grpSpPr>
          <a:xfrm rot="20120137">
            <a:off x="3567399" y="657153"/>
            <a:ext cx="1951922" cy="785818"/>
            <a:chOff x="3929058" y="571480"/>
            <a:chExt cx="1785950" cy="785818"/>
          </a:xfrm>
        </p:grpSpPr>
        <p:sp>
          <p:nvSpPr>
            <p:cNvPr id="8" name="Стрелка влево 7"/>
            <p:cNvSpPr/>
            <p:nvPr/>
          </p:nvSpPr>
          <p:spPr>
            <a:xfrm>
              <a:off x="4000496" y="571480"/>
              <a:ext cx="1571636" cy="7858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929058" y="785794"/>
              <a:ext cx="1785950"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dirty="0" smtClean="0">
                  <a:ln w="50800"/>
                  <a:solidFill>
                    <a:schemeClr val="bg1">
                      <a:shade val="50000"/>
                    </a:schemeClr>
                  </a:solidFill>
                </a:rPr>
                <a:t>Silent Lake</a:t>
              </a:r>
              <a:endParaRPr lang="ru-RU" sz="2000" b="1" dirty="0">
                <a:ln w="50800"/>
                <a:solidFill>
                  <a:schemeClr val="bg1">
                    <a:shade val="50000"/>
                  </a:schemeClr>
                </a:solidFill>
              </a:endParaRPr>
            </a:p>
          </p:txBody>
        </p:sp>
      </p:grpSp>
      <p:grpSp>
        <p:nvGrpSpPr>
          <p:cNvPr id="10" name="Группа 9"/>
          <p:cNvGrpSpPr/>
          <p:nvPr/>
        </p:nvGrpSpPr>
        <p:grpSpPr>
          <a:xfrm>
            <a:off x="2786050" y="4214818"/>
            <a:ext cx="2714644" cy="2428892"/>
            <a:chOff x="1643042" y="4786322"/>
            <a:chExt cx="4000528" cy="2071678"/>
          </a:xfrm>
        </p:grpSpPr>
        <p:sp>
          <p:nvSpPr>
            <p:cNvPr id="6" name="Пятно 2 5"/>
            <p:cNvSpPr/>
            <p:nvPr/>
          </p:nvSpPr>
          <p:spPr>
            <a:xfrm>
              <a:off x="1643042" y="4786322"/>
              <a:ext cx="4000528" cy="2071678"/>
            </a:xfrm>
            <a:prstGeom prst="irregularSeal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rot="20656953">
              <a:off x="2377953" y="5644550"/>
              <a:ext cx="2067591" cy="622074"/>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dirty="0" smtClean="0"/>
                <a:t>200 thousand km</a:t>
              </a:r>
              <a:r>
                <a:rPr lang="en-US" sz="2000" baseline="30000" dirty="0" smtClean="0"/>
                <a:t>2</a:t>
              </a:r>
              <a:endParaRPr lang="ru-RU" sz="2000" b="1" cap="none" spc="0" dirty="0">
                <a:ln w="50800"/>
                <a:effectLst/>
              </a:endParaRPr>
            </a:p>
          </p:txBody>
        </p:sp>
      </p:gr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75000"/>
              </a:schemeClr>
            </a:gs>
            <a:gs pos="50000">
              <a:srgbClr val="9CB86E"/>
            </a:gs>
            <a:gs pos="100000">
              <a:srgbClr val="156B13"/>
            </a:gs>
          </a:gsLst>
          <a:path path="rect">
            <a:fillToRect l="100000" t="100000"/>
          </a:path>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14282" y="857233"/>
            <a:ext cx="8929718" cy="2500330"/>
          </a:xfrm>
          <a:solidFill>
            <a:schemeClr val="accent4">
              <a:lumMod val="75000"/>
            </a:schemeClr>
          </a:solidFill>
        </p:spPr>
        <p:txBody>
          <a:bodyPr>
            <a:normAutofit/>
          </a:bodyPr>
          <a:lstStyle/>
          <a:p>
            <a:pPr>
              <a:buNone/>
            </a:pPr>
            <a:r>
              <a:rPr lang="en-US" dirty="0" smtClean="0"/>
              <a:t>   </a:t>
            </a:r>
            <a:r>
              <a:rPr lang="en-US" b="1" dirty="0" smtClean="0">
                <a:solidFill>
                  <a:srgbClr val="0000FF"/>
                </a:solidFill>
              </a:rPr>
              <a:t>The rivers of the reserve, the </a:t>
            </a:r>
            <a:r>
              <a:rPr lang="en-US" b="1" dirty="0" err="1" smtClean="0">
                <a:solidFill>
                  <a:srgbClr val="0000FF"/>
                </a:solidFill>
              </a:rPr>
              <a:t>Mzymta</a:t>
            </a:r>
            <a:r>
              <a:rPr lang="en-US" b="1" dirty="0" smtClean="0">
                <a:solidFill>
                  <a:srgbClr val="0000FF"/>
                </a:solidFill>
              </a:rPr>
              <a:t>, the Sochi, the </a:t>
            </a:r>
            <a:r>
              <a:rPr lang="en-US" b="1" dirty="0" err="1" smtClean="0">
                <a:solidFill>
                  <a:srgbClr val="0000FF"/>
                </a:solidFill>
              </a:rPr>
              <a:t>Shakhe</a:t>
            </a:r>
            <a:r>
              <a:rPr lang="en-US" b="1" dirty="0" smtClean="0">
                <a:solidFill>
                  <a:srgbClr val="0000FF"/>
                </a:solidFill>
              </a:rPr>
              <a:t>, the Belaya, the Malaya </a:t>
            </a:r>
            <a:r>
              <a:rPr lang="en-US" b="1" dirty="0" err="1" smtClean="0">
                <a:solidFill>
                  <a:srgbClr val="0000FF"/>
                </a:solidFill>
              </a:rPr>
              <a:t>Laba</a:t>
            </a:r>
            <a:r>
              <a:rPr lang="en-US" b="1" dirty="0" smtClean="0">
                <a:solidFill>
                  <a:srgbClr val="0000FF"/>
                </a:solidFill>
              </a:rPr>
              <a:t>  are typical river streams with frequent waterfalls, narrow cliff gorges, narrows and canyons. The rivers supply pristine water not only for the tourist city of Sochi, but for many cities and towns of the region.</a:t>
            </a:r>
          </a:p>
          <a:p>
            <a:endParaRPr lang="en-US" dirty="0" smtClean="0"/>
          </a:p>
          <a:p>
            <a:endParaRPr lang="en-US" dirty="0" smtClean="0"/>
          </a:p>
        </p:txBody>
      </p:sp>
      <p:sp>
        <p:nvSpPr>
          <p:cNvPr id="5" name="Прямоугольник 4"/>
          <p:cNvSpPr/>
          <p:nvPr/>
        </p:nvSpPr>
        <p:spPr>
          <a:xfrm>
            <a:off x="3000364" y="0"/>
            <a:ext cx="2378921" cy="923330"/>
          </a:xfrm>
          <a:prstGeom prst="rect">
            <a:avLst/>
          </a:prstGeom>
          <a:noFill/>
        </p:spPr>
        <p:txBody>
          <a:bodyPr wrap="none" lIns="91440" tIns="45720" rIns="91440" bIns="45720">
            <a:prstTxWarp prst="textStop">
              <a:avLst>
                <a:gd name="adj" fmla="val 14286"/>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00B0F0"/>
                </a:solidFill>
                <a:effectLst>
                  <a:outerShdw blurRad="80000" dist="40000" dir="5040000" algn="tl">
                    <a:srgbClr val="000000">
                      <a:alpha val="30000"/>
                    </a:srgbClr>
                  </a:outerShdw>
                </a:effectLst>
              </a:rPr>
              <a:t>Rivers</a:t>
            </a: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endParaRPr lang="ru-RU"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2050" name="Picture 2"/>
          <p:cNvPicPr>
            <a:picLocks noChangeAspect="1" noChangeArrowheads="1"/>
          </p:cNvPicPr>
          <p:nvPr/>
        </p:nvPicPr>
        <p:blipFill>
          <a:blip r:embed="rId2"/>
          <a:srcRect/>
          <a:stretch>
            <a:fillRect/>
          </a:stretch>
        </p:blipFill>
        <p:spPr bwMode="auto">
          <a:xfrm>
            <a:off x="2000232" y="3357563"/>
            <a:ext cx="5500658" cy="3500438"/>
          </a:xfrm>
          <a:prstGeom prst="rect">
            <a:avLst/>
          </a:prstGeom>
          <a:noFill/>
          <a:ln w="9525">
            <a:noFill/>
            <a:miter lim="800000"/>
            <a:headEnd/>
            <a:tailEnd/>
          </a:ln>
          <a:effectLst/>
        </p:spPr>
      </p:pic>
      <p:sp>
        <p:nvSpPr>
          <p:cNvPr id="13" name="TextBox 12"/>
          <p:cNvSpPr txBox="1"/>
          <p:nvPr/>
        </p:nvSpPr>
        <p:spPr>
          <a:xfrm>
            <a:off x="0" y="3286124"/>
            <a:ext cx="4857784" cy="830997"/>
          </a:xfrm>
          <a:prstGeom prst="rect">
            <a:avLst/>
          </a:prstGeom>
          <a:noFill/>
        </p:spPr>
        <p:txBody>
          <a:bodyPr wrap="square" rtlCol="0">
            <a:spAutoFit/>
          </a:bodyPr>
          <a:lstStyle/>
          <a:p>
            <a:r>
              <a:rPr lang="en-US" b="1" dirty="0" smtClean="0">
                <a:solidFill>
                  <a:srgbClr val="0000FF"/>
                </a:solidFill>
              </a:rPr>
              <a:t> </a:t>
            </a:r>
            <a:r>
              <a:rPr lang="en-US" sz="4800" b="1" dirty="0" smtClean="0"/>
              <a:t>the </a:t>
            </a:r>
            <a:r>
              <a:rPr lang="en-US" sz="4800" b="1" dirty="0" err="1" smtClean="0"/>
              <a:t>Mzymta</a:t>
            </a:r>
            <a:endParaRPr lang="ru-RU" sz="4800" dirty="0"/>
          </a:p>
        </p:txBody>
      </p:sp>
    </p:spTree>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2">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1328</TotalTime>
  <Words>556</Words>
  <Application>Microsoft Office PowerPoint</Application>
  <PresentationFormat>Экран (4:3)</PresentationFormat>
  <Paragraphs>45</Paragraphs>
  <Slides>15</Slides>
  <Notes>3</Notes>
  <HiddenSlides>0</HiddenSlides>
  <MMClips>0</MMClips>
  <ScaleCrop>false</ScaleCrop>
  <HeadingPairs>
    <vt:vector size="4" baseType="variant">
      <vt:variant>
        <vt:lpstr>Тема</vt:lpstr>
      </vt:variant>
      <vt:variant>
        <vt:i4>2</vt:i4>
      </vt:variant>
      <vt:variant>
        <vt:lpstr>Заголовки слайдов</vt:lpstr>
      </vt:variant>
      <vt:variant>
        <vt:i4>15</vt:i4>
      </vt:variant>
    </vt:vector>
  </HeadingPairs>
  <TitlesOfParts>
    <vt:vector size="17" baseType="lpstr">
      <vt:lpstr>Поток</vt:lpstr>
      <vt:lpstr>Тема Office</vt:lpstr>
      <vt:lpstr>Caucasian State Nature Biosphere Reserve</vt:lpstr>
      <vt:lpstr>Слайд 2</vt:lpstr>
      <vt:lpstr>Слайд 3</vt:lpstr>
      <vt:lpstr>Слайд 4</vt:lpstr>
      <vt:lpstr>Слайд 5</vt:lpstr>
      <vt:lpstr>Слайд 6</vt:lpstr>
      <vt:lpstr>There are many caves in the Reserve, especially in the Lagonak plateau. There are 130 of them. </vt:lpstr>
      <vt:lpstr>Слайд 8</vt:lpstr>
      <vt:lpstr>Слайд 9</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Caucasian State Nature Biosphere Reserve</dc:title>
  <dc:creator>Евгений</dc:creator>
  <cp:lastModifiedBy>Лена</cp:lastModifiedBy>
  <cp:revision>147</cp:revision>
  <dcterms:created xsi:type="dcterms:W3CDTF">2009-11-09T15:31:45Z</dcterms:created>
  <dcterms:modified xsi:type="dcterms:W3CDTF">2009-12-21T18:20:37Z</dcterms:modified>
</cp:coreProperties>
</file>