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5" r:id="rId6"/>
    <p:sldId id="267" r:id="rId7"/>
    <p:sldId id="270" r:id="rId8"/>
    <p:sldId id="266" r:id="rId9"/>
    <p:sldId id="261" r:id="rId10"/>
    <p:sldId id="268" r:id="rId11"/>
    <p:sldId id="262" r:id="rId12"/>
    <p:sldId id="271" r:id="rId13"/>
  </p:sldIdLst>
  <p:sldSz cx="9144000" cy="6858000" type="screen4x3"/>
  <p:notesSz cx="6858000" cy="9686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1353F-57AB-41D1-AD7A-1808E7BDAEE9}" type="datetimeFigureOut">
              <a:rPr lang="en-US" smtClean="0"/>
              <a:pPr/>
              <a:t>1/21/2010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7758D-9A45-4454-98C2-8B8A3014E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86510AE-0558-4E99-BDDC-AF477135266A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4CE2598-BDD0-4370-9C35-68BD35005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ESDGC AT EIRIAS</a:t>
            </a:r>
          </a:p>
          <a:p>
            <a:pPr algn="ctr"/>
            <a:endParaRPr lang="en-US" sz="5400" b="1" spc="200" dirty="0" smtClean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  <a:p>
            <a:pPr algn="ctr"/>
            <a:endParaRPr lang="en-US" sz="54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  <a:p>
            <a:pPr algn="ctr"/>
            <a:r>
              <a:rPr lang="en-U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WORLD CUP PROJECT</a:t>
            </a:r>
          </a:p>
        </p:txBody>
      </p:sp>
      <p:pic>
        <p:nvPicPr>
          <p:cNvPr id="13314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214818"/>
            <a:ext cx="2643174" cy="26431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4643446"/>
            <a:ext cx="65533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“I am not an Athenian or a Greek,</a:t>
            </a:r>
          </a:p>
          <a:p>
            <a:r>
              <a:rPr lang="en-US" sz="2800" b="1" dirty="0"/>
              <a:t>b</a:t>
            </a:r>
            <a:r>
              <a:rPr lang="en-US" sz="2800" b="1" dirty="0" smtClean="0"/>
              <a:t>ut a citizen of the world.”</a:t>
            </a:r>
          </a:p>
          <a:p>
            <a:endParaRPr lang="en-US" sz="2800" b="1" dirty="0"/>
          </a:p>
          <a:p>
            <a:r>
              <a:rPr lang="en-US" sz="2800" b="1" dirty="0" smtClean="0"/>
              <a:t>			</a:t>
            </a:r>
            <a:r>
              <a:rPr lang="en-US" sz="2800" dirty="0" smtClean="0"/>
              <a:t>Socrates (469-399 BC)</a:t>
            </a:r>
            <a:endParaRPr lang="en-US" sz="2800" dirty="0"/>
          </a:p>
        </p:txBody>
      </p:sp>
      <p:pic>
        <p:nvPicPr>
          <p:cNvPr id="13316" name="Picture 4" descr="http://www.sirenconservationeducation.co.uk/pictures/globc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0304" y="857232"/>
            <a:ext cx="227117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714356"/>
            <a:ext cx="7156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Other Faculty Ideas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4488"/>
            <a:ext cx="1643074" cy="2642063"/>
          </a:xfrm>
          <a:prstGeom prst="rect">
            <a:avLst/>
          </a:prstGeom>
          <a:noFill/>
        </p:spPr>
      </p:pic>
      <p:pic>
        <p:nvPicPr>
          <p:cNvPr id="5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6" y="4286256"/>
            <a:ext cx="2571744" cy="25717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49402" y="1785926"/>
            <a:ext cx="71945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MATHS – </a:t>
            </a:r>
            <a:r>
              <a:rPr lang="en-US" sz="2000" dirty="0" smtClean="0"/>
              <a:t>ticket pricing and exchange rates</a:t>
            </a:r>
          </a:p>
          <a:p>
            <a:r>
              <a:rPr lang="en-US" sz="2000" dirty="0" smtClean="0"/>
              <a:t>	       travel expenses from different nations</a:t>
            </a:r>
          </a:p>
          <a:p>
            <a:endParaRPr lang="en-US" sz="2000" dirty="0" smtClean="0"/>
          </a:p>
          <a:p>
            <a:r>
              <a:rPr lang="en-US" sz="2000" b="1" dirty="0" smtClean="0"/>
              <a:t>SCIENCE – </a:t>
            </a:r>
            <a:r>
              <a:rPr lang="en-US" sz="2000" dirty="0" smtClean="0"/>
              <a:t>South African mining industries</a:t>
            </a:r>
          </a:p>
          <a:p>
            <a:r>
              <a:rPr lang="en-US" sz="2000" b="1" dirty="0" smtClean="0"/>
              <a:t>	         </a:t>
            </a:r>
            <a:r>
              <a:rPr lang="en-US" sz="2000" dirty="0" smtClean="0"/>
              <a:t>comparing carbon footprints of different nations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LANGUAGES – </a:t>
            </a:r>
            <a:r>
              <a:rPr lang="en-US" sz="2000" dirty="0" smtClean="0"/>
              <a:t>learning tribal South African languages</a:t>
            </a:r>
          </a:p>
          <a:p>
            <a:r>
              <a:rPr lang="en-US" sz="2000" b="1" dirty="0" smtClean="0"/>
              <a:t>	</a:t>
            </a:r>
            <a:r>
              <a:rPr lang="en-US" sz="2000" dirty="0" smtClean="0"/>
              <a:t>	    comparing cultures of different nations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4643446"/>
            <a:ext cx="667041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ART – </a:t>
            </a:r>
            <a:r>
              <a:rPr lang="en-US" sz="2000" dirty="0" smtClean="0"/>
              <a:t>African masks / emaciated figures sculpture</a:t>
            </a:r>
          </a:p>
          <a:p>
            <a:r>
              <a:rPr lang="en-US" sz="2000" b="1" dirty="0" smtClean="0"/>
              <a:t>MUSIC – </a:t>
            </a:r>
            <a:r>
              <a:rPr lang="en-US" sz="2000" dirty="0" smtClean="0"/>
              <a:t>traditional African music / learning anthems</a:t>
            </a:r>
          </a:p>
          <a:p>
            <a:r>
              <a:rPr lang="en-US" sz="2000" b="1" dirty="0" smtClean="0"/>
              <a:t>HISTORY – </a:t>
            </a:r>
            <a:r>
              <a:rPr lang="en-US" sz="2000" dirty="0" smtClean="0"/>
              <a:t>slave trade in Africa / Mandela + apartheid</a:t>
            </a:r>
          </a:p>
          <a:p>
            <a:r>
              <a:rPr lang="en-US" sz="2000" b="1" dirty="0" smtClean="0"/>
              <a:t>GEOGRAPHY – </a:t>
            </a:r>
            <a:r>
              <a:rPr lang="en-US" sz="2000" dirty="0" smtClean="0"/>
              <a:t>environmental/seasonal impact of WC</a:t>
            </a:r>
          </a:p>
          <a:p>
            <a:r>
              <a:rPr lang="en-US" sz="2000" b="1" dirty="0" smtClean="0"/>
              <a:t>RS – </a:t>
            </a:r>
            <a:r>
              <a:rPr lang="en-US" sz="2000" dirty="0" smtClean="0"/>
              <a:t>Christian charities in Africa / human rights issues</a:t>
            </a:r>
          </a:p>
          <a:p>
            <a:r>
              <a:rPr lang="en-US" sz="2000" b="1" dirty="0" smtClean="0"/>
              <a:t>PE – </a:t>
            </a:r>
            <a:r>
              <a:rPr lang="en-US" sz="2000" dirty="0" smtClean="0"/>
              <a:t>sport in SA / comparing diets and training regimes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1643074" cy="2642063"/>
          </a:xfrm>
          <a:prstGeom prst="rect">
            <a:avLst/>
          </a:prstGeom>
          <a:noFill/>
        </p:spPr>
      </p:pic>
      <p:pic>
        <p:nvPicPr>
          <p:cNvPr id="5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929066"/>
            <a:ext cx="2500298" cy="250029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282" y="500042"/>
            <a:ext cx="48141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Pastoral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Impact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1285860"/>
            <a:ext cx="72815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Cooper Black" pitchFamily="18" charset="0"/>
              </a:rPr>
              <a:t> 7</a:t>
            </a:r>
            <a:r>
              <a:rPr lang="en-GB" sz="2400" baseline="30000" dirty="0" smtClean="0">
                <a:latin typeface="Cooper Black" pitchFamily="18" charset="0"/>
              </a:rPr>
              <a:t>th</a:t>
            </a:r>
            <a:r>
              <a:rPr lang="en-GB" sz="2400" dirty="0" smtClean="0">
                <a:latin typeface="Cooper Black" pitchFamily="18" charset="0"/>
              </a:rPr>
              <a:t> June – 14</a:t>
            </a:r>
            <a:r>
              <a:rPr lang="en-GB" sz="2400" baseline="30000" dirty="0" smtClean="0">
                <a:latin typeface="Cooper Black" pitchFamily="18" charset="0"/>
              </a:rPr>
              <a:t>th</a:t>
            </a:r>
            <a:r>
              <a:rPr lang="en-GB" sz="2400" dirty="0" smtClean="0">
                <a:latin typeface="Cooper Black" pitchFamily="18" charset="0"/>
              </a:rPr>
              <a:t> July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Cooper Black" pitchFamily="18" charset="0"/>
              </a:rPr>
              <a:t> Form ESDGC competition</a:t>
            </a:r>
          </a:p>
          <a:p>
            <a:r>
              <a:rPr lang="en-GB" sz="2400" dirty="0" smtClean="0">
                <a:latin typeface="Cooper Black" pitchFamily="18" charset="0"/>
              </a:rPr>
              <a:t>	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&gt; each form in Y7, 8, 9, 10 and 12 draws a World Cup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   team from the 32 countries involved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Y7-10 decorate form room in country’s theme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Y12 prepare presentation (verbal or video)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judged on 14</a:t>
            </a:r>
            <a:r>
              <a:rPr lang="en-GB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July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prize for winning form per year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House Points awarded too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357694"/>
            <a:ext cx="62600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Cooper Black" pitchFamily="18" charset="0"/>
              </a:rPr>
              <a:t> 28</a:t>
            </a:r>
            <a:r>
              <a:rPr lang="en-GB" sz="2400" baseline="30000" dirty="0" smtClean="0">
                <a:latin typeface="Cooper Black" pitchFamily="18" charset="0"/>
              </a:rPr>
              <a:t>th</a:t>
            </a:r>
            <a:r>
              <a:rPr lang="en-GB" sz="2400" dirty="0" smtClean="0">
                <a:latin typeface="Cooper Black" pitchFamily="18" charset="0"/>
              </a:rPr>
              <a:t> June Pastoral Lesson (optional?)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Cooper Black" pitchFamily="18" charset="0"/>
              </a:rPr>
              <a:t> 9</a:t>
            </a:r>
            <a:r>
              <a:rPr lang="en-GB" sz="2400" baseline="30000" dirty="0" smtClean="0">
                <a:latin typeface="Cooper Black" pitchFamily="18" charset="0"/>
              </a:rPr>
              <a:t>th</a:t>
            </a:r>
            <a:r>
              <a:rPr lang="en-GB" sz="2400" dirty="0" smtClean="0">
                <a:latin typeface="Cooper Black" pitchFamily="18" charset="0"/>
              </a:rPr>
              <a:t> July Pastoral Lesson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focus where possible on ESDGC with a link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   to South Africa and the World Cup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to be discussed/planned in Learning Teams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	&gt; World Cup Week TFTD = Sportsmanship!!!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6334780"/>
            <a:ext cx="85331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***Promoting Whole School/House Events***</a:t>
            </a:r>
            <a:endParaRPr lang="en-US" sz="2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0430" y="714356"/>
            <a:ext cx="3719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TARGETS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1643074" cy="2642063"/>
          </a:xfrm>
          <a:prstGeom prst="rect">
            <a:avLst/>
          </a:prstGeom>
          <a:noFill/>
        </p:spPr>
      </p:pic>
      <p:pic>
        <p:nvPicPr>
          <p:cNvPr id="6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429140"/>
            <a:ext cx="2428860" cy="24288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28794" y="1643050"/>
            <a:ext cx="7043916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b="1" dirty="0" smtClean="0"/>
              <a:t> Tuesday 2</a:t>
            </a:r>
            <a:r>
              <a:rPr lang="en-GB" sz="2000" b="1" baseline="30000" dirty="0" smtClean="0"/>
              <a:t>nd</a:t>
            </a:r>
            <a:r>
              <a:rPr lang="en-GB" sz="2000" b="1" dirty="0" smtClean="0"/>
              <a:t> February – Faculty Teams Meeting</a:t>
            </a:r>
          </a:p>
          <a:p>
            <a:endParaRPr lang="en-GB" sz="800" b="1" dirty="0" smtClean="0"/>
          </a:p>
          <a:p>
            <a:r>
              <a:rPr lang="en-GB" sz="2000" b="1" dirty="0" smtClean="0"/>
              <a:t>	</a:t>
            </a:r>
            <a:r>
              <a:rPr lang="en-GB" sz="2000" dirty="0" smtClean="0"/>
              <a:t>Launch project to your Faculty</a:t>
            </a:r>
          </a:p>
          <a:p>
            <a:r>
              <a:rPr lang="en-GB" sz="2000" b="1" dirty="0" smtClean="0"/>
              <a:t>	</a:t>
            </a:r>
            <a:r>
              <a:rPr lang="en-GB" sz="2000" dirty="0" smtClean="0"/>
              <a:t>Discuss impact on / requirements for Faculty</a:t>
            </a:r>
          </a:p>
          <a:p>
            <a:r>
              <a:rPr lang="en-GB" sz="2000" b="1" dirty="0" smtClean="0"/>
              <a:t>	</a:t>
            </a:r>
            <a:r>
              <a:rPr lang="en-GB" sz="2000" dirty="0" smtClean="0"/>
              <a:t>Brainstorm initial ideas for World Cup Week units</a:t>
            </a:r>
          </a:p>
          <a:p>
            <a:r>
              <a:rPr lang="en-GB" sz="2000" b="1" dirty="0" smtClean="0"/>
              <a:t>	</a:t>
            </a:r>
            <a:r>
              <a:rPr lang="en-GB" sz="2000" dirty="0" smtClean="0"/>
              <a:t>Distribute tasks through Faculty</a:t>
            </a:r>
          </a:p>
          <a:p>
            <a:r>
              <a:rPr lang="en-GB" sz="2000" b="1" dirty="0" smtClean="0"/>
              <a:t>	</a:t>
            </a:r>
            <a:r>
              <a:rPr lang="en-GB" sz="2000" dirty="0" smtClean="0"/>
              <a:t>Unit titles to be confirmed by Tuesday 23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February</a:t>
            </a:r>
          </a:p>
          <a:p>
            <a:r>
              <a:rPr lang="en-GB" sz="2000" b="1" dirty="0" smtClean="0"/>
              <a:t>	***On-going item for Faculty Team Meetings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5072074"/>
            <a:ext cx="5976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b="1" dirty="0" smtClean="0"/>
              <a:t> Tuesday 23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February – TSG Session</a:t>
            </a:r>
          </a:p>
          <a:p>
            <a:endParaRPr lang="en-GB" sz="800" b="1" dirty="0" smtClean="0"/>
          </a:p>
          <a:p>
            <a:r>
              <a:rPr lang="en-GB" sz="2000" dirty="0" smtClean="0"/>
              <a:t>	Faculty preparation of mini units for WCW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4071942"/>
            <a:ext cx="6776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b="1" dirty="0" smtClean="0"/>
              <a:t> Tuesday 9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February – Focus Group Meeting</a:t>
            </a:r>
          </a:p>
          <a:p>
            <a:endParaRPr lang="en-GB" sz="800" dirty="0" smtClean="0"/>
          </a:p>
          <a:p>
            <a:r>
              <a:rPr lang="en-GB" sz="2000" dirty="0" smtClean="0"/>
              <a:t>	To discuss issues/questions arising from Faculties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44" y="6027003"/>
            <a:ext cx="5945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b="1" dirty="0" smtClean="0"/>
              <a:t> Tuesday 4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May – Twilight Session</a:t>
            </a:r>
          </a:p>
          <a:p>
            <a:endParaRPr lang="en-GB" sz="800" b="1" dirty="0" smtClean="0"/>
          </a:p>
          <a:p>
            <a:r>
              <a:rPr lang="en-GB" sz="2000" dirty="0" smtClean="0"/>
              <a:t>	Final preparation of WCW units/resources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143380"/>
            <a:ext cx="2714612" cy="2714620"/>
          </a:xfrm>
          <a:prstGeom prst="rect">
            <a:avLst/>
          </a:prstGeom>
          <a:noFill/>
        </p:spPr>
      </p:pic>
      <p:pic>
        <p:nvPicPr>
          <p:cNvPr id="18434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71546"/>
            <a:ext cx="1643074" cy="264206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5984" y="714356"/>
            <a:ext cx="603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What is ESDGC?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1714488"/>
            <a:ext cx="70723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“To provide opportunities for teachers and learners to consider global issues; make links between what is personal, local, national and global; engage in culturally-diverse experiences; critically evaluate their own values and attitudes; and develop skills that will enable them to challenge injustice, prejudice and discrimination.”</a:t>
            </a:r>
          </a:p>
          <a:p>
            <a:r>
              <a:rPr lang="en-US" sz="2000" b="1" dirty="0"/>
              <a:t>	</a:t>
            </a:r>
            <a:r>
              <a:rPr lang="en-US" sz="2000" b="1" dirty="0" smtClean="0"/>
              <a:t>			             (WAG, July 2008)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00298" y="4071942"/>
            <a:ext cx="30146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Key Themes for ESDGC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Wealth &amp; Poverty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Identity &amp; Culture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Choices &amp; Decisions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Health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Climate Change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Consumption &amp; Waste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Natural Environment</a:t>
            </a:r>
          </a:p>
        </p:txBody>
      </p:sp>
      <p:pic>
        <p:nvPicPr>
          <p:cNvPr id="18436" name="Picture 4" descr="http://www.topnews.in/files/Unesco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786322"/>
            <a:ext cx="2171484" cy="1676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8" y="4572008"/>
            <a:ext cx="2285992" cy="2285992"/>
          </a:xfrm>
          <a:prstGeom prst="rect">
            <a:avLst/>
          </a:prstGeom>
          <a:noFill/>
        </p:spPr>
      </p:pic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000240"/>
            <a:ext cx="1285884" cy="20677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57290" y="642918"/>
            <a:ext cx="65630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ESDGC Requirements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348800"/>
            <a:ext cx="678661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Under statutory Estyn guidelines ESDGC is now  </a:t>
            </a:r>
          </a:p>
          <a:p>
            <a:r>
              <a:rPr lang="en-US" sz="2000" b="1" dirty="0" smtClean="0"/>
              <a:t>    a required  element of schooling in Wales –   </a:t>
            </a:r>
          </a:p>
          <a:p>
            <a:r>
              <a:rPr lang="en-US" sz="2000" b="1" dirty="0" smtClean="0"/>
              <a:t>    inspected area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Must be addressed in all subject areas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Must be addressed through PSE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Must be embedded across the entire curriculum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and infused throughout the life of the school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Should not be a ‘bolt-on’ subject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Not confined to the classroom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The responsibility of all staff to promote ESDGC</a:t>
            </a:r>
          </a:p>
          <a:p>
            <a:pPr>
              <a:buFont typeface="Wingdings" pitchFamily="2" charset="2"/>
              <a:buChar char="v"/>
            </a:pPr>
            <a:endParaRPr lang="en-US" sz="1600" b="1" dirty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Partnership activities are fundamental to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ESDGC delivery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94" y="4357694"/>
            <a:ext cx="2500306" cy="2500306"/>
          </a:xfrm>
          <a:prstGeom prst="rect">
            <a:avLst/>
          </a:prstGeom>
          <a:noFill/>
        </p:spPr>
      </p:pic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1428736"/>
            <a:ext cx="1643074" cy="264206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357422" y="785794"/>
            <a:ext cx="42707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The Project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Flowchart: Punched Tape 6"/>
          <p:cNvSpPr/>
          <p:nvPr/>
        </p:nvSpPr>
        <p:spPr>
          <a:xfrm>
            <a:off x="500034" y="1785926"/>
            <a:ext cx="6143668" cy="17145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FIFA WORLD CUP 2010 THEMED SUMMER ½ TERM </a:t>
            </a:r>
            <a:endParaRPr lang="en-US" sz="2800" b="1" dirty="0"/>
          </a:p>
        </p:txBody>
      </p:sp>
      <p:sp>
        <p:nvSpPr>
          <p:cNvPr id="8" name="Flowchart: Punched Tape 7"/>
          <p:cNvSpPr/>
          <p:nvPr/>
        </p:nvSpPr>
        <p:spPr>
          <a:xfrm>
            <a:off x="500034" y="3357562"/>
            <a:ext cx="6143668" cy="17145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FIFA WORLD CUP 2010 THEMED ACTIVITY WEEK </a:t>
            </a:r>
            <a:endParaRPr lang="en-US" sz="2800" b="1" dirty="0"/>
          </a:p>
        </p:txBody>
      </p:sp>
      <p:sp>
        <p:nvSpPr>
          <p:cNvPr id="9" name="Flowchart: Punched Tape 8"/>
          <p:cNvSpPr/>
          <p:nvPr/>
        </p:nvSpPr>
        <p:spPr>
          <a:xfrm>
            <a:off x="500034" y="4929198"/>
            <a:ext cx="6143668" cy="17145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 LONG-TERM PARTNERSHIP WITH S. AFRICAN SCHOOL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554932" cy="2500330"/>
          </a:xfrm>
          <a:prstGeom prst="rect">
            <a:avLst/>
          </a:prstGeom>
          <a:noFill/>
        </p:spPr>
      </p:pic>
      <p:pic>
        <p:nvPicPr>
          <p:cNvPr id="5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6" y="4286256"/>
            <a:ext cx="2571744" cy="257174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71802" y="714356"/>
            <a:ext cx="4459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KEY DATES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1796" y="1643050"/>
            <a:ext cx="69576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Arial Rounded MT Bold" pitchFamily="34" charset="0"/>
              </a:rPr>
              <a:t>SPRING TERM 2010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Form a Focus Group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Focus Group leads initial research/planning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Brief School Council – generate pupil ideas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Establish link with S. African partner school 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4000504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Comic Sans MS" pitchFamily="66" charset="0"/>
              </a:rPr>
              <a:t>SUMMER TERM 2010</a:t>
            </a:r>
          </a:p>
          <a:p>
            <a:endParaRPr lang="en-US" b="1" u="sng" dirty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Comic Sans MS" pitchFamily="66" charset="0"/>
              </a:rPr>
              <a:t> Dates </a:t>
            </a:r>
            <a:r>
              <a:rPr lang="en-US" b="1" dirty="0" err="1" smtClean="0">
                <a:latin typeface="Comic Sans MS" pitchFamily="66" charset="0"/>
              </a:rPr>
              <a:t>t.b.c</a:t>
            </a:r>
            <a:r>
              <a:rPr lang="en-US" b="1" dirty="0" smtClean="0">
                <a:latin typeface="Comic Sans MS" pitchFamily="66" charset="0"/>
              </a:rPr>
              <a:t>. –TSG session(s) for Focus Group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Comic Sans MS" pitchFamily="66" charset="0"/>
              </a:rPr>
              <a:t> May 4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= Twilight – preparation for ‘World Cup Week’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Comic Sans MS" pitchFamily="66" charset="0"/>
              </a:rPr>
              <a:t> May 17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-21</a:t>
            </a:r>
            <a:r>
              <a:rPr lang="en-US" b="1" baseline="30000" dirty="0" smtClean="0">
                <a:latin typeface="Comic Sans MS" pitchFamily="66" charset="0"/>
              </a:rPr>
              <a:t>st</a:t>
            </a:r>
            <a:r>
              <a:rPr lang="en-US" b="1" dirty="0" smtClean="0">
                <a:latin typeface="Comic Sans MS" pitchFamily="66" charset="0"/>
              </a:rPr>
              <a:t> = assembly launch of themed half-term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Comic Sans MS" pitchFamily="66" charset="0"/>
              </a:rPr>
              <a:t> June 7-11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– recap PPT delivered by form tutors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June 11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= World Cup kicks off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June 7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– July 14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= whole school and House events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July 5-9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= WORLD CUP WEEK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July 14</a:t>
            </a:r>
            <a:r>
              <a:rPr lang="en-US" b="1" baseline="30000" dirty="0" smtClean="0">
                <a:latin typeface="Comic Sans MS" pitchFamily="66" charset="0"/>
              </a:rPr>
              <a:t>th</a:t>
            </a:r>
            <a:r>
              <a:rPr lang="en-US" b="1" dirty="0" smtClean="0">
                <a:latin typeface="Comic Sans MS" pitchFamily="66" charset="0"/>
              </a:rPr>
              <a:t> = finals of whole school and House events</a:t>
            </a:r>
            <a:endParaRPr lang="en-US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5852" y="857232"/>
            <a:ext cx="6631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The ‘Focus Group’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714752"/>
            <a:ext cx="1554932" cy="2500330"/>
          </a:xfrm>
          <a:prstGeom prst="rect">
            <a:avLst/>
          </a:prstGeom>
          <a:noFill/>
        </p:spPr>
      </p:pic>
      <p:pic>
        <p:nvPicPr>
          <p:cNvPr id="6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6" y="4286256"/>
            <a:ext cx="2571744" cy="25717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2000240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Consisting of a ‘rep’ from each Faculty plus other key staff with the function of leading the planning and delivery of the events.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71802" y="3441680"/>
            <a:ext cx="279114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Lead Staff – </a:t>
            </a:r>
            <a:r>
              <a:rPr lang="en-GB" dirty="0" smtClean="0"/>
              <a:t>PJS + DFR</a:t>
            </a:r>
            <a:endParaRPr lang="en-GB" b="1" dirty="0" smtClean="0"/>
          </a:p>
          <a:p>
            <a:r>
              <a:rPr lang="en-GB" b="1" dirty="0" smtClean="0"/>
              <a:t>English – </a:t>
            </a:r>
            <a:r>
              <a:rPr lang="en-GB" dirty="0" smtClean="0"/>
              <a:t>CSN</a:t>
            </a:r>
            <a:endParaRPr lang="en-GB" b="1" dirty="0" smtClean="0"/>
          </a:p>
          <a:p>
            <a:r>
              <a:rPr lang="en-GB" b="1" dirty="0" smtClean="0"/>
              <a:t>Maths – </a:t>
            </a:r>
            <a:r>
              <a:rPr lang="en-GB" dirty="0" smtClean="0"/>
              <a:t>PPR</a:t>
            </a:r>
            <a:endParaRPr lang="en-GB" b="1" dirty="0" smtClean="0"/>
          </a:p>
          <a:p>
            <a:r>
              <a:rPr lang="en-GB" b="1" dirty="0" smtClean="0"/>
              <a:t>Science – </a:t>
            </a:r>
            <a:r>
              <a:rPr lang="en-GB" dirty="0" smtClean="0"/>
              <a:t>AFY</a:t>
            </a:r>
            <a:endParaRPr lang="en-GB" b="1" dirty="0" smtClean="0"/>
          </a:p>
          <a:p>
            <a:r>
              <a:rPr lang="en-GB" b="1" dirty="0" smtClean="0"/>
              <a:t>Languages – </a:t>
            </a:r>
            <a:r>
              <a:rPr lang="en-GB" dirty="0" smtClean="0"/>
              <a:t>DYW</a:t>
            </a:r>
            <a:endParaRPr lang="en-GB" b="1" dirty="0" smtClean="0"/>
          </a:p>
          <a:p>
            <a:r>
              <a:rPr lang="en-GB" b="1" dirty="0" smtClean="0"/>
              <a:t>Humanities – </a:t>
            </a:r>
            <a:r>
              <a:rPr lang="en-GB" dirty="0" smtClean="0"/>
              <a:t>SGN</a:t>
            </a:r>
            <a:endParaRPr lang="en-GB" b="1" dirty="0" smtClean="0"/>
          </a:p>
          <a:p>
            <a:r>
              <a:rPr lang="en-GB" b="1" dirty="0" smtClean="0"/>
              <a:t>Technology – </a:t>
            </a:r>
            <a:r>
              <a:rPr lang="en-GB" dirty="0" smtClean="0"/>
              <a:t>MMY</a:t>
            </a:r>
            <a:endParaRPr lang="en-GB" b="1" dirty="0" smtClean="0"/>
          </a:p>
          <a:p>
            <a:r>
              <a:rPr lang="en-GB" b="1" dirty="0" smtClean="0"/>
              <a:t>Business/ICT – </a:t>
            </a:r>
            <a:r>
              <a:rPr lang="en-GB" dirty="0" smtClean="0"/>
              <a:t>DJS</a:t>
            </a:r>
            <a:endParaRPr lang="en-GB" b="1" dirty="0" smtClean="0"/>
          </a:p>
          <a:p>
            <a:r>
              <a:rPr lang="en-GB" b="1" dirty="0" smtClean="0"/>
              <a:t>P.E – </a:t>
            </a:r>
            <a:r>
              <a:rPr lang="en-GB" dirty="0" smtClean="0"/>
              <a:t>AMN</a:t>
            </a:r>
            <a:endParaRPr lang="en-GB" b="1" dirty="0" smtClean="0"/>
          </a:p>
          <a:p>
            <a:r>
              <a:rPr lang="en-GB" b="1" dirty="0" smtClean="0"/>
              <a:t>House Rep – </a:t>
            </a:r>
            <a:r>
              <a:rPr lang="en-GB" dirty="0" smtClean="0"/>
              <a:t>PPR</a:t>
            </a:r>
            <a:endParaRPr lang="en-GB" b="1" dirty="0" smtClean="0"/>
          </a:p>
          <a:p>
            <a:r>
              <a:rPr lang="en-GB" b="1" dirty="0" smtClean="0"/>
              <a:t>PSE Rep – </a:t>
            </a:r>
            <a:r>
              <a:rPr lang="en-GB" dirty="0" smtClean="0"/>
              <a:t>CSH</a:t>
            </a:r>
            <a:endParaRPr lang="en-GB" b="1" dirty="0" smtClean="0"/>
          </a:p>
          <a:p>
            <a:r>
              <a:rPr lang="en-GB" b="1" dirty="0" smtClean="0"/>
              <a:t>ESDGC Rep </a:t>
            </a:r>
            <a:r>
              <a:rPr lang="en-GB" dirty="0" smtClean="0"/>
              <a:t> - KAR</a:t>
            </a:r>
          </a:p>
        </p:txBody>
      </p:sp>
      <p:sp>
        <p:nvSpPr>
          <p:cNvPr id="9" name="Down Arrow 8"/>
          <p:cNvSpPr/>
          <p:nvPr/>
        </p:nvSpPr>
        <p:spPr>
          <a:xfrm>
            <a:off x="2643174" y="2714620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500042"/>
            <a:ext cx="5166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Whole School Activities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714488"/>
            <a:ext cx="1714512" cy="2756935"/>
          </a:xfrm>
          <a:prstGeom prst="rect">
            <a:avLst/>
          </a:prstGeom>
          <a:noFill/>
        </p:spPr>
      </p:pic>
      <p:pic>
        <p:nvPicPr>
          <p:cNvPr id="6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4786330"/>
            <a:ext cx="2071670" cy="2071670"/>
          </a:xfrm>
          <a:prstGeom prst="rect">
            <a:avLst/>
          </a:prstGeom>
          <a:noFill/>
        </p:spPr>
      </p:pic>
      <p:sp>
        <p:nvSpPr>
          <p:cNvPr id="7" name="Flowchart: Punched Tape 6"/>
          <p:cNvSpPr/>
          <p:nvPr/>
        </p:nvSpPr>
        <p:spPr>
          <a:xfrm>
            <a:off x="214282" y="1071546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INTER-HOUSE 5-A-SIDE WORLD CUP</a:t>
            </a:r>
            <a:endParaRPr lang="en-US" sz="2400" dirty="0"/>
          </a:p>
        </p:txBody>
      </p:sp>
      <p:sp>
        <p:nvSpPr>
          <p:cNvPr id="8" name="Flowchart: Punched Tape 7"/>
          <p:cNvSpPr/>
          <p:nvPr/>
        </p:nvSpPr>
        <p:spPr>
          <a:xfrm>
            <a:off x="214282" y="1643050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INTER-HOUSE PHONES 4 AFRICA</a:t>
            </a:r>
            <a:endParaRPr lang="en-US" sz="2400" dirty="0"/>
          </a:p>
        </p:txBody>
      </p:sp>
      <p:sp>
        <p:nvSpPr>
          <p:cNvPr id="9" name="Flowchart: Punched Tape 8"/>
          <p:cNvSpPr/>
          <p:nvPr/>
        </p:nvSpPr>
        <p:spPr>
          <a:xfrm>
            <a:off x="214282" y="2214554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INTER-HOUSE ESDGC QUIZZES</a:t>
            </a:r>
            <a:endParaRPr lang="en-US" sz="2400" dirty="0"/>
          </a:p>
        </p:txBody>
      </p:sp>
      <p:sp>
        <p:nvSpPr>
          <p:cNvPr id="10" name="Flowchart: Punched Tape 9"/>
          <p:cNvSpPr/>
          <p:nvPr/>
        </p:nvSpPr>
        <p:spPr>
          <a:xfrm>
            <a:off x="214282" y="2786058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WORLD CUP THEMED CANTEEN MENU</a:t>
            </a:r>
            <a:endParaRPr lang="en-US" sz="2400" dirty="0"/>
          </a:p>
        </p:txBody>
      </p:sp>
      <p:sp>
        <p:nvSpPr>
          <p:cNvPr id="11" name="Flowchart: Punched Tape 10"/>
          <p:cNvSpPr/>
          <p:nvPr/>
        </p:nvSpPr>
        <p:spPr>
          <a:xfrm>
            <a:off x="214282" y="3357562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WORLD CUP ‘DISKI DANCE’ CLUB</a:t>
            </a:r>
            <a:endParaRPr lang="en-US" sz="2400" dirty="0"/>
          </a:p>
        </p:txBody>
      </p:sp>
      <p:sp>
        <p:nvSpPr>
          <p:cNvPr id="12" name="Flowchart: Punched Tape 11"/>
          <p:cNvSpPr/>
          <p:nvPr/>
        </p:nvSpPr>
        <p:spPr>
          <a:xfrm>
            <a:off x="214282" y="3929066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FORM DISPLAY/PRESENTATION COMP</a:t>
            </a:r>
            <a:endParaRPr lang="en-US" sz="2400" dirty="0"/>
          </a:p>
        </p:txBody>
      </p:sp>
      <p:sp>
        <p:nvSpPr>
          <p:cNvPr id="13" name="Flowchart: Punched Tape 12"/>
          <p:cNvSpPr/>
          <p:nvPr/>
        </p:nvSpPr>
        <p:spPr>
          <a:xfrm>
            <a:off x="214282" y="4500570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WHOLE SCHOOL THEMED FANCY DRESS</a:t>
            </a:r>
            <a:endParaRPr lang="en-US" sz="2400" dirty="0"/>
          </a:p>
        </p:txBody>
      </p:sp>
      <p:sp>
        <p:nvSpPr>
          <p:cNvPr id="14" name="Flowchart: Punched Tape 13"/>
          <p:cNvSpPr/>
          <p:nvPr/>
        </p:nvSpPr>
        <p:spPr>
          <a:xfrm>
            <a:off x="214282" y="5643578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Y7 PARENTS EVENING THEMED BBQ</a:t>
            </a:r>
            <a:endParaRPr lang="en-US" sz="2400" dirty="0"/>
          </a:p>
        </p:txBody>
      </p:sp>
      <p:sp>
        <p:nvSpPr>
          <p:cNvPr id="15" name="Flowchart: Punched Tape 14"/>
          <p:cNvSpPr/>
          <p:nvPr/>
        </p:nvSpPr>
        <p:spPr>
          <a:xfrm>
            <a:off x="214282" y="5072074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SCHOOL MUSICAL DISPLAY/INTERLUDE</a:t>
            </a:r>
            <a:endParaRPr lang="en-US" sz="2400" dirty="0"/>
          </a:p>
        </p:txBody>
      </p:sp>
      <p:sp>
        <p:nvSpPr>
          <p:cNvPr id="16" name="Flowchart: Punched Tape 15"/>
          <p:cNvSpPr/>
          <p:nvPr/>
        </p:nvSpPr>
        <p:spPr>
          <a:xfrm>
            <a:off x="214282" y="6215058"/>
            <a:ext cx="6643734" cy="64294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Y7 HEALTH &amp; FITNESS DAY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857232"/>
            <a:ext cx="6245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World Cup Week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6" y="4286256"/>
            <a:ext cx="2571744" cy="2571744"/>
          </a:xfrm>
          <a:prstGeom prst="rect">
            <a:avLst/>
          </a:prstGeom>
          <a:noFill/>
        </p:spPr>
      </p:pic>
      <p:pic>
        <p:nvPicPr>
          <p:cNvPr id="6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43"/>
            <a:ext cx="1357290" cy="218252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897598" y="2214554"/>
            <a:ext cx="2961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5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-9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July 2010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All KS3 pupils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Y10 and Y12 pupils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207167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week in which all lessons, subject and pastoral, focus on activities linked to South Africa and/or the FIFA World Cup.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929190" y="2428868"/>
            <a:ext cx="9069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43042" y="3714752"/>
            <a:ext cx="3243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WHY???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4714884"/>
            <a:ext cx="6000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A unique opportunity to engage ALL pupils in ESDGC activities that are real, relevant and contemporary.</a:t>
            </a:r>
          </a:p>
          <a:p>
            <a:endParaRPr lang="en-US" sz="20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&gt; An attempt to embed the concept of ESDGC at a whole school level, involving staff, pupils + parents.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rendsupdates.com/wp-content/uploads/2009/10/20101worldcup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42" y="4071942"/>
            <a:ext cx="2786058" cy="2786058"/>
          </a:xfrm>
          <a:prstGeom prst="rect">
            <a:avLst/>
          </a:prstGeom>
          <a:noFill/>
        </p:spPr>
      </p:pic>
      <p:pic>
        <p:nvPicPr>
          <p:cNvPr id="5" name="Picture 2" descr="http://www.tzedek.org.uk/image/teach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2984"/>
            <a:ext cx="1643074" cy="264206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00364" y="714356"/>
            <a:ext cx="45175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Faculty Impact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7199" y="1500174"/>
            <a:ext cx="751680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World Cup Week (5</a:t>
            </a:r>
            <a:r>
              <a:rPr lang="en-GB" sz="2400" baseline="30000" dirty="0" smtClean="0">
                <a:latin typeface="Berlin Sans FB Demi" pitchFamily="34" charset="0"/>
              </a:rPr>
              <a:t>th</a:t>
            </a:r>
            <a:r>
              <a:rPr lang="en-GB" sz="2400" dirty="0" smtClean="0">
                <a:latin typeface="Berlin Sans FB Demi" pitchFamily="34" charset="0"/>
              </a:rPr>
              <a:t>-9</a:t>
            </a:r>
            <a:r>
              <a:rPr lang="en-GB" sz="2400" baseline="30000" dirty="0" smtClean="0">
                <a:latin typeface="Berlin Sans FB Demi" pitchFamily="34" charset="0"/>
              </a:rPr>
              <a:t>th</a:t>
            </a:r>
            <a:r>
              <a:rPr lang="en-GB" sz="2400" dirty="0" smtClean="0">
                <a:latin typeface="Berlin Sans FB Demi" pitchFamily="34" charset="0"/>
              </a:rPr>
              <a:t> July)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All KS3 classes to complete a themed ‘mini unit’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Same with Y10 and Y12 classes (subject to c/work)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Must relate to World Cup and Global Citizenship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Could be part of a wider unit of work (tweaking)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erlin Sans FB Demi" pitchFamily="34" charset="0"/>
              </a:rPr>
              <a:t> Faculty Rep responsible for organising it (not HOF)</a:t>
            </a:r>
            <a:endParaRPr lang="en-GB" sz="2400" dirty="0">
              <a:latin typeface="Berlin Sans FB Dem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44" y="3929066"/>
            <a:ext cx="33842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 Example…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4500570"/>
            <a:ext cx="658545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English</a:t>
            </a:r>
          </a:p>
          <a:p>
            <a:endParaRPr lang="en-GB" sz="1200" u="sng" dirty="0" smtClean="0"/>
          </a:p>
          <a:p>
            <a:r>
              <a:rPr lang="en-GB" dirty="0" smtClean="0"/>
              <a:t>Year 7 – letter writing – pen pal letters to link school</a:t>
            </a:r>
          </a:p>
          <a:p>
            <a:r>
              <a:rPr lang="en-GB" dirty="0" smtClean="0"/>
              <a:t>Year 8 – reporting the news – match reports, SA news</a:t>
            </a:r>
          </a:p>
          <a:p>
            <a:r>
              <a:rPr lang="en-GB" dirty="0" smtClean="0"/>
              <a:t>Year 9 – debating – racism in SA and in football (apartheid)</a:t>
            </a:r>
          </a:p>
          <a:p>
            <a:r>
              <a:rPr lang="en-GB" dirty="0" smtClean="0"/>
              <a:t>Year 10 – coursework – magazine articles on WC impact on SA</a:t>
            </a:r>
          </a:p>
          <a:p>
            <a:r>
              <a:rPr lang="en-GB" dirty="0" smtClean="0"/>
              <a:t>Year 12 Lit – South African poetry/short stories</a:t>
            </a:r>
          </a:p>
          <a:p>
            <a:r>
              <a:rPr lang="en-GB" dirty="0" smtClean="0"/>
              <a:t>Year 12 Lang – analysing bias in match reports worldwide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690</TotalTime>
  <Words>805</Words>
  <Application>Microsoft Office PowerPoint</Application>
  <PresentationFormat>On-screen Show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Ferrier</dc:creator>
  <cp:lastModifiedBy>Phil</cp:lastModifiedBy>
  <cp:revision>48</cp:revision>
  <dcterms:created xsi:type="dcterms:W3CDTF">2010-01-03T12:59:11Z</dcterms:created>
  <dcterms:modified xsi:type="dcterms:W3CDTF">2010-01-21T04:21:40Z</dcterms:modified>
</cp:coreProperties>
</file>