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4"/>
  </p:notesMasterIdLst>
  <p:sldIdLst>
    <p:sldId id="281" r:id="rId2"/>
    <p:sldId id="269" r:id="rId3"/>
    <p:sldId id="268" r:id="rId4"/>
    <p:sldId id="270" r:id="rId5"/>
    <p:sldId id="276" r:id="rId6"/>
    <p:sldId id="278" r:id="rId7"/>
    <p:sldId id="289" r:id="rId8"/>
    <p:sldId id="279" r:id="rId9"/>
    <p:sldId id="280" r:id="rId10"/>
    <p:sldId id="283" r:id="rId11"/>
    <p:sldId id="291" r:id="rId12"/>
    <p:sldId id="284" r:id="rId13"/>
    <p:sldId id="286" r:id="rId14"/>
    <p:sldId id="287" r:id="rId15"/>
    <p:sldId id="288" r:id="rId16"/>
    <p:sldId id="292" r:id="rId17"/>
    <p:sldId id="290" r:id="rId18"/>
    <p:sldId id="271" r:id="rId19"/>
    <p:sldId id="259" r:id="rId20"/>
    <p:sldId id="266" r:id="rId21"/>
    <p:sldId id="275" r:id="rId22"/>
    <p:sldId id="273" r:id="rId23"/>
    <p:sldId id="274" r:id="rId24"/>
    <p:sldId id="285" r:id="rId25"/>
    <p:sldId id="265" r:id="rId26"/>
    <p:sldId id="261" r:id="rId27"/>
    <p:sldId id="257" r:id="rId28"/>
    <p:sldId id="258" r:id="rId29"/>
    <p:sldId id="260" r:id="rId30"/>
    <p:sldId id="262" r:id="rId31"/>
    <p:sldId id="263" r:id="rId32"/>
    <p:sldId id="264"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4" autoAdjust="0"/>
    <p:restoredTop sz="89157" autoAdjust="0"/>
  </p:normalViewPr>
  <p:slideViewPr>
    <p:cSldViewPr>
      <p:cViewPr>
        <p:scale>
          <a:sx n="66" d="100"/>
          <a:sy n="66" d="100"/>
        </p:scale>
        <p:origin x="-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2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2DD225E-E536-4813-8CAA-32CDD173FA6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Grayling_(speci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Biological_diversity" TargetMode="External"/><Relationship Id="rId3" Type="http://schemas.openxmlformats.org/officeDocument/2006/relationships/hyperlink" Target="http://en.wikipedia.org/wiki/Coastal" TargetMode="External"/><Relationship Id="rId7" Type="http://schemas.openxmlformats.org/officeDocument/2006/relationships/hyperlink" Target="http://en.wikipedia.org/wiki/Se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Stream" TargetMode="External"/><Relationship Id="rId5" Type="http://schemas.openxmlformats.org/officeDocument/2006/relationships/hyperlink" Target="http://en.wikipedia.org/wiki/River" TargetMode="External"/><Relationship Id="rId4" Type="http://schemas.openxmlformats.org/officeDocument/2006/relationships/hyperlink" Target="http://en.wikipedia.org/wiki/Wat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4D197-7DF5-4D67-BAA6-3CB608079EA9}" type="slidenum">
              <a:rPr lang="en-US"/>
              <a:pPr/>
              <a:t>1</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14930-1422-4419-ACE7-B8FC630CF533}" type="slidenum">
              <a:rPr lang="en-US"/>
              <a:pPr/>
              <a:t>10</a:t>
            </a:fld>
            <a:endParaRPr 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t>Effective agricultural reclamation began in the 14th century and was stimulated by the presence of the </a:t>
            </a:r>
            <a:r>
              <a:rPr lang="en-US" b="1"/>
              <a:t>French court</a:t>
            </a:r>
            <a:r>
              <a:rPr lang="en-US"/>
              <a:t> in the 15th and 16th centuries, when the middle </a:t>
            </a:r>
            <a:r>
              <a:rPr lang="en-US" u="sng"/>
              <a:t>Loire valley</a:t>
            </a:r>
            <a:r>
              <a:rPr lang="en-US"/>
              <a:t> sustained a strip of land intensively cultivated for cash crops. In the 18th century, before the </a:t>
            </a:r>
            <a:r>
              <a:rPr lang="en-US" b="1"/>
              <a:t>French Revolution</a:t>
            </a:r>
            <a:r>
              <a:rPr lang="en-US"/>
              <a:t>, it reached the peak of its prosperity. The river was the great highway for movement of goods, and the cities on its banks were busy ports.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9C91B-EBB7-4723-90AA-30D168D318D3}" type="slidenum">
              <a:rPr lang="en-US"/>
              <a:pPr/>
              <a:t>11</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8304B-F780-4200-9C27-C7820C1FA9B9}" type="slidenum">
              <a:rPr lang="en-US"/>
              <a:pPr/>
              <a:t>12</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t>During the period of developing river traffic in the 17th and 18th centuries, canal links were built connecting the Loire navigation with the Seine system of navigable waterways, which allowed products to be carried to </a:t>
            </a:r>
            <a:r>
              <a:rPr lang="en-US" u="sng"/>
              <a:t>Paris</a:t>
            </a:r>
            <a:r>
              <a:rPr lang="en-US"/>
              <a:t>. These connecting canals are too narrow for modern vessels, and their use is limited. Left behind by modern developments, the Loire countryside remains predominantly rural, Old World, and little affected by modern industry.</a:t>
            </a:r>
          </a:p>
          <a:p>
            <a:endParaRPr lang="en-US"/>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41CC0-AEC8-4081-A5CF-DACA240E59B8}" type="slidenum">
              <a:rPr lang="en-US"/>
              <a:pPr/>
              <a:t>13</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83AC2-DCDC-41BB-AD6E-CBCC2F9CBD32}" type="slidenum">
              <a:rPr lang="en-US"/>
              <a:pPr/>
              <a:t>14</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AB2F3-C861-4884-98F4-6ED911F34C85}" type="slidenum">
              <a:rPr lang="en-US"/>
              <a:pPr/>
              <a:t>15</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DD3E0-911E-464E-AAC4-897CDFA0A956}" type="slidenum">
              <a:rPr lang="en-US"/>
              <a:pPr/>
              <a:t>16</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C9D76-0A16-4EC1-B758-9F72FB4DEED4}" type="slidenum">
              <a:rPr lang="en-US"/>
              <a:pPr/>
              <a:t>17</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8A1DB-F1A8-4C01-A5C5-B275C9A59C7A}" type="slidenum">
              <a:rPr lang="en-US"/>
              <a:pPr/>
              <a:t>18</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B859C-E3F1-462B-927D-B47DF2A1A5B2}" type="slidenum">
              <a:rPr lang="en-US"/>
              <a:pPr/>
              <a:t>19</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Dijon: capital of Burgundy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6C2EC-83BC-456B-93BC-C4F39A27E001}" type="slidenum">
              <a:rPr lang="en-US"/>
              <a:pPr/>
              <a:t>2</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France is home to several well-known rivers, such as the Rhone, Rhine, Saone, Siene, Loire and Garonne rivers to name a few. Among most important rivers, which form the backbone of France's water system, include the </a:t>
            </a:r>
            <a:r>
              <a:rPr lang="en-US" b="1"/>
              <a:t>Loire</a:t>
            </a:r>
            <a:r>
              <a:rPr lang="en-US"/>
              <a:t> (1,010 km), the </a:t>
            </a:r>
            <a:r>
              <a:rPr lang="en-US" b="1"/>
              <a:t>Seine</a:t>
            </a:r>
            <a:r>
              <a:rPr lang="en-US"/>
              <a:t> (770 km), the </a:t>
            </a:r>
            <a:r>
              <a:rPr lang="en-US" b="1"/>
              <a:t>Garonne</a:t>
            </a:r>
            <a:r>
              <a:rPr lang="en-US"/>
              <a:t> (650 km) and the </a:t>
            </a:r>
            <a:r>
              <a:rPr lang="en-US" b="1"/>
              <a:t>Rhone</a:t>
            </a:r>
            <a:r>
              <a:rPr lang="en-US"/>
              <a:t>(522 km).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035C1-B7E2-4E5E-86DE-591B27DB6EBA}" type="slidenum">
              <a:rPr lang="en-US"/>
              <a:pPr/>
              <a:t>20</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2</a:t>
            </a:r>
            <a:r>
              <a:rPr lang="en-US" sz="1000" baseline="30000"/>
              <a:t>nd</a:t>
            </a:r>
            <a:r>
              <a:rPr lang="en-US" sz="1000"/>
              <a:t> bullet: well developed network of sewage system of Paris is famous.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8DBD8-A994-4B08-B3A7-224608DBF31F}" type="slidenum">
              <a:rPr lang="en-US"/>
              <a:pPr/>
              <a:t>21</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This divide by the River Seine through Paris is what gives the city its distinct, geographic division.  For instance, the Eiffel Tower and the Musee d'Orsayare on the south bank, whilst the Louvre, Grand Palais, and the Concorde can be found on the north bank.  In the centre of Paris on the Ile de la Cite in the middle of the Seine River, you will find the Notre Dame Cathedral among other monuments.  </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565D4-EEAC-4C38-B6BB-DE7D963782F7}" type="slidenum">
              <a:rPr lang="en-US"/>
              <a:pPr/>
              <a:t>22</a:t>
            </a:fld>
            <a:endParaRPr 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Most of the traffic, which chiefly consists of heavy petroleum products and </a:t>
            </a:r>
            <a:r>
              <a:rPr lang="en-US" b="1"/>
              <a:t>building materials</a:t>
            </a:r>
            <a:r>
              <a:rPr lang="en-US"/>
              <a:t>, passes upstream to the main facilities of the port of Paris at Gennevilliers.</a:t>
            </a:r>
          </a:p>
          <a:p>
            <a:r>
              <a:rPr lang="en-US"/>
              <a:t>When Paris prospered through extensive river trading and expanded to the Left Bank in the days of the Roman Empire, the Seine became a great commercial artery, which was linked by canals to the River Loire, River Rhine, and the River Rhone. </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DA9B0-BBFB-472D-86AC-DCD929AED056}" type="slidenum">
              <a:rPr lang="en-US"/>
              <a:pPr/>
              <a:t>23</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15963-B451-4BB0-89CC-F192B8E4C61A}" type="slidenum">
              <a:rPr lang="en-US"/>
              <a:pPr/>
              <a:t>24</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EC086-9891-41A1-8C9F-A5D2E8E38688}" type="slidenum">
              <a:rPr lang="en-US"/>
              <a:pPr/>
              <a:t>25</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35C87-22B3-450D-A25A-A49267BFAFE2}" type="slidenum">
              <a:rPr lang="en-US"/>
              <a:pPr/>
              <a:t>26</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0F864-39E8-49CA-9521-C363E358900F}" type="slidenum">
              <a:rPr lang="en-US"/>
              <a:pPr/>
              <a:t>27</a:t>
            </a:fld>
            <a:endParaRPr 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CEA1D-B9F0-45F4-B7A3-B99E8FC28FC6}" type="slidenum">
              <a:rPr lang="en-US"/>
              <a:pPr/>
              <a:t>28</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9C750-0C8C-4FB0-A280-4F14E7F4D617}" type="slidenum">
              <a:rPr lang="en-US"/>
              <a:pPr/>
              <a:t>29</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D74B1-B474-4EC5-B4F9-117435B57002}" type="slidenum">
              <a:rPr lang="en-US"/>
              <a:pPr/>
              <a:t>3</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94CA3-6AF5-408E-97C3-3FBCC252C625}" type="slidenum">
              <a:rPr lang="en-US"/>
              <a:pPr/>
              <a:t>30</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EAA60-7289-4DDB-BB31-22E5A2D339CC}" type="slidenum">
              <a:rPr lang="en-US"/>
              <a:pPr/>
              <a:t>31</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25F0D-E6B0-4997-83BF-51F7F9BB3418}" type="slidenum">
              <a:rPr lang="en-US"/>
              <a:pPr/>
              <a:t>32</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24A0A-F937-43DC-8C4D-582FBF45F280}" type="slidenum">
              <a:rPr lang="en-US"/>
              <a:pPr/>
              <a:t>4</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B523-64BB-4FE2-96F3-4F57EB5B8DB9}" type="slidenum">
              <a:rPr lang="en-US"/>
              <a:pPr/>
              <a:t>5</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5F04C-D979-4582-B91E-D78EA428908F}" type="slidenum">
              <a:rPr lang="en-US"/>
              <a:pPr/>
              <a:t>6</a:t>
            </a:fld>
            <a:endParaRPr 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longest river in France, rising in the southern Massif Central and flowing north and west for 634 miles (1,020 km) to the Atlantic Ocean, which it enters south of the Bretagne (Brittany) peninsula. Its major tributary is the Allier, which is one of the rare places in Southern Europe where the freshwater </a:t>
            </a:r>
            <a:r>
              <a:rPr lang="en-US">
                <a:hlinkClick r:id="rId3" tooltip="Grayling (species)"/>
              </a:rPr>
              <a:t>grayling</a:t>
            </a:r>
            <a:r>
              <a:rPr lang="en-US"/>
              <a:t> occurs in a natural habitat. They are economically important, being appreciated for food and fished for sport.</a:t>
            </a:r>
          </a:p>
          <a:p>
            <a:r>
              <a:rPr lang="en-US"/>
              <a:t>The allier joins the Loire at Le Bec d’Allier. Its drains an area of about 45,000 square miles (117,000 square km). The picturesque valley is dotted with châteaus.</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F0BD5-66C3-45DE-843E-6CA8E96BE0C6}" type="slidenum">
              <a:rPr lang="en-US"/>
              <a:pPr/>
              <a:t>7</a:t>
            </a:fld>
            <a:endParaRPr 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14157-6D9F-45BE-8194-68CC93BF603A}" type="slidenum">
              <a:rPr lang="en-US"/>
              <a:pPr/>
              <a:t>8</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n </a:t>
            </a:r>
            <a:r>
              <a:rPr lang="en-US" b="1"/>
              <a:t>estuary</a:t>
            </a:r>
            <a:r>
              <a:rPr lang="en-US"/>
              <a:t> is a semi-enclosed </a:t>
            </a:r>
            <a:r>
              <a:rPr lang="en-US">
                <a:hlinkClick r:id="rId3" tooltip="Coastal"/>
              </a:rPr>
              <a:t>coastal</a:t>
            </a:r>
            <a:r>
              <a:rPr lang="en-US"/>
              <a:t> body of </a:t>
            </a:r>
            <a:r>
              <a:rPr lang="en-US">
                <a:hlinkClick r:id="rId4" tooltip="Water"/>
              </a:rPr>
              <a:t>water</a:t>
            </a:r>
            <a:r>
              <a:rPr lang="en-US"/>
              <a:t> with one or more </a:t>
            </a:r>
            <a:r>
              <a:rPr lang="en-US">
                <a:hlinkClick r:id="rId5" tooltip="River"/>
              </a:rPr>
              <a:t>rivers</a:t>
            </a:r>
            <a:r>
              <a:rPr lang="en-US"/>
              <a:t> or </a:t>
            </a:r>
            <a:r>
              <a:rPr lang="en-US">
                <a:hlinkClick r:id="rId6" tooltip="Stream"/>
              </a:rPr>
              <a:t>streams</a:t>
            </a:r>
            <a:r>
              <a:rPr lang="en-US"/>
              <a:t>flowing into it, and with a free connection to the open </a:t>
            </a:r>
            <a:r>
              <a:rPr lang="en-US">
                <a:hlinkClick r:id="rId7" tooltip="Sea"/>
              </a:rPr>
              <a:t>sea</a:t>
            </a:r>
            <a:r>
              <a:rPr lang="en-US"/>
              <a:t>. They are affected by both marine influences, such as tides, waves, and the influx of saline water; and riverine influences, such as flows of fresh water and sediment. As a result they may contain many biological niches within a small area, and so are associated with high </a:t>
            </a:r>
            <a:r>
              <a:rPr lang="en-US">
                <a:hlinkClick r:id="rId8" tooltip="Biological diversity"/>
              </a:rPr>
              <a:t>biological diversity</a:t>
            </a: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C614B-50AF-4BCF-86E7-DFAFD32CD572}" type="slidenum">
              <a:rPr lang="en-US"/>
              <a:pPr/>
              <a:t>9</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The Loire Basin has a temperate </a:t>
            </a:r>
            <a:r>
              <a:rPr lang="en-US" b="1"/>
              <a:t>maritime climate</a:t>
            </a:r>
            <a:r>
              <a:rPr lang="en-US"/>
              <a:t>, with no consistent</a:t>
            </a:r>
            <a:r>
              <a:rPr lang="en-US" b="1"/>
              <a:t>dry season</a:t>
            </a:r>
            <a:r>
              <a:rPr lang="en-US"/>
              <a:t> and with heavy precipitation, including winter snowfall, in the highlands that occupy its upper basin. </a:t>
            </a:r>
          </a:p>
          <a:p>
            <a:r>
              <a:rPr lang="en-US"/>
              <a:t>The area of its headwaters is also subject to violent autumn storms from the Mediterranean. The river is usually highest in late winter, but there is no reliable rule; floods may occur in any month, though normally not in July and August.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0825" cy="6850063"/>
            <a:chOff x="0" y="0"/>
            <a:chExt cx="5758" cy="4315"/>
          </a:xfrm>
        </p:grpSpPr>
        <p:grpSp>
          <p:nvGrpSpPr>
            <p:cNvPr id="99331" name="Group 3"/>
            <p:cNvGrpSpPr>
              <a:grpSpLocks/>
            </p:cNvGrpSpPr>
            <p:nvPr userDrawn="1"/>
          </p:nvGrpSpPr>
          <p:grpSpPr bwMode="auto">
            <a:xfrm>
              <a:off x="1728" y="2230"/>
              <a:ext cx="4027" cy="2085"/>
              <a:chOff x="1728" y="2230"/>
              <a:chExt cx="4027" cy="2085"/>
            </a:xfrm>
          </p:grpSpPr>
          <p:sp>
            <p:nvSpPr>
              <p:cNvPr id="99332"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99333"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99334"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99335"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99336"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99337"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99338"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9933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993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9341"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99342"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99343" name="Rectangle 15"/>
          <p:cNvSpPr>
            <a:spLocks noGrp="1" noChangeArrowheads="1"/>
          </p:cNvSpPr>
          <p:nvPr>
            <p:ph type="sldNum" sz="quarter" idx="4"/>
          </p:nvPr>
        </p:nvSpPr>
        <p:spPr>
          <a:xfrm>
            <a:off x="6553200" y="6254750"/>
            <a:ext cx="2133600" cy="476250"/>
          </a:xfrm>
        </p:spPr>
        <p:txBody>
          <a:bodyPr/>
          <a:lstStyle>
            <a:lvl1pPr>
              <a:defRPr/>
            </a:lvl1pPr>
          </a:lstStyle>
          <a:p>
            <a:fld id="{CC90D010-7532-4B1D-B02A-0311FBF9F974}" type="slidenum">
              <a:rPr lang="en-US"/>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9"/>
                                        </p:tgtEl>
                                        <p:attrNameLst>
                                          <p:attrName>style.visibility</p:attrName>
                                        </p:attrNameLst>
                                      </p:cBhvr>
                                      <p:to>
                                        <p:strVal val="visible"/>
                                      </p:to>
                                    </p:set>
                                    <p:animEffect transition="in" filter="fade">
                                      <p:cBhvr>
                                        <p:cTn id="7" dur="2000"/>
                                        <p:tgtEl>
                                          <p:spTgt spid="993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340"/>
                                        </p:tgtEl>
                                        <p:attrNameLst>
                                          <p:attrName>style.visibility</p:attrName>
                                        </p:attrNameLst>
                                      </p:cBhvr>
                                      <p:to>
                                        <p:strVal val="visible"/>
                                      </p:to>
                                    </p:set>
                                    <p:animEffect transition="in" filter="fade">
                                      <p:cBhvr>
                                        <p:cTn id="10" dur="20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9" grpId="0"/>
      <p:bldP spid="99340" grpId="0">
        <p:tmplLst>
          <p:tmpl>
            <p:tnLst>
              <p:par>
                <p:cTn presetID="10" presetClass="entr" presetSubtype="0" fill="hold" nodeType="withEffect">
                  <p:stCondLst>
                    <p:cond delay="0"/>
                  </p:stCondLst>
                  <p:childTnLst>
                    <p:set>
                      <p:cBhvr>
                        <p:cTn dur="1" fill="hold">
                          <p:stCondLst>
                            <p:cond delay="0"/>
                          </p:stCondLst>
                        </p:cTn>
                        <p:tgtEl>
                          <p:spTgt spid="99340"/>
                        </p:tgtEl>
                        <p:attrNameLst>
                          <p:attrName>style.visibility</p:attrName>
                        </p:attrNameLst>
                      </p:cBhvr>
                      <p:to>
                        <p:strVal val="visible"/>
                      </p:to>
                    </p:set>
                    <p:animEffect transition="in" filter="fade">
                      <p:cBhvr>
                        <p:cTn dur="2000"/>
                        <p:tgtEl>
                          <p:spTgt spid="9934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D8A3CA7-F388-4284-A80F-4D2E26A285A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B751AA6-C792-4CF6-8954-EF775221621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AEB6AF3D-F6F6-40E0-B443-D256C7487402}"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5B7D1DC-1459-47E9-9561-87FAC7B48AF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BB3BCAC-E509-4B31-8D81-92F1B2C0E99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89CDD94-4F8D-46A7-A6C6-DF6531D13DB0}"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2D4FFE4-7118-4446-9FFF-8832AB7B44AC}"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2257851-D429-4D3A-83E3-0ADA3563D1A4}"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6351398C-FADF-4F6D-B197-ED0847D8ED79}"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72366BD-41E7-41A7-A141-28DC0948505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0D5E20D-4A15-4CFA-9AA1-2CEAEF35EA4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9830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F01E108-ABAC-48E2-B7AC-D8EB79B7ACC1}" type="slidenum">
              <a:rPr lang="en-US"/>
              <a:pPr/>
              <a:t>‹#›</a:t>
            </a:fld>
            <a:endParaRPr lang="en-US"/>
          </a:p>
        </p:txBody>
      </p:sp>
      <p:grpSp>
        <p:nvGrpSpPr>
          <p:cNvPr id="98308" name="Group 4"/>
          <p:cNvGrpSpPr>
            <a:grpSpLocks/>
          </p:cNvGrpSpPr>
          <p:nvPr/>
        </p:nvGrpSpPr>
        <p:grpSpPr bwMode="auto">
          <a:xfrm>
            <a:off x="0" y="0"/>
            <a:ext cx="9140825" cy="6850063"/>
            <a:chOff x="0" y="0"/>
            <a:chExt cx="5758" cy="4315"/>
          </a:xfrm>
        </p:grpSpPr>
        <p:grpSp>
          <p:nvGrpSpPr>
            <p:cNvPr id="98309" name="Group 5"/>
            <p:cNvGrpSpPr>
              <a:grpSpLocks/>
            </p:cNvGrpSpPr>
            <p:nvPr userDrawn="1"/>
          </p:nvGrpSpPr>
          <p:grpSpPr bwMode="auto">
            <a:xfrm>
              <a:off x="1728" y="2230"/>
              <a:ext cx="4027" cy="2085"/>
              <a:chOff x="1728" y="2230"/>
              <a:chExt cx="4027" cy="2085"/>
            </a:xfrm>
          </p:grpSpPr>
          <p:sp>
            <p:nvSpPr>
              <p:cNvPr id="9831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9831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9831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9831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9831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9831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9831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9831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9831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17"/>
                                        </p:tgtEl>
                                        <p:attrNameLst>
                                          <p:attrName>style.visibility</p:attrName>
                                        </p:attrNameLst>
                                      </p:cBhvr>
                                      <p:to>
                                        <p:strVal val="visible"/>
                                      </p:to>
                                    </p:set>
                                    <p:animEffect transition="in" filter="fade">
                                      <p:cBhvr>
                                        <p:cTn id="7" dur="2000"/>
                                        <p:tgtEl>
                                          <p:spTgt spid="983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319"/>
                                        </p:tgtEl>
                                        <p:attrNameLst>
                                          <p:attrName>style.visibility</p:attrName>
                                        </p:attrNameLst>
                                      </p:cBhvr>
                                      <p:to>
                                        <p:strVal val="visible"/>
                                      </p:to>
                                    </p:set>
                                    <p:animEffect transition="in" filter="fade">
                                      <p:cBhvr>
                                        <p:cTn id="10" dur="2000"/>
                                        <p:tgtEl>
                                          <p:spTgt spid="98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7" grpId="0"/>
      <p:bldP spid="98319" grpId="0">
        <p:tmplLst>
          <p:tmpl>
            <p:tnLst>
              <p:par>
                <p:cTn presetID="10" presetClass="entr" presetSubtype="0" fill="hold" nodeType="withEffect">
                  <p:stCondLst>
                    <p:cond delay="0"/>
                  </p:stCondLst>
                  <p:childTnLst>
                    <p:set>
                      <p:cBhvr>
                        <p:cTn dur="1" fill="hold">
                          <p:stCondLst>
                            <p:cond delay="0"/>
                          </p:stCondLst>
                        </p:cTn>
                        <p:tgtEl>
                          <p:spTgt spid="98319"/>
                        </p:tgtEl>
                        <p:attrNameLst>
                          <p:attrName>style.visibility</p:attrName>
                        </p:attrNameLst>
                      </p:cBhvr>
                      <p:to>
                        <p:strVal val="visible"/>
                      </p:to>
                    </p:set>
                    <p:animEffect transition="in" filter="fade">
                      <p:cBhvr>
                        <p:cTn dur="2000"/>
                        <p:tgtEl>
                          <p:spTgt spid="98319"/>
                        </p:tgtEl>
                      </p:cBhvr>
                    </p:animEffect>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ritannica.com/EBchecked/topic/337823/leve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Grayling_(spec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riverloire.com/about-to-the-loire-valley/the-garden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riverloire.com/castles-les-chateaux/2.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ritannica.com/EBchecked/topic/530603/sea-leve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britannica.com/EBchecked/topic/653645/Yonne-River"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en.wikipedia.org/wiki/The_Hunchback_of_Notre_Dame" TargetMode="External"/><Relationship Id="rId4" Type="http://schemas.openxmlformats.org/officeDocument/2006/relationships/hyperlink" Target="http://en.wikipedia.org/wiki/Victor_Hug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ritannica.com/EBchecked/topic/424495/oceanic-climat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britannica.com/EBchecked/topic/172326/dry-seas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p:txBody>
          <a:bodyPr/>
          <a:lstStyle/>
          <a:p>
            <a:r>
              <a:rPr lang="en-US" sz="4800">
                <a:latin typeface="Arial" charset="0"/>
              </a:rPr>
              <a:t>The Rivers Of France:</a:t>
            </a:r>
            <a:br>
              <a:rPr lang="en-US" sz="4800">
                <a:latin typeface="Arial" charset="0"/>
              </a:rPr>
            </a:br>
            <a:r>
              <a:rPr lang="en-US" sz="4800">
                <a:latin typeface="Arial" charset="0"/>
              </a:rPr>
              <a:t> The Loire and The Seine</a:t>
            </a:r>
          </a:p>
        </p:txBody>
      </p:sp>
      <p:sp>
        <p:nvSpPr>
          <p:cNvPr id="84997" name="Rectangle 5"/>
          <p:cNvSpPr>
            <a:spLocks noGrp="1" noChangeArrowheads="1"/>
          </p:cNvSpPr>
          <p:nvPr>
            <p:ph type="subTitle" idx="1"/>
          </p:nvPr>
        </p:nvSpPr>
        <p:spPr>
          <a:xfrm>
            <a:off x="1371600" y="3962400"/>
            <a:ext cx="6400800" cy="1752600"/>
          </a:xfrm>
        </p:spPr>
        <p:txBody>
          <a:bodyPr/>
          <a:lstStyle/>
          <a:p>
            <a:r>
              <a:rPr lang="en-US">
                <a:latin typeface="Arial" charset="0"/>
              </a:rPr>
              <a:t>By Advik Iyer Guha</a:t>
            </a:r>
          </a:p>
          <a:p>
            <a:r>
              <a:rPr lang="en-US">
                <a:latin typeface="Arial" charset="0"/>
              </a:rPr>
              <a:t>Class 10</a:t>
            </a:r>
          </a:p>
          <a:p>
            <a:r>
              <a:rPr lang="en-US">
                <a:latin typeface="Arial" charset="0"/>
              </a:rPr>
              <a:t>Sishu Griha</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r>
              <a:rPr lang="en-US">
                <a:latin typeface="Arial" charset="0"/>
              </a:rPr>
              <a:t>Change in Use of river</a:t>
            </a:r>
          </a:p>
        </p:txBody>
      </p:sp>
      <p:sp>
        <p:nvSpPr>
          <p:cNvPr id="103427" name="Rectangle 3"/>
          <p:cNvSpPr>
            <a:spLocks noGrp="1" noChangeArrowheads="1"/>
          </p:cNvSpPr>
          <p:nvPr>
            <p:ph type="body" idx="1"/>
          </p:nvPr>
        </p:nvSpPr>
        <p:spPr/>
        <p:txBody>
          <a:bodyPr/>
          <a:lstStyle/>
          <a:p>
            <a:pPr>
              <a:lnSpc>
                <a:spcPct val="90000"/>
              </a:lnSpc>
            </a:pPr>
            <a:r>
              <a:rPr lang="en-US" sz="2400">
                <a:latin typeface="Arial" charset="0"/>
              </a:rPr>
              <a:t>In its middle course, it is a shallow but steep-sided groove. Its once-marshy floodplain is protected from flooding by </a:t>
            </a:r>
            <a:r>
              <a:rPr lang="en-US" sz="2400">
                <a:latin typeface="Arial" charset="0"/>
                <a:hlinkClick r:id="rId3" tooltip="levées "/>
              </a:rPr>
              <a:t>levées</a:t>
            </a:r>
            <a:r>
              <a:rPr lang="en-US" sz="2400">
                <a:latin typeface="Arial" charset="0"/>
              </a:rPr>
              <a:t>(“embankments”) </a:t>
            </a:r>
          </a:p>
          <a:p>
            <a:pPr>
              <a:lnSpc>
                <a:spcPct val="90000"/>
              </a:lnSpc>
              <a:buFont typeface="Wingdings" pitchFamily="2" charset="2"/>
              <a:buNone/>
            </a:pPr>
            <a:endParaRPr lang="en-US" sz="2400">
              <a:latin typeface="Arial" charset="0"/>
            </a:endParaRPr>
          </a:p>
          <a:p>
            <a:pPr>
              <a:lnSpc>
                <a:spcPct val="90000"/>
              </a:lnSpc>
            </a:pPr>
            <a:r>
              <a:rPr lang="en-US" sz="2400">
                <a:latin typeface="Arial" charset="0"/>
              </a:rPr>
              <a:t>Effective agricultural reclamation began in the 14th century and was stimulated in the 15th and 16th centuries.</a:t>
            </a:r>
          </a:p>
          <a:p>
            <a:pPr>
              <a:lnSpc>
                <a:spcPct val="90000"/>
              </a:lnSpc>
              <a:buFont typeface="Wingdings" pitchFamily="2" charset="2"/>
              <a:buNone/>
            </a:pPr>
            <a:endParaRPr lang="en-US" sz="2400">
              <a:latin typeface="Arial" charset="0"/>
            </a:endParaRPr>
          </a:p>
          <a:p>
            <a:pPr>
              <a:lnSpc>
                <a:spcPct val="90000"/>
              </a:lnSpc>
            </a:pPr>
            <a:r>
              <a:rPr lang="en-US" sz="2400">
                <a:latin typeface="Arial" charset="0"/>
              </a:rPr>
              <a:t>In the 18th century, the river was the great highway for movement of goods, and the cities on its banks were busy ports.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9" name="Picture 7" descr="bridge_over_the_river_loire_mi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r>
              <a:rPr lang="en-US">
                <a:latin typeface="Arial" charset="0"/>
              </a:rPr>
              <a:t>Change in Use of river</a:t>
            </a:r>
          </a:p>
        </p:txBody>
      </p:sp>
      <p:sp>
        <p:nvSpPr>
          <p:cNvPr id="105475" name="Rectangle 3"/>
          <p:cNvSpPr>
            <a:spLocks noGrp="1" noChangeArrowheads="1"/>
          </p:cNvSpPr>
          <p:nvPr>
            <p:ph type="body" idx="1"/>
          </p:nvPr>
        </p:nvSpPr>
        <p:spPr/>
        <p:txBody>
          <a:bodyPr/>
          <a:lstStyle/>
          <a:p>
            <a:pPr>
              <a:lnSpc>
                <a:spcPct val="80000"/>
              </a:lnSpc>
            </a:pPr>
            <a:r>
              <a:rPr lang="en-US" sz="2400">
                <a:latin typeface="Arial" charset="0"/>
              </a:rPr>
              <a:t>During the period of developing river traffic, canal links were built connecting the Loire with the Seine system, which allowed products to be carried to </a:t>
            </a:r>
            <a:r>
              <a:rPr lang="en-US" sz="2400">
                <a:latin typeface="Arial" charset="0"/>
                <a:hlinkClick r:id="rId3"/>
              </a:rPr>
              <a:t>Paris</a:t>
            </a:r>
            <a:r>
              <a:rPr lang="en-US" sz="2400">
                <a:latin typeface="Arial" charset="0"/>
              </a:rPr>
              <a:t>.</a:t>
            </a:r>
          </a:p>
          <a:p>
            <a:pPr>
              <a:lnSpc>
                <a:spcPct val="80000"/>
              </a:lnSpc>
            </a:pPr>
            <a:endParaRPr lang="en-US" sz="2400">
              <a:latin typeface="Arial" charset="0"/>
            </a:endParaRPr>
          </a:p>
          <a:p>
            <a:pPr>
              <a:lnSpc>
                <a:spcPct val="80000"/>
              </a:lnSpc>
            </a:pPr>
            <a:endParaRPr lang="en-US" sz="2400">
              <a:latin typeface="Arial" charset="0"/>
            </a:endParaRPr>
          </a:p>
          <a:p>
            <a:pPr>
              <a:lnSpc>
                <a:spcPct val="80000"/>
              </a:lnSpc>
            </a:pPr>
            <a:r>
              <a:rPr lang="en-US" sz="2400">
                <a:latin typeface="Arial" charset="0"/>
              </a:rPr>
              <a:t>These connecting canals are too narrow for modern vessels, and their use is limited. </a:t>
            </a:r>
          </a:p>
          <a:p>
            <a:pPr>
              <a:lnSpc>
                <a:spcPct val="80000"/>
              </a:lnSpc>
              <a:buFont typeface="Wingdings" pitchFamily="2" charset="2"/>
              <a:buNone/>
            </a:pPr>
            <a:endParaRPr lang="en-US" sz="2400">
              <a:latin typeface="Arial" charset="0"/>
            </a:endParaRPr>
          </a:p>
          <a:p>
            <a:pPr>
              <a:lnSpc>
                <a:spcPct val="80000"/>
              </a:lnSpc>
            </a:pPr>
            <a:endParaRPr lang="en-US" sz="2400">
              <a:latin typeface="Arial" charset="0"/>
            </a:endParaRPr>
          </a:p>
          <a:p>
            <a:pPr>
              <a:lnSpc>
                <a:spcPct val="80000"/>
              </a:lnSpc>
            </a:pPr>
            <a:r>
              <a:rPr lang="en-US" sz="2400">
                <a:latin typeface="Arial" charset="0"/>
              </a:rPr>
              <a:t>Left behind by modern developments, the Loire countryside remains predominantly rural, Old World, and little affected by modern industry.</a:t>
            </a:r>
          </a:p>
          <a:p>
            <a:pPr>
              <a:lnSpc>
                <a:spcPct val="80000"/>
              </a:lnSpc>
            </a:pPr>
            <a:endParaRPr lang="en-US" sz="2400">
              <a:latin typeface="Arial" charset="0"/>
            </a:endParaRPr>
          </a:p>
          <a:p>
            <a:pPr>
              <a:lnSpc>
                <a:spcPct val="80000"/>
              </a:lnSpc>
            </a:pPr>
            <a:endParaRPr lang="en-US" sz="280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lstStyle/>
          <a:p>
            <a:r>
              <a:rPr lang="en-US">
                <a:latin typeface="Arial" charset="0"/>
              </a:rPr>
              <a:t>Change in Use of river</a:t>
            </a:r>
          </a:p>
        </p:txBody>
      </p:sp>
      <p:sp>
        <p:nvSpPr>
          <p:cNvPr id="109571" name="Rectangle 3"/>
          <p:cNvSpPr>
            <a:spLocks noGrp="1" noChangeArrowheads="1"/>
          </p:cNvSpPr>
          <p:nvPr>
            <p:ph type="body" idx="1"/>
          </p:nvPr>
        </p:nvSpPr>
        <p:spPr/>
        <p:txBody>
          <a:bodyPr/>
          <a:lstStyle/>
          <a:p>
            <a:pPr>
              <a:lnSpc>
                <a:spcPct val="80000"/>
              </a:lnSpc>
            </a:pPr>
            <a:r>
              <a:rPr lang="en-US" sz="2400">
                <a:latin typeface="Arial" charset="0"/>
              </a:rPr>
              <a:t>During the 19th century, the Loire River transported approximately 1843,70,000 people with the use of steam-driven boats, however the implementation of rail systems saw the decline in the navigational use.</a:t>
            </a:r>
          </a:p>
          <a:p>
            <a:pPr>
              <a:lnSpc>
                <a:spcPct val="80000"/>
              </a:lnSpc>
            </a:pPr>
            <a:endParaRPr lang="en-US" sz="2400">
              <a:latin typeface="Arial" charset="0"/>
            </a:endParaRPr>
          </a:p>
          <a:p>
            <a:pPr>
              <a:lnSpc>
                <a:spcPct val="80000"/>
              </a:lnSpc>
            </a:pPr>
            <a:r>
              <a:rPr lang="en-US" sz="2400">
                <a:latin typeface="Arial" charset="0"/>
              </a:rPr>
              <a:t>UNESCO adorned the stretch of river between Maine and Sully-sur-Loire as a World Heritage site. </a:t>
            </a:r>
          </a:p>
          <a:p>
            <a:pPr>
              <a:lnSpc>
                <a:spcPct val="80000"/>
              </a:lnSpc>
            </a:pPr>
            <a:endParaRPr lang="en-US" sz="2400">
              <a:latin typeface="Arial" charset="0"/>
            </a:endParaRPr>
          </a:p>
          <a:p>
            <a:pPr>
              <a:lnSpc>
                <a:spcPct val="80000"/>
              </a:lnSpc>
            </a:pPr>
            <a:r>
              <a:rPr lang="en-US" sz="2400">
                <a:latin typeface="Arial" charset="0"/>
              </a:rPr>
              <a:t>It was recognised for its exquisite, cultural </a:t>
            </a:r>
            <a:r>
              <a:rPr lang="en-US" sz="2400" u="sng">
                <a:latin typeface="Arial" charset="0"/>
                <a:hlinkClick r:id="rId3" tooltip="gardens"/>
              </a:rPr>
              <a:t>landscape</a:t>
            </a:r>
            <a:r>
              <a:rPr lang="en-US" sz="2400">
                <a:latin typeface="Arial" charset="0"/>
              </a:rPr>
              <a:t> - boasting exceptional views of many historical cities, the magnificent </a:t>
            </a:r>
            <a:r>
              <a:rPr lang="en-US" sz="2400" u="sng">
                <a:latin typeface="Arial" charset="0"/>
                <a:hlinkClick r:id="rId4" tooltip="Loire Chateaux"/>
              </a:rPr>
              <a:t>chateaux </a:t>
            </a:r>
            <a:r>
              <a:rPr lang="en-US" sz="2400">
                <a:latin typeface="Arial" charset="0"/>
              </a:rPr>
              <a:t>of the Loire Valley and pastoral lands which have been fashioned by centuries of agricultural practices.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1" name="Picture 5" descr="Copyrighted_Image_Reuse_Prohibited_771960"/>
          <p:cNvPicPr>
            <a:picLocks noChangeAspect="1" noChangeArrowheads="1"/>
          </p:cNvPicPr>
          <p:nvPr/>
        </p:nvPicPr>
        <p:blipFill>
          <a:blip r:embed="rId3"/>
          <a:srcRect/>
          <a:stretch>
            <a:fillRect/>
          </a:stretch>
        </p:blipFill>
        <p:spPr bwMode="auto">
          <a:xfrm>
            <a:off x="0" y="114300"/>
            <a:ext cx="9144000" cy="6858000"/>
          </a:xfrm>
          <a:prstGeom prst="rect">
            <a:avLst/>
          </a:prstGeom>
          <a:noFill/>
        </p:spPr>
      </p:pic>
      <p:sp>
        <p:nvSpPr>
          <p:cNvPr id="111622" name="Text Box 6"/>
          <p:cNvSpPr txBox="1">
            <a:spLocks noChangeArrowheads="1"/>
          </p:cNvSpPr>
          <p:nvPr/>
        </p:nvSpPr>
        <p:spPr bwMode="auto">
          <a:xfrm>
            <a:off x="1447800" y="6278563"/>
            <a:ext cx="6172200" cy="579437"/>
          </a:xfrm>
          <a:prstGeom prst="rect">
            <a:avLst/>
          </a:prstGeom>
          <a:noFill/>
          <a:ln w="9525">
            <a:noFill/>
            <a:miter lim="800000"/>
            <a:headEnd/>
            <a:tailEnd/>
          </a:ln>
          <a:effectLst/>
        </p:spPr>
        <p:txBody>
          <a:bodyPr>
            <a:spAutoFit/>
          </a:bodyPr>
          <a:lstStyle/>
          <a:p>
            <a:pPr algn="ctr">
              <a:spcBef>
                <a:spcPct val="50000"/>
              </a:spcBef>
            </a:pPr>
            <a:r>
              <a:rPr lang="en-US" sz="3200" b="1" u="sng"/>
              <a:t>The Loire River</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9" name="Picture 5" descr="chateaux-de-la-loire-chambord-b"/>
          <p:cNvPicPr>
            <a:picLocks noChangeAspect="1" noChangeArrowheads="1"/>
          </p:cNvPicPr>
          <p:nvPr/>
        </p:nvPicPr>
        <p:blipFill>
          <a:blip r:embed="rId3"/>
          <a:srcRect/>
          <a:stretch>
            <a:fillRect/>
          </a:stretch>
        </p:blipFill>
        <p:spPr bwMode="auto">
          <a:xfrm>
            <a:off x="0" y="30163"/>
            <a:ext cx="9144000" cy="6797675"/>
          </a:xfrm>
          <a:prstGeom prst="rect">
            <a:avLst/>
          </a:prstGeom>
          <a:noFill/>
        </p:spPr>
      </p:pic>
      <p:sp>
        <p:nvSpPr>
          <p:cNvPr id="113670" name="Text Box 6"/>
          <p:cNvSpPr txBox="1">
            <a:spLocks noChangeArrowheads="1"/>
          </p:cNvSpPr>
          <p:nvPr/>
        </p:nvSpPr>
        <p:spPr bwMode="auto">
          <a:xfrm>
            <a:off x="1600200" y="5791200"/>
            <a:ext cx="5638800" cy="579438"/>
          </a:xfrm>
          <a:prstGeom prst="rect">
            <a:avLst/>
          </a:prstGeom>
          <a:noFill/>
          <a:ln w="9525">
            <a:noFill/>
            <a:miter lim="800000"/>
            <a:headEnd/>
            <a:tailEnd/>
          </a:ln>
          <a:effectLst/>
        </p:spPr>
        <p:txBody>
          <a:bodyPr>
            <a:spAutoFit/>
          </a:bodyPr>
          <a:lstStyle/>
          <a:p>
            <a:pPr algn="ctr">
              <a:spcBef>
                <a:spcPct val="50000"/>
              </a:spcBef>
            </a:pPr>
            <a:r>
              <a:rPr lang="en-US" sz="3200">
                <a:solidFill>
                  <a:schemeClr val="bg2"/>
                </a:solidFill>
              </a:rPr>
              <a:t>The chateaux de la Loire</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loire"/>
          <p:cNvPicPr>
            <a:picLocks noChangeAspect="1" noChangeArrowheads="1"/>
          </p:cNvPicPr>
          <p:nvPr/>
        </p:nvPicPr>
        <p:blipFill>
          <a:blip r:embed="rId3"/>
          <a:srcRect/>
          <a:stretch>
            <a:fillRect/>
          </a:stretch>
        </p:blipFill>
        <p:spPr bwMode="auto">
          <a:xfrm>
            <a:off x="0" y="1182688"/>
            <a:ext cx="9144000" cy="4492625"/>
          </a:xfrm>
          <a:prstGeom prst="rect">
            <a:avLst/>
          </a:prstGeom>
          <a:noFill/>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9" name="Picture 5" descr="France-Map-with-river-Loire-Highlighted"/>
          <p:cNvPicPr>
            <a:picLocks noChangeAspect="1" noChangeArrowheads="1"/>
          </p:cNvPicPr>
          <p:nvPr/>
        </p:nvPicPr>
        <p:blipFill>
          <a:blip r:embed="rId3"/>
          <a:srcRect/>
          <a:stretch>
            <a:fillRect/>
          </a:stretch>
        </p:blipFill>
        <p:spPr bwMode="auto">
          <a:xfrm>
            <a:off x="762000" y="0"/>
            <a:ext cx="7315200" cy="6934200"/>
          </a:xfrm>
          <a:prstGeom prst="rect">
            <a:avLst/>
          </a:prstGeom>
          <a:noFill/>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a:xfrm>
            <a:off x="609600" y="2133600"/>
            <a:ext cx="7772400" cy="1920875"/>
          </a:xfrm>
        </p:spPr>
        <p:txBody>
          <a:bodyPr/>
          <a:lstStyle/>
          <a:p>
            <a:r>
              <a:rPr lang="en-US">
                <a:latin typeface="Arial" charset="0"/>
              </a:rPr>
              <a:t>The Seine River</a:t>
            </a:r>
          </a:p>
        </p:txBody>
      </p:sp>
      <p:sp>
        <p:nvSpPr>
          <p:cNvPr id="60421" name="Rectangle 5"/>
          <p:cNvSpPr>
            <a:spLocks noGrp="1" noChangeArrowheads="1"/>
          </p:cNvSpPr>
          <p:nvPr>
            <p:ph type="subTitle" idx="1"/>
          </p:nvPr>
        </p:nvSpPr>
        <p:spPr>
          <a:xfrm>
            <a:off x="1143000" y="3581400"/>
            <a:ext cx="6781800" cy="1371600"/>
          </a:xfrm>
        </p:spPr>
        <p:txBody>
          <a:bodyPr/>
          <a:lstStyle/>
          <a:p>
            <a:r>
              <a:rPr lang="en-US">
                <a:latin typeface="Arial" charset="0"/>
              </a:rPr>
              <a:t> the second longest river in France</a:t>
            </a:r>
          </a:p>
        </p:txBody>
      </p:sp>
      <p:pic>
        <p:nvPicPr>
          <p:cNvPr id="60423" name="Picture 7" descr="conciergeriepaysage"/>
          <p:cNvPicPr>
            <a:picLocks noChangeAspect="1" noChangeArrowheads="1"/>
          </p:cNvPicPr>
          <p:nvPr/>
        </p:nvPicPr>
        <p:blipFill>
          <a:blip r:embed="rId3"/>
          <a:srcRect/>
          <a:stretch>
            <a:fillRect/>
          </a:stretch>
        </p:blipFill>
        <p:spPr bwMode="auto">
          <a:xfrm>
            <a:off x="0" y="0"/>
            <a:ext cx="9144000" cy="2514600"/>
          </a:xfrm>
          <a:prstGeom prst="rect">
            <a:avLst/>
          </a:prstGeom>
          <a:noFill/>
        </p:spPr>
      </p:pic>
      <p:pic>
        <p:nvPicPr>
          <p:cNvPr id="60425" name="Picture 9" descr="seine_river2833"/>
          <p:cNvPicPr>
            <a:picLocks noChangeAspect="1" noChangeArrowheads="1"/>
          </p:cNvPicPr>
          <p:nvPr/>
        </p:nvPicPr>
        <p:blipFill>
          <a:blip r:embed="rId4"/>
          <a:srcRect/>
          <a:stretch>
            <a:fillRect/>
          </a:stretch>
        </p:blipFill>
        <p:spPr bwMode="auto">
          <a:xfrm>
            <a:off x="0" y="4343400"/>
            <a:ext cx="9144000" cy="2514600"/>
          </a:xfrm>
          <a:prstGeom prst="rect">
            <a:avLst/>
          </a:prstGeom>
          <a:noFill/>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a:latin typeface="Arial" charset="0"/>
              </a:rPr>
              <a:t>Introduction </a:t>
            </a:r>
          </a:p>
        </p:txBody>
      </p:sp>
      <p:sp>
        <p:nvSpPr>
          <p:cNvPr id="5123" name="Rectangle 3"/>
          <p:cNvSpPr>
            <a:spLocks noGrp="1" noChangeArrowheads="1"/>
          </p:cNvSpPr>
          <p:nvPr>
            <p:ph type="body" idx="1"/>
          </p:nvPr>
        </p:nvSpPr>
        <p:spPr/>
        <p:txBody>
          <a:bodyPr/>
          <a:lstStyle/>
          <a:p>
            <a:pPr>
              <a:lnSpc>
                <a:spcPct val="90000"/>
              </a:lnSpc>
            </a:pPr>
            <a:r>
              <a:rPr lang="en-US" sz="2000">
                <a:latin typeface="Arial" charset="0"/>
              </a:rPr>
              <a:t>The Seine River rises on the Langres plateau, 18 mi (30 km) northwest of Dijon, and flows through downtown Paris.  </a:t>
            </a:r>
          </a:p>
          <a:p>
            <a:pPr>
              <a:lnSpc>
                <a:spcPct val="90000"/>
              </a:lnSpc>
            </a:pPr>
            <a:endParaRPr lang="en-US" sz="2000">
              <a:latin typeface="Arial" charset="0"/>
            </a:endParaRPr>
          </a:p>
          <a:p>
            <a:pPr>
              <a:lnSpc>
                <a:spcPct val="90000"/>
              </a:lnSpc>
            </a:pPr>
            <a:r>
              <a:rPr lang="en-US" sz="2000">
                <a:latin typeface="Arial" charset="0"/>
              </a:rPr>
              <a:t>It empties into the English Channel at Le Havre after a course of 485 mi (780 km). </a:t>
            </a:r>
          </a:p>
          <a:p>
            <a:pPr>
              <a:lnSpc>
                <a:spcPct val="90000"/>
              </a:lnSpc>
            </a:pPr>
            <a:endParaRPr lang="en-US" sz="2000">
              <a:latin typeface="Arial" charset="0"/>
            </a:endParaRPr>
          </a:p>
          <a:p>
            <a:pPr>
              <a:lnSpc>
                <a:spcPct val="90000"/>
              </a:lnSpc>
            </a:pPr>
            <a:r>
              <a:rPr lang="en-US" sz="2000">
                <a:latin typeface="Arial" charset="0"/>
              </a:rPr>
              <a:t>Its tributaries include the Marne and Oise rivers. </a:t>
            </a:r>
          </a:p>
          <a:p>
            <a:pPr>
              <a:lnSpc>
                <a:spcPct val="90000"/>
              </a:lnSpc>
            </a:pPr>
            <a:endParaRPr lang="en-US" sz="2000">
              <a:latin typeface="Arial" charset="0"/>
            </a:endParaRPr>
          </a:p>
          <a:p>
            <a:pPr>
              <a:lnSpc>
                <a:spcPct val="90000"/>
              </a:lnSpc>
            </a:pPr>
            <a:r>
              <a:rPr lang="en-US" sz="2000">
                <a:latin typeface="Arial" charset="0"/>
              </a:rPr>
              <a:t>It drains an area of about 30,400 sq mi (78,700 sq km) in northern France.</a:t>
            </a:r>
          </a:p>
          <a:p>
            <a:pPr>
              <a:lnSpc>
                <a:spcPct val="90000"/>
              </a:lnSpc>
            </a:pPr>
            <a:endParaRPr lang="en-US" sz="2000">
              <a:latin typeface="Arial" charset="0"/>
            </a:endParaRPr>
          </a:p>
          <a:p>
            <a:pPr>
              <a:lnSpc>
                <a:spcPct val="90000"/>
              </a:lnSpc>
            </a:pPr>
            <a:r>
              <a:rPr lang="en-US" sz="2000">
                <a:latin typeface="Arial" charset="0"/>
              </a:rPr>
              <a:t>Its network carries most of France’s inland waterway traffic due to its calm stream and great volume of water.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sz="4000" b="0">
                <a:latin typeface="Arial" charset="0"/>
              </a:rPr>
              <a:t>The Important Rivers of France</a:t>
            </a:r>
          </a:p>
        </p:txBody>
      </p:sp>
      <p:sp>
        <p:nvSpPr>
          <p:cNvPr id="29699" name="Rectangle 3"/>
          <p:cNvSpPr>
            <a:spLocks noGrp="1" noChangeArrowheads="1"/>
          </p:cNvSpPr>
          <p:nvPr>
            <p:ph type="body" idx="1"/>
          </p:nvPr>
        </p:nvSpPr>
        <p:spPr/>
        <p:txBody>
          <a:bodyPr/>
          <a:lstStyle/>
          <a:p>
            <a:r>
              <a:rPr lang="en-US"/>
              <a:t> </a:t>
            </a:r>
            <a:r>
              <a:rPr lang="en-US" sz="2800" b="1">
                <a:latin typeface="Arial" charset="0"/>
              </a:rPr>
              <a:t>Loire</a:t>
            </a:r>
            <a:r>
              <a:rPr lang="en-US" sz="2800">
                <a:latin typeface="Arial" charset="0"/>
              </a:rPr>
              <a:t> (1,010 km)</a:t>
            </a:r>
          </a:p>
          <a:p>
            <a:pPr>
              <a:buFont typeface="Wingdings" pitchFamily="2" charset="2"/>
              <a:buNone/>
            </a:pPr>
            <a:endParaRPr lang="en-US" sz="2800">
              <a:latin typeface="Arial" charset="0"/>
            </a:endParaRPr>
          </a:p>
          <a:p>
            <a:r>
              <a:rPr lang="en-US" sz="2800">
                <a:latin typeface="Arial" charset="0"/>
              </a:rPr>
              <a:t> </a:t>
            </a:r>
            <a:r>
              <a:rPr lang="en-US" sz="2800" b="1">
                <a:latin typeface="Arial" charset="0"/>
              </a:rPr>
              <a:t>Seine</a:t>
            </a:r>
            <a:r>
              <a:rPr lang="en-US" sz="2800">
                <a:latin typeface="Arial" charset="0"/>
              </a:rPr>
              <a:t> (770 km)</a:t>
            </a:r>
          </a:p>
          <a:p>
            <a:endParaRPr lang="en-US" sz="2800">
              <a:latin typeface="Arial" charset="0"/>
            </a:endParaRPr>
          </a:p>
          <a:p>
            <a:r>
              <a:rPr lang="en-US" sz="2800">
                <a:latin typeface="Arial" charset="0"/>
              </a:rPr>
              <a:t> </a:t>
            </a:r>
            <a:r>
              <a:rPr lang="en-US" sz="2800" b="1">
                <a:latin typeface="Arial" charset="0"/>
              </a:rPr>
              <a:t>Garonne</a:t>
            </a:r>
            <a:r>
              <a:rPr lang="en-US" sz="2800">
                <a:latin typeface="Arial" charset="0"/>
              </a:rPr>
              <a:t> (650 km) </a:t>
            </a:r>
          </a:p>
          <a:p>
            <a:endParaRPr lang="en-US" sz="2800">
              <a:latin typeface="Arial" charset="0"/>
            </a:endParaRPr>
          </a:p>
          <a:p>
            <a:r>
              <a:rPr lang="en-US" sz="2800">
                <a:latin typeface="Arial" charset="0"/>
              </a:rPr>
              <a:t> </a:t>
            </a:r>
            <a:r>
              <a:rPr lang="en-US" sz="2800" b="1">
                <a:latin typeface="Arial" charset="0"/>
              </a:rPr>
              <a:t>Rhone</a:t>
            </a:r>
            <a:r>
              <a:rPr lang="en-US" sz="2800">
                <a:latin typeface="Arial" charset="0"/>
              </a:rPr>
              <a:t>(522 km)</a:t>
            </a:r>
            <a:r>
              <a:rPr lang="en-US">
                <a:latin typeface="Arial" charset="0"/>
              </a:rPr>
              <a:t>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latin typeface="Arial" charset="0"/>
              </a:rPr>
              <a:t>Introduction</a:t>
            </a:r>
          </a:p>
        </p:txBody>
      </p:sp>
      <p:sp>
        <p:nvSpPr>
          <p:cNvPr id="23555" name="Rectangle 3"/>
          <p:cNvSpPr>
            <a:spLocks noGrp="1" noChangeArrowheads="1"/>
          </p:cNvSpPr>
          <p:nvPr>
            <p:ph type="body" idx="1"/>
          </p:nvPr>
        </p:nvSpPr>
        <p:spPr/>
        <p:txBody>
          <a:bodyPr/>
          <a:lstStyle/>
          <a:p>
            <a:r>
              <a:rPr lang="en-US" sz="2000">
                <a:latin typeface="Arial" charset="0"/>
              </a:rPr>
              <a:t>Until 19th century, one could find "water sellers" drawing water from the Seine and carrying it to each household. </a:t>
            </a:r>
          </a:p>
          <a:p>
            <a:endParaRPr lang="en-US" sz="2000">
              <a:latin typeface="Arial" charset="0"/>
            </a:endParaRPr>
          </a:p>
          <a:p>
            <a:r>
              <a:rPr lang="en-US" sz="2000">
                <a:latin typeface="Arial" charset="0"/>
              </a:rPr>
              <a:t>It serves as a watercourse that carries down an enormous quantity of sewage water of the city; </a:t>
            </a:r>
          </a:p>
          <a:p>
            <a:endParaRPr lang="en-US" sz="2000">
              <a:latin typeface="Arial" charset="0"/>
            </a:endParaRPr>
          </a:p>
          <a:p>
            <a:r>
              <a:rPr lang="en-US" sz="2000">
                <a:latin typeface="Arial" charset="0"/>
              </a:rPr>
              <a:t>After 19th century, the river improvements of large scale, such as building lock gates, dredging and shoreline protection works, were carried out and the Seine became the way we see it today. </a:t>
            </a:r>
          </a:p>
          <a:p>
            <a:endParaRPr lang="en-US" sz="2000">
              <a:latin typeface="Arial" charset="0"/>
            </a:endParaRPr>
          </a:p>
          <a:p>
            <a:r>
              <a:rPr lang="en-US" sz="2000">
                <a:latin typeface="Arial" charset="0"/>
              </a:rPr>
              <a:t>The Seine has inspired countless chansons, paintings, and literature. </a:t>
            </a:r>
          </a:p>
          <a:p>
            <a:endParaRPr lang="en-US" sz="2000">
              <a:latin typeface="Arial" charset="0"/>
            </a:endParaRPr>
          </a:p>
          <a:p>
            <a:endParaRPr lang="en-US" sz="2000">
              <a:latin typeface="Arial"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609600" y="457200"/>
            <a:ext cx="7772400" cy="838200"/>
          </a:xfrm>
        </p:spPr>
        <p:txBody>
          <a:bodyPr/>
          <a:lstStyle/>
          <a:p>
            <a:r>
              <a:rPr lang="en-US" sz="4000" b="0">
                <a:latin typeface="Arial" charset="0"/>
              </a:rPr>
              <a:t>Physical features » Physiography</a:t>
            </a:r>
            <a:br>
              <a:rPr lang="en-US" sz="4000" b="0">
                <a:latin typeface="Arial" charset="0"/>
              </a:rPr>
            </a:br>
            <a:endParaRPr lang="en-US" sz="4000" b="0">
              <a:latin typeface="Arial" charset="0"/>
            </a:endParaRPr>
          </a:p>
        </p:txBody>
      </p:sp>
      <p:sp>
        <p:nvSpPr>
          <p:cNvPr id="70659" name="Rectangle 3"/>
          <p:cNvSpPr>
            <a:spLocks noGrp="1" noChangeArrowheads="1"/>
          </p:cNvSpPr>
          <p:nvPr>
            <p:ph type="body" idx="1"/>
          </p:nvPr>
        </p:nvSpPr>
        <p:spPr>
          <a:xfrm>
            <a:off x="457200" y="1600200"/>
            <a:ext cx="8229600" cy="5029200"/>
          </a:xfrm>
        </p:spPr>
        <p:txBody>
          <a:bodyPr/>
          <a:lstStyle/>
          <a:p>
            <a:pPr>
              <a:lnSpc>
                <a:spcPct val="90000"/>
              </a:lnSpc>
            </a:pPr>
            <a:r>
              <a:rPr lang="en-US" sz="2000">
                <a:latin typeface="Arial" charset="0"/>
              </a:rPr>
              <a:t>The Seine rises at 1,545 feet (471 metres) above </a:t>
            </a:r>
            <a:r>
              <a:rPr lang="en-US" sz="2000">
                <a:latin typeface="Arial" charset="0"/>
                <a:hlinkClick r:id="rId3" tooltip="sea level"/>
              </a:rPr>
              <a:t>sea level</a:t>
            </a:r>
            <a:r>
              <a:rPr lang="en-US" sz="2000">
                <a:latin typeface="Arial" charset="0"/>
              </a:rPr>
              <a:t> in Burgundy.</a:t>
            </a:r>
          </a:p>
          <a:p>
            <a:pPr>
              <a:lnSpc>
                <a:spcPct val="90000"/>
              </a:lnSpc>
            </a:pPr>
            <a:r>
              <a:rPr lang="en-US" sz="2000">
                <a:latin typeface="Arial" charset="0"/>
              </a:rPr>
              <a:t> Flowing northwest, it enters Champagne above Troyes and traverses the dry chalk plateau in a well-defined trench. </a:t>
            </a:r>
          </a:p>
          <a:p>
            <a:pPr>
              <a:lnSpc>
                <a:spcPct val="90000"/>
              </a:lnSpc>
            </a:pPr>
            <a:r>
              <a:rPr lang="en-US" sz="2000">
                <a:latin typeface="Arial" charset="0"/>
              </a:rPr>
              <a:t>Joined by the Aube near Romilly, and it receives the </a:t>
            </a:r>
            <a:r>
              <a:rPr lang="en-US" sz="2000">
                <a:latin typeface="Arial" charset="0"/>
                <a:hlinkClick r:id="rId4" tooltip="Yonne"/>
              </a:rPr>
              <a:t>Yonne</a:t>
            </a:r>
            <a:r>
              <a:rPr lang="en-US" sz="2000">
                <a:latin typeface="Arial" charset="0"/>
              </a:rPr>
              <a:t> at Montereau.</a:t>
            </a:r>
          </a:p>
          <a:p>
            <a:pPr>
              <a:lnSpc>
                <a:spcPct val="90000"/>
              </a:lnSpc>
            </a:pPr>
            <a:r>
              <a:rPr lang="en-US" sz="2000">
                <a:latin typeface="Arial" charset="0"/>
              </a:rPr>
              <a:t>Turning northwest again, the Seine crosses the Île-de-France toward Paris. </a:t>
            </a:r>
          </a:p>
          <a:p>
            <a:pPr>
              <a:lnSpc>
                <a:spcPct val="90000"/>
              </a:lnSpc>
            </a:pPr>
            <a:r>
              <a:rPr lang="en-US" sz="2000">
                <a:latin typeface="Arial" charset="0"/>
              </a:rPr>
              <a:t>As it enters Paris, it is joined by its great tributary the Marne on the right, and, after traversing the metropolis, it receives the Oise, also on the right.</a:t>
            </a:r>
          </a:p>
          <a:p>
            <a:pPr>
              <a:lnSpc>
                <a:spcPct val="90000"/>
              </a:lnSpc>
            </a:pPr>
            <a:r>
              <a:rPr lang="en-US" sz="2000">
                <a:latin typeface="Arial" charset="0"/>
              </a:rPr>
              <a:t> In its passage through Paris, the river has been trained and narrowed between riverside quays. the Seine passes below Mantes-la-Jolie across Normandy toward its estuary in the English Channel.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ChangeArrowheads="1"/>
          </p:cNvSpPr>
          <p:nvPr/>
        </p:nvSpPr>
        <p:spPr bwMode="auto">
          <a:xfrm>
            <a:off x="533400" y="990600"/>
            <a:ext cx="8305800" cy="5486400"/>
          </a:xfrm>
          <a:prstGeom prst="rect">
            <a:avLst/>
          </a:prstGeom>
          <a:noFill/>
          <a:ln w="9525">
            <a:noFill/>
            <a:miter lim="800000"/>
            <a:headEnd/>
            <a:tailEnd/>
          </a:ln>
          <a:effectLst/>
        </p:spPr>
        <p:txBody>
          <a:bodyPr lIns="0" tIns="179331" rIns="0" bIns="88872" anchor="ctr">
            <a:spAutoFit/>
          </a:bodyPr>
          <a:lstStyle/>
          <a:p>
            <a:pPr eaLnBrk="1" hangingPunct="1">
              <a:buFontTx/>
              <a:buChar char="•"/>
            </a:pPr>
            <a:r>
              <a:rPr lang="en-US"/>
              <a:t>The Seine, especially below Paris, is a great traffic highway.</a:t>
            </a:r>
          </a:p>
          <a:p>
            <a:pPr eaLnBrk="1" hangingPunct="1">
              <a:buFontTx/>
              <a:buChar char="•"/>
            </a:pPr>
            <a:endParaRPr lang="en-US"/>
          </a:p>
          <a:p>
            <a:pPr eaLnBrk="1" hangingPunct="1">
              <a:buFontTx/>
              <a:buChar char="•"/>
            </a:pPr>
            <a:r>
              <a:rPr lang="en-US"/>
              <a:t> It links Paris with the sea and the huge maritime port of </a:t>
            </a:r>
            <a:r>
              <a:rPr lang="en-US" b="1"/>
              <a:t>Le Havre</a:t>
            </a:r>
            <a:r>
              <a:rPr lang="en-US"/>
              <a:t>.</a:t>
            </a:r>
          </a:p>
          <a:p>
            <a:pPr eaLnBrk="1" hangingPunct="1">
              <a:buFontTx/>
              <a:buChar char="•"/>
            </a:pPr>
            <a:endParaRPr lang="en-US"/>
          </a:p>
          <a:p>
            <a:pPr eaLnBrk="1" hangingPunct="1">
              <a:buFontTx/>
              <a:buChar char="•"/>
            </a:pPr>
            <a:r>
              <a:rPr lang="en-US"/>
              <a:t>Vessels drawing up to 10 feet (3.2 metres) can reach the quays of Paris. </a:t>
            </a:r>
          </a:p>
          <a:p>
            <a:pPr eaLnBrk="1" hangingPunct="1">
              <a:buFontTx/>
              <a:buChar char="•"/>
            </a:pPr>
            <a:endParaRPr lang="en-US"/>
          </a:p>
          <a:p>
            <a:pPr eaLnBrk="1" hangingPunct="1">
              <a:buFontTx/>
              <a:buChar char="•"/>
            </a:pPr>
            <a:r>
              <a:rPr lang="en-US"/>
              <a:t>The lower Seine system is connected with that of the Rhine by way of the Marne, and the Oise links it with the waterways of Belgium. The links with the Loire waterway and with the Saône-Rhône, dating from the 17th and 18th centuries when connecting canals were built, are now of minor importance.</a:t>
            </a:r>
          </a:p>
          <a:p>
            <a:pPr eaLnBrk="1" hangingPunct="1">
              <a:buFontTx/>
              <a:buChar char="•"/>
            </a:pPr>
            <a:endParaRPr lang="en-US"/>
          </a:p>
          <a:p>
            <a:pPr eaLnBrk="1" hangingPunct="1">
              <a:buFontTx/>
              <a:buChar char="•"/>
            </a:pPr>
            <a:r>
              <a:rPr lang="en-US"/>
              <a:t>The water of the Seine is an important resource for the riverine population. </a:t>
            </a:r>
          </a:p>
          <a:p>
            <a:pPr eaLnBrk="1" hangingPunct="1">
              <a:buFontTx/>
              <a:buChar char="•"/>
            </a:pPr>
            <a:endParaRPr lang="en-US"/>
          </a:p>
          <a:p>
            <a:pPr eaLnBrk="1" hangingPunct="1">
              <a:buFontTx/>
              <a:buChar char="•"/>
            </a:pPr>
            <a:r>
              <a:rPr lang="en-US"/>
              <a:t>Large </a:t>
            </a:r>
            <a:r>
              <a:rPr lang="en-US" b="1"/>
              <a:t>electric power</a:t>
            </a:r>
            <a:r>
              <a:rPr lang="en-US"/>
              <a:t> </a:t>
            </a:r>
            <a:r>
              <a:rPr lang="en-US" b="1"/>
              <a:t>stations</a:t>
            </a:r>
            <a:r>
              <a:rPr lang="en-US"/>
              <a:t>, both thermal and nuclear, draw their cooling water from the river.</a:t>
            </a:r>
          </a:p>
          <a:p>
            <a:pPr eaLnBrk="1" hangingPunct="1">
              <a:buFontTx/>
              <a:buChar char="•"/>
            </a:pPr>
            <a:endParaRPr lang="en-US"/>
          </a:p>
          <a:p>
            <a:pPr eaLnBrk="1" hangingPunct="1">
              <a:buFontTx/>
              <a:buChar char="•"/>
            </a:pPr>
            <a:r>
              <a:rPr lang="en-US"/>
              <a:t> In addition, </a:t>
            </a:r>
            <a:r>
              <a:rPr lang="en-US" b="1"/>
              <a:t>half of the water</a:t>
            </a:r>
            <a:r>
              <a:rPr lang="en-US"/>
              <a:t> used in the region around Paris, both for industry and for human consumption, and </a:t>
            </a:r>
            <a:r>
              <a:rPr lang="en-US" b="1"/>
              <a:t>three-fourths of the water</a:t>
            </a:r>
            <a:r>
              <a:rPr lang="en-US"/>
              <a:t> used in the region between Rouen and Le Havre, is taken from the river.</a:t>
            </a:r>
          </a:p>
        </p:txBody>
      </p:sp>
      <p:sp>
        <p:nvSpPr>
          <p:cNvPr id="65543" name="Rectangle 7"/>
          <p:cNvSpPr>
            <a:spLocks noGrp="1" noRot="1" noChangeArrowheads="1"/>
          </p:cNvSpPr>
          <p:nvPr>
            <p:ph type="title"/>
          </p:nvPr>
        </p:nvSpPr>
        <p:spPr>
          <a:xfrm>
            <a:off x="457200" y="0"/>
            <a:ext cx="8229600" cy="1143000"/>
          </a:xfrm>
        </p:spPr>
        <p:txBody>
          <a:bodyPr/>
          <a:lstStyle/>
          <a:p>
            <a:r>
              <a:rPr lang="en-US">
                <a:latin typeface="Arial" charset="0"/>
              </a:rPr>
              <a:t>The Economy</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en-US" sz="4000" b="0">
                <a:latin typeface="Arial" charset="0"/>
              </a:rPr>
              <a:t>Development of the river</a:t>
            </a:r>
            <a:br>
              <a:rPr lang="en-US" sz="4000" b="0">
                <a:latin typeface="Arial" charset="0"/>
              </a:rPr>
            </a:br>
            <a:endParaRPr lang="en-US" sz="4000" b="0">
              <a:latin typeface="Arial" charset="0"/>
            </a:endParaRPr>
          </a:p>
        </p:txBody>
      </p:sp>
      <p:sp>
        <p:nvSpPr>
          <p:cNvPr id="68611" name="Rectangle 3"/>
          <p:cNvSpPr>
            <a:spLocks noGrp="1" noChangeArrowheads="1"/>
          </p:cNvSpPr>
          <p:nvPr>
            <p:ph type="body" idx="1"/>
          </p:nvPr>
        </p:nvSpPr>
        <p:spPr>
          <a:xfrm>
            <a:off x="152400" y="1143000"/>
            <a:ext cx="8534400" cy="4953000"/>
          </a:xfrm>
        </p:spPr>
        <p:txBody>
          <a:bodyPr/>
          <a:lstStyle/>
          <a:p>
            <a:pPr>
              <a:lnSpc>
                <a:spcPct val="80000"/>
              </a:lnSpc>
            </a:pPr>
            <a:r>
              <a:rPr lang="en-US" sz="1800">
                <a:latin typeface="Arial" charset="0"/>
              </a:rPr>
              <a:t>Although the regime of the Seine is relatively moderate, improvements have been considered necessary since the beginning of the 19th century.</a:t>
            </a:r>
          </a:p>
          <a:p>
            <a:pPr>
              <a:lnSpc>
                <a:spcPct val="80000"/>
              </a:lnSpc>
              <a:buFont typeface="Wingdings" pitchFamily="2" charset="2"/>
              <a:buNone/>
            </a:pPr>
            <a:endParaRPr lang="en-US" sz="1800">
              <a:latin typeface="Arial" charset="0"/>
            </a:endParaRPr>
          </a:p>
          <a:p>
            <a:pPr>
              <a:lnSpc>
                <a:spcPct val="80000"/>
              </a:lnSpc>
            </a:pPr>
            <a:r>
              <a:rPr lang="en-US" sz="1800">
                <a:latin typeface="Arial" charset="0"/>
              </a:rPr>
              <a:t> To improve navigation, the water level was raised by means of dams and by storage reservoirs.</a:t>
            </a:r>
          </a:p>
          <a:p>
            <a:pPr>
              <a:lnSpc>
                <a:spcPct val="80000"/>
              </a:lnSpc>
              <a:buFont typeface="Wingdings" pitchFamily="2" charset="2"/>
              <a:buNone/>
            </a:pPr>
            <a:endParaRPr lang="en-US" sz="1800">
              <a:latin typeface="Arial" charset="0"/>
            </a:endParaRPr>
          </a:p>
          <a:p>
            <a:pPr>
              <a:lnSpc>
                <a:spcPct val="80000"/>
              </a:lnSpc>
            </a:pPr>
            <a:r>
              <a:rPr lang="en-US" sz="1800">
                <a:latin typeface="Arial" charset="0"/>
              </a:rPr>
              <a:t>Lake Settons, originally designed for the flotation of wood, and other reservoirs have proved useful in reducing floods as well as in ensuring a constant water supply in summer. </a:t>
            </a:r>
          </a:p>
          <a:p>
            <a:pPr>
              <a:lnSpc>
                <a:spcPct val="80000"/>
              </a:lnSpc>
            </a:pPr>
            <a:endParaRPr lang="en-US" sz="1800">
              <a:latin typeface="Arial" charset="0"/>
            </a:endParaRPr>
          </a:p>
          <a:p>
            <a:pPr>
              <a:lnSpc>
                <a:spcPct val="80000"/>
              </a:lnSpc>
            </a:pPr>
            <a:r>
              <a:rPr lang="en-US" sz="1800">
                <a:latin typeface="Arial" charset="0"/>
              </a:rPr>
              <a:t>Upstream from the basin four large storage reservoirs have been built since 1950 on the Yonne, Marne, and Aube, as well as on the Seine itself. </a:t>
            </a:r>
          </a:p>
          <a:p>
            <a:pPr>
              <a:lnSpc>
                <a:spcPct val="80000"/>
              </a:lnSpc>
            </a:pPr>
            <a:endParaRPr lang="en-US" sz="1800">
              <a:latin typeface="Arial" charset="0"/>
            </a:endParaRPr>
          </a:p>
          <a:p>
            <a:pPr>
              <a:lnSpc>
                <a:spcPct val="80000"/>
              </a:lnSpc>
            </a:pPr>
            <a:r>
              <a:rPr lang="en-US" sz="1800">
                <a:latin typeface="Arial" charset="0"/>
              </a:rPr>
              <a:t>The Seine Reservoir, for example, covers some 6,175 acres, while the </a:t>
            </a:r>
            <a:r>
              <a:rPr lang="en-US" sz="1800" b="1">
                <a:latin typeface="Arial" charset="0"/>
              </a:rPr>
              <a:t>Marne Reservoir</a:t>
            </a:r>
            <a:r>
              <a:rPr lang="en-US" sz="1800">
                <a:latin typeface="Arial" charset="0"/>
              </a:rPr>
              <a:t>, with an area of about 11,900 acres, is the </a:t>
            </a:r>
            <a:r>
              <a:rPr lang="en-US" sz="1800" b="1">
                <a:latin typeface="Arial" charset="0"/>
              </a:rPr>
              <a:t>largest artificial lake in western Europe. </a:t>
            </a:r>
          </a:p>
          <a:p>
            <a:pPr>
              <a:lnSpc>
                <a:spcPct val="80000"/>
              </a:lnSpc>
            </a:pPr>
            <a:endParaRPr lang="en-US" sz="1800" b="1">
              <a:latin typeface="Arial" charset="0"/>
            </a:endParaRPr>
          </a:p>
          <a:p>
            <a:pPr>
              <a:lnSpc>
                <a:spcPct val="80000"/>
              </a:lnSpc>
            </a:pPr>
            <a:r>
              <a:rPr lang="en-US" sz="1800">
                <a:latin typeface="Arial" charset="0"/>
              </a:rPr>
              <a:t>Surrounded by woodland and countryside, these reservoirs have become bird sanctuaries and tourist attractions in a new nature </a:t>
            </a:r>
            <a:r>
              <a:rPr lang="en-US" sz="1800">
                <a:effectLst/>
                <a:latin typeface="Arial" charset="0"/>
              </a:rPr>
              <a:t>reserve</a:t>
            </a:r>
            <a:r>
              <a:rPr lang="en-US" sz="1800">
                <a:latin typeface="Arial" charset="0"/>
              </a:rPr>
              <a:t>.</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r>
              <a:rPr lang="en-US">
                <a:latin typeface="Arial" charset="0"/>
              </a:rPr>
              <a:t>Environmental Aspect</a:t>
            </a:r>
          </a:p>
        </p:txBody>
      </p:sp>
      <p:sp>
        <p:nvSpPr>
          <p:cNvPr id="107523" name="Rectangle 3"/>
          <p:cNvSpPr>
            <a:spLocks noGrp="1" noChangeArrowheads="1"/>
          </p:cNvSpPr>
          <p:nvPr>
            <p:ph type="body" idx="1"/>
          </p:nvPr>
        </p:nvSpPr>
        <p:spPr/>
        <p:txBody>
          <a:bodyPr/>
          <a:lstStyle/>
          <a:p>
            <a:pPr>
              <a:lnSpc>
                <a:spcPct val="80000"/>
              </a:lnSpc>
            </a:pPr>
            <a:r>
              <a:rPr lang="en-US" sz="2400">
                <a:latin typeface="Arial" charset="0"/>
              </a:rPr>
              <a:t>The Seine used to be heavily polluted, with many factories dumping their waste directly into the river. </a:t>
            </a:r>
          </a:p>
          <a:p>
            <a:pPr>
              <a:lnSpc>
                <a:spcPct val="80000"/>
              </a:lnSpc>
            </a:pPr>
            <a:r>
              <a:rPr lang="en-US" sz="2400">
                <a:latin typeface="Arial" charset="0"/>
              </a:rPr>
              <a:t>By the 1950s there were only four or five species of fish left.</a:t>
            </a:r>
          </a:p>
          <a:p>
            <a:pPr>
              <a:lnSpc>
                <a:spcPct val="80000"/>
              </a:lnSpc>
            </a:pPr>
            <a:r>
              <a:rPr lang="en-US" sz="2400">
                <a:latin typeface="Arial" charset="0"/>
              </a:rPr>
              <a:t> Strict environmental regulations and water treatment technology have cleaned up the river.</a:t>
            </a:r>
          </a:p>
          <a:p>
            <a:pPr>
              <a:lnSpc>
                <a:spcPct val="80000"/>
              </a:lnSpc>
            </a:pPr>
            <a:r>
              <a:rPr lang="en-US" sz="2400">
                <a:latin typeface="Arial" charset="0"/>
              </a:rPr>
              <a:t>Today there are over three dozen species of fish (silver carp, catfish, pike perch, eels) and an abundance of aquatic birds and plants. </a:t>
            </a:r>
          </a:p>
          <a:p>
            <a:pPr>
              <a:lnSpc>
                <a:spcPct val="80000"/>
              </a:lnSpc>
            </a:pPr>
            <a:r>
              <a:rPr lang="en-US" sz="2400">
                <a:latin typeface="Arial" charset="0"/>
              </a:rPr>
              <a:t>The Seine is still used by commercial shipping barges, although most of the boats passing under the scenic bridges of Paris are pleasure craft – such as sightseeing or dinner cruises.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notre-dame-de-paris-night-seine-river-bank"/>
          <p:cNvPicPr>
            <a:picLocks noChangeAspect="1" noChangeArrowheads="1"/>
          </p:cNvPicPr>
          <p:nvPr/>
        </p:nvPicPr>
        <p:blipFill>
          <a:blip r:embed="rId3"/>
          <a:srcRect/>
          <a:stretch>
            <a:fillRect/>
          </a:stretch>
        </p:blipFill>
        <p:spPr bwMode="auto">
          <a:xfrm>
            <a:off x="4495800" y="2209800"/>
            <a:ext cx="4457700" cy="3333750"/>
          </a:xfrm>
          <a:prstGeom prst="rect">
            <a:avLst/>
          </a:prstGeom>
          <a:noFill/>
        </p:spPr>
      </p:pic>
      <p:sp>
        <p:nvSpPr>
          <p:cNvPr id="11270" name="Rectangle 6"/>
          <p:cNvSpPr>
            <a:spLocks noGrp="1" noRot="1" noChangeArrowheads="1"/>
          </p:cNvSpPr>
          <p:nvPr>
            <p:ph type="title"/>
          </p:nvPr>
        </p:nvSpPr>
        <p:spPr/>
        <p:txBody>
          <a:bodyPr/>
          <a:lstStyle/>
          <a:p>
            <a:r>
              <a:rPr lang="en-US">
                <a:latin typeface="Arial" charset="0"/>
              </a:rPr>
              <a:t>The Notre Dame Cathedral</a:t>
            </a:r>
          </a:p>
        </p:txBody>
      </p:sp>
      <p:sp>
        <p:nvSpPr>
          <p:cNvPr id="11271" name="Rectangle 7"/>
          <p:cNvSpPr>
            <a:spLocks noGrp="1" noChangeArrowheads="1"/>
          </p:cNvSpPr>
          <p:nvPr>
            <p:ph type="body" sz="half" idx="1"/>
          </p:nvPr>
        </p:nvSpPr>
        <p:spPr/>
        <p:txBody>
          <a:bodyPr/>
          <a:lstStyle/>
          <a:p>
            <a:pPr>
              <a:lnSpc>
                <a:spcPct val="80000"/>
              </a:lnSpc>
            </a:pPr>
            <a:r>
              <a:rPr lang="en-US" sz="2000">
                <a:effectLst/>
                <a:latin typeface="Arial" charset="0"/>
              </a:rPr>
              <a:t>During the early 19th century, the cathedral was in a state of disrepair, and city planners began to contemplate tearing it down. French novelist </a:t>
            </a:r>
            <a:r>
              <a:rPr lang="en-US" sz="2000">
                <a:effectLst/>
                <a:latin typeface="Arial" charset="0"/>
                <a:hlinkClick r:id="rId4" tooltip="Victor Hugo"/>
              </a:rPr>
              <a:t>Victor Hugo</a:t>
            </a:r>
            <a:r>
              <a:rPr lang="en-US" sz="2000">
                <a:effectLst/>
                <a:latin typeface="Arial" charset="0"/>
              </a:rPr>
              <a:t>, an admirer of the cathedral, wrote his novel </a:t>
            </a:r>
            <a:r>
              <a:rPr lang="en-US" sz="2000" i="1">
                <a:effectLst/>
                <a:latin typeface="Arial" charset="0"/>
                <a:hlinkClick r:id="rId5" tooltip="The Hunchback of Notre Dame"/>
              </a:rPr>
              <a:t>The Hunchback of Notre Dame</a:t>
            </a:r>
            <a:r>
              <a:rPr lang="en-US" sz="2000">
                <a:effectLst/>
                <a:latin typeface="Arial" charset="0"/>
              </a:rPr>
              <a:t> (originally titled </a:t>
            </a:r>
            <a:r>
              <a:rPr lang="en-US" sz="2000" i="1">
                <a:effectLst/>
                <a:latin typeface="Arial" charset="0"/>
              </a:rPr>
              <a:t>Notre Dame de Paris</a:t>
            </a:r>
            <a:r>
              <a:rPr lang="en-US" sz="2000">
                <a:effectLst/>
                <a:latin typeface="Arial" charset="0"/>
              </a:rPr>
              <a:t>) in part to raise awareness of the cathedral's heritage, which sparked renewed interest in the cathedral's fate. A campaign to collect funds to save the cathedral followed, culminating in the 1845 restorations. </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seine"/>
          <p:cNvPicPr>
            <a:picLocks noChangeAspect="1" noChangeArrowheads="1"/>
          </p:cNvPicPr>
          <p:nvPr/>
        </p:nvPicPr>
        <p:blipFill>
          <a:blip r:embed="rId3"/>
          <a:srcRect/>
          <a:stretch>
            <a:fillRect/>
          </a:stretch>
        </p:blipFill>
        <p:spPr bwMode="auto">
          <a:xfrm>
            <a:off x="4267200" y="1447800"/>
            <a:ext cx="4572000" cy="4724400"/>
          </a:xfrm>
          <a:prstGeom prst="rect">
            <a:avLst/>
          </a:prstGeom>
          <a:noFill/>
        </p:spPr>
      </p:pic>
      <p:sp>
        <p:nvSpPr>
          <p:cNvPr id="7174" name="Text Box 6"/>
          <p:cNvSpPr txBox="1">
            <a:spLocks noChangeArrowheads="1"/>
          </p:cNvSpPr>
          <p:nvPr/>
        </p:nvSpPr>
        <p:spPr bwMode="auto">
          <a:xfrm>
            <a:off x="0" y="1447800"/>
            <a:ext cx="4038600" cy="3378200"/>
          </a:xfrm>
          <a:prstGeom prst="rect">
            <a:avLst/>
          </a:prstGeom>
          <a:noFill/>
          <a:ln w="9525">
            <a:noFill/>
            <a:miter lim="800000"/>
            <a:headEnd/>
            <a:tailEnd/>
          </a:ln>
          <a:effectLst/>
        </p:spPr>
        <p:txBody>
          <a:bodyPr>
            <a:spAutoFit/>
          </a:bodyPr>
          <a:lstStyle/>
          <a:p>
            <a:pPr>
              <a:spcBef>
                <a:spcPct val="50000"/>
              </a:spcBef>
            </a:pPr>
            <a:r>
              <a:rPr lang="en-US" sz="2400"/>
              <a:t>The Eiffel Tower (French: Tour Eiffel) is an iron tower built on the Champ de Mars beside the Seine River in Paris. The tower has become a global icon of France and is one of the Wonders of the modern world.</a:t>
            </a:r>
          </a:p>
        </p:txBody>
      </p:sp>
      <p:sp>
        <p:nvSpPr>
          <p:cNvPr id="7175" name="Text Box 7"/>
          <p:cNvSpPr txBox="1">
            <a:spLocks noChangeArrowheads="1"/>
          </p:cNvSpPr>
          <p:nvPr/>
        </p:nvSpPr>
        <p:spPr bwMode="auto">
          <a:xfrm>
            <a:off x="2057400" y="0"/>
            <a:ext cx="3962400" cy="1431925"/>
          </a:xfrm>
          <a:prstGeom prst="rect">
            <a:avLst/>
          </a:prstGeom>
          <a:noFill/>
          <a:ln w="9525">
            <a:noFill/>
            <a:miter lim="800000"/>
            <a:headEnd/>
            <a:tailEnd/>
          </a:ln>
          <a:effectLst/>
        </p:spPr>
        <p:txBody>
          <a:bodyPr>
            <a:spAutoFit/>
          </a:bodyPr>
          <a:lstStyle/>
          <a:p>
            <a:pPr algn="ctr">
              <a:spcBef>
                <a:spcPct val="50000"/>
              </a:spcBef>
            </a:pPr>
            <a:r>
              <a:rPr lang="en-US" sz="4400" b="1">
                <a:solidFill>
                  <a:schemeClr val="tx2"/>
                </a:solidFill>
                <a:effectLst>
                  <a:outerShdw blurRad="38100" dist="38100" dir="2700000" algn="tl">
                    <a:srgbClr val="000000"/>
                  </a:outerShdw>
                </a:effectLst>
              </a:rPr>
              <a:t>The Eiffel tower</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219200" y="525463"/>
            <a:ext cx="6324600" cy="852487"/>
          </a:xfrm>
          <a:prstGeom prst="rect">
            <a:avLst/>
          </a:prstGeom>
          <a:noFill/>
          <a:ln w="9525">
            <a:noFill/>
            <a:miter lim="800000"/>
            <a:headEnd/>
            <a:tailEnd/>
          </a:ln>
          <a:effectLst/>
        </p:spPr>
        <p:txBody>
          <a:bodyPr tIns="0" bIns="0" anchor="ctr">
            <a:spAutoFit/>
          </a:bodyPr>
          <a:lstStyle/>
          <a:p>
            <a:pPr algn="ctr" eaLnBrk="1" hangingPunct="1"/>
            <a:r>
              <a:rPr lang="en-US" sz="1900">
                <a:latin typeface="Verdana" pitchFamily="34" charset="0"/>
              </a:rPr>
              <a:t>Seine River Map</a:t>
            </a:r>
          </a:p>
          <a:p>
            <a:pPr algn="ctr" eaLnBrk="1" hangingPunct="1"/>
            <a:r>
              <a:rPr lang="en-US" sz="1900">
                <a:latin typeface="Verdana" pitchFamily="34" charset="0"/>
              </a:rPr>
              <a:t>Below is the map of the Seine and the Rhone river</a:t>
            </a:r>
          </a:p>
          <a:p>
            <a:pPr algn="ctr" eaLnBrk="1" hangingPunct="1"/>
            <a:r>
              <a:rPr lang="en-US"/>
              <a:t>                                                                                       </a:t>
            </a:r>
          </a:p>
        </p:txBody>
      </p:sp>
      <p:pic>
        <p:nvPicPr>
          <p:cNvPr id="3077" name="Picture 5" descr="Seine River Map"/>
          <p:cNvPicPr>
            <a:picLocks noChangeAspect="1" noChangeArrowheads="1"/>
          </p:cNvPicPr>
          <p:nvPr/>
        </p:nvPicPr>
        <p:blipFill>
          <a:blip r:embed="rId3"/>
          <a:srcRect/>
          <a:stretch>
            <a:fillRect/>
          </a:stretch>
        </p:blipFill>
        <p:spPr bwMode="auto">
          <a:xfrm>
            <a:off x="1219200" y="1212850"/>
            <a:ext cx="6400800" cy="5645150"/>
          </a:xfrm>
          <a:prstGeom prst="rect">
            <a:avLst/>
          </a:prstGeom>
          <a:noFill/>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20" name="Group 24"/>
          <p:cNvGraphicFramePr>
            <a:graphicFrameLocks noGrp="1"/>
          </p:cNvGraphicFramePr>
          <p:nvPr/>
        </p:nvGraphicFramePr>
        <p:xfrm>
          <a:off x="1463675" y="1150938"/>
          <a:ext cx="6216650" cy="4557712"/>
        </p:xfrm>
        <a:graphic>
          <a:graphicData uri="http://schemas.openxmlformats.org/drawingml/2006/table">
            <a:tbl>
              <a:tblPr/>
              <a:tblGrid>
                <a:gridCol w="6216650"/>
              </a:tblGrid>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cap="flat">
                      <a:noFill/>
                    </a:lnL>
                    <a:lnR cap="flat">
                      <a:noFill/>
                    </a:lnR>
                    <a:lnT cap="flat">
                      <a:noFill/>
                    </a:lnT>
                    <a:lnB>
                      <a:noFill/>
                    </a:lnB>
                    <a:lnTlToBr>
                      <a:noFill/>
                    </a:lnTlToBr>
                    <a:lnBlToTr>
                      <a:noFill/>
                    </a:lnBlToTr>
                    <a:noFill/>
                  </a:tcPr>
                </a:tc>
              </a:tr>
              <a:tr h="404018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r>
                        <a:rPr kumimoji="0" lang="en-US" sz="241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4102" name="Picture 6" descr="E_map_Seine"/>
          <p:cNvPicPr>
            <a:picLocks noChangeAspect="1" noChangeArrowheads="1"/>
          </p:cNvPicPr>
          <p:nvPr/>
        </p:nvPicPr>
        <p:blipFill>
          <a:blip r:embed="rId3"/>
          <a:srcRect/>
          <a:stretch>
            <a:fillRect/>
          </a:stretch>
        </p:blipFill>
        <p:spPr bwMode="auto">
          <a:xfrm>
            <a:off x="0" y="990600"/>
            <a:ext cx="9144000" cy="5943600"/>
          </a:xfrm>
          <a:prstGeom prst="rect">
            <a:avLst/>
          </a:prstGeom>
          <a:noFill/>
        </p:spPr>
      </p:pic>
      <p:sp>
        <p:nvSpPr>
          <p:cNvPr id="4131" name="Text Box 35"/>
          <p:cNvSpPr txBox="1">
            <a:spLocks noChangeArrowheads="1"/>
          </p:cNvSpPr>
          <p:nvPr/>
        </p:nvSpPr>
        <p:spPr bwMode="auto">
          <a:xfrm>
            <a:off x="1371600" y="0"/>
            <a:ext cx="5638800" cy="579438"/>
          </a:xfrm>
          <a:prstGeom prst="rect">
            <a:avLst/>
          </a:prstGeom>
          <a:noFill/>
          <a:ln w="9525">
            <a:noFill/>
            <a:miter lim="800000"/>
            <a:headEnd/>
            <a:tailEnd/>
          </a:ln>
          <a:effectLst/>
        </p:spPr>
        <p:txBody>
          <a:bodyPr>
            <a:spAutoFit/>
          </a:bodyPr>
          <a:lstStyle/>
          <a:p>
            <a:pPr algn="ctr">
              <a:spcBef>
                <a:spcPct val="50000"/>
              </a:spcBef>
            </a:pPr>
            <a:r>
              <a:rPr lang="en-US" sz="3200" b="1"/>
              <a:t>The Path of the Seine River</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eine-map"/>
          <p:cNvPicPr>
            <a:picLocks noChangeAspect="1" noChangeArrowheads="1"/>
          </p:cNvPicPr>
          <p:nvPr/>
        </p:nvPicPr>
        <p:blipFill>
          <a:blip r:embed="rId3"/>
          <a:srcRect/>
          <a:stretch>
            <a:fillRect/>
          </a:stretch>
        </p:blipFill>
        <p:spPr bwMode="auto">
          <a:xfrm>
            <a:off x="0" y="749300"/>
            <a:ext cx="9144000" cy="5549900"/>
          </a:xfrm>
          <a:prstGeom prst="rect">
            <a:avLst/>
          </a:prstGeom>
          <a:noFill/>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france-rivers-canals"/>
          <p:cNvPicPr>
            <a:picLocks noChangeAspect="1" noChangeArrowheads="1"/>
          </p:cNvPicPr>
          <p:nvPr/>
        </p:nvPicPr>
        <p:blipFill>
          <a:blip r:embed="rId3"/>
          <a:srcRect/>
          <a:stretch>
            <a:fillRect/>
          </a:stretch>
        </p:blipFill>
        <p:spPr bwMode="auto">
          <a:xfrm rot="-21600000">
            <a:off x="1295400" y="0"/>
            <a:ext cx="6500813" cy="6858000"/>
          </a:xfrm>
          <a:prstGeom prst="rect">
            <a:avLst/>
          </a:prstGeom>
          <a:noFill/>
          <a:ln w="38100">
            <a:solidFill>
              <a:srgbClr val="000000"/>
            </a:solidFill>
            <a:miter lim="800000"/>
            <a:headEnd/>
            <a:tailEnd/>
          </a:ln>
        </p:spPr>
      </p:pic>
      <p:sp>
        <p:nvSpPr>
          <p:cNvPr id="27654" name="Text Box 6"/>
          <p:cNvSpPr txBox="1">
            <a:spLocks noChangeArrowheads="1"/>
          </p:cNvSpPr>
          <p:nvPr/>
        </p:nvSpPr>
        <p:spPr bwMode="auto">
          <a:xfrm>
            <a:off x="381000" y="228600"/>
            <a:ext cx="8382000" cy="1006475"/>
          </a:xfrm>
          <a:prstGeom prst="rect">
            <a:avLst/>
          </a:prstGeom>
          <a:noFill/>
          <a:ln w="9525">
            <a:noFill/>
            <a:miter lim="800000"/>
            <a:headEnd/>
            <a:tailEnd/>
          </a:ln>
          <a:effectLst/>
        </p:spPr>
        <p:txBody>
          <a:bodyPr>
            <a:spAutoFit/>
          </a:bodyPr>
          <a:lstStyle/>
          <a:p>
            <a:pPr algn="ctr" eaLnBrk="1" hangingPunct="1">
              <a:spcBef>
                <a:spcPct val="50000"/>
              </a:spcBef>
            </a:pPr>
            <a:r>
              <a:rPr lang="en-US" sz="6000"/>
              <a:t>The Rivers of France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cezanne"/>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200" name="Text Box 8"/>
          <p:cNvSpPr txBox="1">
            <a:spLocks noChangeArrowheads="1"/>
          </p:cNvSpPr>
          <p:nvPr/>
        </p:nvSpPr>
        <p:spPr bwMode="auto">
          <a:xfrm>
            <a:off x="1676400" y="990600"/>
            <a:ext cx="5791200" cy="366713"/>
          </a:xfrm>
          <a:prstGeom prst="rect">
            <a:avLst/>
          </a:prstGeom>
          <a:noFill/>
          <a:ln w="9525">
            <a:noFill/>
            <a:miter lim="800000"/>
            <a:headEnd/>
            <a:tailEnd/>
          </a:ln>
          <a:effectLst/>
        </p:spPr>
        <p:txBody>
          <a:bodyPr>
            <a:spAutoFit/>
          </a:bodyPr>
          <a:lstStyle/>
          <a:p>
            <a:pPr algn="ctr">
              <a:spcBef>
                <a:spcPct val="50000"/>
              </a:spcBef>
            </a:pPr>
            <a:r>
              <a:rPr lang="en-US"/>
              <a:t>A cruise boat on The Seine</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anal-004-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mg_0136_mi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0246" name="Text Box 6"/>
          <p:cNvSpPr txBox="1">
            <a:spLocks noChangeArrowheads="1"/>
          </p:cNvSpPr>
          <p:nvPr/>
        </p:nvSpPr>
        <p:spPr bwMode="auto">
          <a:xfrm>
            <a:off x="2514600" y="304800"/>
            <a:ext cx="4419600" cy="366713"/>
          </a:xfrm>
          <a:prstGeom prst="rect">
            <a:avLst/>
          </a:prstGeom>
          <a:noFill/>
          <a:ln w="9525">
            <a:noFill/>
            <a:miter lim="800000"/>
            <a:headEnd/>
            <a:tailEnd/>
          </a:ln>
          <a:effectLst/>
        </p:spPr>
        <p:txBody>
          <a:bodyPr>
            <a:spAutoFit/>
          </a:bodyPr>
          <a:lstStyle/>
          <a:p>
            <a:pPr algn="ctr">
              <a:spcBef>
                <a:spcPct val="50000"/>
              </a:spcBef>
            </a:pPr>
            <a:r>
              <a:rPr lang="en-US"/>
              <a:t>The Seine at night</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r>
              <a:rPr lang="en-US">
                <a:latin typeface="Arial" charset="0"/>
              </a:rPr>
              <a:t>The Importance of Rivers</a:t>
            </a:r>
          </a:p>
        </p:txBody>
      </p:sp>
      <p:sp>
        <p:nvSpPr>
          <p:cNvPr id="58371" name="Rectangle 3"/>
          <p:cNvSpPr>
            <a:spLocks noGrp="1" noChangeArrowheads="1"/>
          </p:cNvSpPr>
          <p:nvPr>
            <p:ph type="body" idx="1"/>
          </p:nvPr>
        </p:nvSpPr>
        <p:spPr>
          <a:xfrm>
            <a:off x="457200" y="1600200"/>
            <a:ext cx="7924800" cy="4494213"/>
          </a:xfrm>
        </p:spPr>
        <p:txBody>
          <a:bodyPr/>
          <a:lstStyle/>
          <a:p>
            <a:pPr>
              <a:lnSpc>
                <a:spcPct val="90000"/>
              </a:lnSpc>
            </a:pPr>
            <a:r>
              <a:rPr lang="en-US">
                <a:latin typeface="Arial" charset="0"/>
              </a:rPr>
              <a:t>Important medium for transport and for industrial and urban development.</a:t>
            </a:r>
          </a:p>
          <a:p>
            <a:pPr>
              <a:lnSpc>
                <a:spcPct val="90000"/>
              </a:lnSpc>
            </a:pPr>
            <a:endParaRPr lang="en-US">
              <a:latin typeface="Arial" charset="0"/>
            </a:endParaRPr>
          </a:p>
          <a:p>
            <a:pPr>
              <a:lnSpc>
                <a:spcPct val="90000"/>
              </a:lnSpc>
            </a:pPr>
            <a:r>
              <a:rPr lang="en-US">
                <a:latin typeface="Arial" charset="0"/>
              </a:rPr>
              <a:t>Offer ideal conditions for recreation: Barge cruising, sailing, whitewater rafting etc.</a:t>
            </a:r>
          </a:p>
          <a:p>
            <a:pPr>
              <a:lnSpc>
                <a:spcPct val="90000"/>
              </a:lnSpc>
              <a:buFont typeface="Wingdings" pitchFamily="2" charset="2"/>
              <a:buNone/>
            </a:pPr>
            <a:endParaRPr lang="en-US">
              <a:latin typeface="Arial" charset="0"/>
            </a:endParaRPr>
          </a:p>
          <a:p>
            <a:pPr>
              <a:lnSpc>
                <a:spcPct val="90000"/>
              </a:lnSpc>
            </a:pPr>
            <a:r>
              <a:rPr lang="en-US">
                <a:latin typeface="Arial" charset="0"/>
              </a:rPr>
              <a:t> Backbone of France's water system </a:t>
            </a:r>
            <a:br>
              <a:rPr lang="en-US">
                <a:latin typeface="Arial" charset="0"/>
              </a:rPr>
            </a:br>
            <a:endParaRPr lang="en-US">
              <a:latin typeface="Arial"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ctrTitle"/>
          </p:nvPr>
        </p:nvSpPr>
        <p:spPr>
          <a:xfrm>
            <a:off x="685800" y="2133600"/>
            <a:ext cx="7772400" cy="1920875"/>
          </a:xfrm>
        </p:spPr>
        <p:txBody>
          <a:bodyPr/>
          <a:lstStyle/>
          <a:p>
            <a:r>
              <a:rPr lang="en-US">
                <a:latin typeface="Arial" charset="0"/>
              </a:rPr>
              <a:t>The Loire River</a:t>
            </a:r>
          </a:p>
        </p:txBody>
      </p:sp>
      <p:sp>
        <p:nvSpPr>
          <p:cNvPr id="72710" name="Rectangle 6"/>
          <p:cNvSpPr>
            <a:spLocks noGrp="1" noChangeArrowheads="1"/>
          </p:cNvSpPr>
          <p:nvPr>
            <p:ph type="subTitle" idx="1"/>
          </p:nvPr>
        </p:nvSpPr>
        <p:spPr/>
        <p:txBody>
          <a:bodyPr/>
          <a:lstStyle/>
          <a:p>
            <a:r>
              <a:rPr lang="en-US">
                <a:latin typeface="Arial" charset="0"/>
              </a:rPr>
              <a:t>The longest river in France </a:t>
            </a:r>
          </a:p>
        </p:txBody>
      </p:sp>
      <p:pic>
        <p:nvPicPr>
          <p:cNvPr id="72712" name="Picture 8" descr="ci33"/>
          <p:cNvPicPr>
            <a:picLocks noChangeAspect="1" noChangeArrowheads="1"/>
          </p:cNvPicPr>
          <p:nvPr/>
        </p:nvPicPr>
        <p:blipFill>
          <a:blip r:embed="rId3"/>
          <a:srcRect/>
          <a:stretch>
            <a:fillRect/>
          </a:stretch>
        </p:blipFill>
        <p:spPr bwMode="auto">
          <a:xfrm>
            <a:off x="0" y="0"/>
            <a:ext cx="9144000" cy="2355850"/>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en-US">
                <a:latin typeface="Arial" charset="0"/>
              </a:rPr>
              <a:t>Introduction </a:t>
            </a:r>
          </a:p>
        </p:txBody>
      </p:sp>
      <p:sp>
        <p:nvSpPr>
          <p:cNvPr id="78851" name="Rectangle 3"/>
          <p:cNvSpPr>
            <a:spLocks noGrp="1" noChangeArrowheads="1"/>
          </p:cNvSpPr>
          <p:nvPr>
            <p:ph type="body" idx="1"/>
          </p:nvPr>
        </p:nvSpPr>
        <p:spPr/>
        <p:txBody>
          <a:bodyPr/>
          <a:lstStyle/>
          <a:p>
            <a:pPr>
              <a:lnSpc>
                <a:spcPct val="90000"/>
              </a:lnSpc>
            </a:pPr>
            <a:r>
              <a:rPr lang="en-US" sz="2400">
                <a:latin typeface="Arial" charset="0"/>
              </a:rPr>
              <a:t>It rises in the southern Massif Central (Cévennes) and flows north and west for 1,020 km. </a:t>
            </a:r>
          </a:p>
          <a:p>
            <a:pPr>
              <a:lnSpc>
                <a:spcPct val="90000"/>
              </a:lnSpc>
            </a:pPr>
            <a:endParaRPr lang="en-US" sz="2400">
              <a:latin typeface="Arial" charset="0"/>
            </a:endParaRPr>
          </a:p>
          <a:p>
            <a:pPr>
              <a:lnSpc>
                <a:spcPct val="90000"/>
              </a:lnSpc>
            </a:pPr>
            <a:r>
              <a:rPr lang="en-US" sz="2400">
                <a:latin typeface="Arial" charset="0"/>
              </a:rPr>
              <a:t>Flows into the Atlantic Ocean, and enters south of the Bretagne peninsula. </a:t>
            </a:r>
          </a:p>
          <a:p>
            <a:pPr>
              <a:lnSpc>
                <a:spcPct val="90000"/>
              </a:lnSpc>
            </a:pPr>
            <a:endParaRPr lang="en-US" sz="2400">
              <a:latin typeface="Arial" charset="0"/>
            </a:endParaRPr>
          </a:p>
          <a:p>
            <a:pPr>
              <a:lnSpc>
                <a:spcPct val="90000"/>
              </a:lnSpc>
            </a:pPr>
            <a:r>
              <a:rPr lang="en-US" sz="2400">
                <a:latin typeface="Arial" charset="0"/>
              </a:rPr>
              <a:t>Its major tributary is the Allier.</a:t>
            </a:r>
          </a:p>
          <a:p>
            <a:pPr>
              <a:lnSpc>
                <a:spcPct val="90000"/>
              </a:lnSpc>
              <a:buFont typeface="Wingdings" pitchFamily="2" charset="2"/>
              <a:buNone/>
            </a:pPr>
            <a:endParaRPr lang="en-US" sz="2400">
              <a:latin typeface="Arial" charset="0"/>
            </a:endParaRPr>
          </a:p>
          <a:p>
            <a:pPr>
              <a:lnSpc>
                <a:spcPct val="90000"/>
              </a:lnSpc>
            </a:pPr>
            <a:r>
              <a:rPr lang="en-US" sz="2400">
                <a:latin typeface="Arial" charset="0"/>
              </a:rPr>
              <a:t>It drains an area of about 45,000 square miles (117,000 square km).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1" name="Picture 5" descr="western-loire-map"/>
          <p:cNvPicPr>
            <a:picLocks noChangeAspect="1" noChangeArrowheads="1"/>
          </p:cNvPicPr>
          <p:nvPr/>
        </p:nvPicPr>
        <p:blipFill>
          <a:blip r:embed="rId3"/>
          <a:srcRect/>
          <a:stretch>
            <a:fillRect/>
          </a:stretch>
        </p:blipFill>
        <p:spPr bwMode="auto">
          <a:xfrm>
            <a:off x="992188" y="0"/>
            <a:ext cx="6840537" cy="6858000"/>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r>
              <a:rPr lang="en-US">
                <a:latin typeface="Arial" charset="0"/>
              </a:rPr>
              <a:t>Upper Course</a:t>
            </a:r>
          </a:p>
        </p:txBody>
      </p:sp>
      <p:sp>
        <p:nvSpPr>
          <p:cNvPr id="80899" name="Rectangle 3"/>
          <p:cNvSpPr>
            <a:spLocks noGrp="1" noChangeArrowheads="1"/>
          </p:cNvSpPr>
          <p:nvPr>
            <p:ph type="body" idx="1"/>
          </p:nvPr>
        </p:nvSpPr>
        <p:spPr/>
        <p:txBody>
          <a:bodyPr/>
          <a:lstStyle/>
          <a:p>
            <a:pPr>
              <a:lnSpc>
                <a:spcPct val="90000"/>
              </a:lnSpc>
            </a:pPr>
            <a:r>
              <a:rPr lang="en-US" sz="2800">
                <a:latin typeface="Arial" charset="0"/>
              </a:rPr>
              <a:t>Flows through a succession of downfaulted, flat-floored basins set in the highlands of the Massif Central. </a:t>
            </a:r>
          </a:p>
          <a:p>
            <a:pPr>
              <a:lnSpc>
                <a:spcPct val="90000"/>
              </a:lnSpc>
            </a:pPr>
            <a:r>
              <a:rPr lang="en-US" sz="2800">
                <a:latin typeface="Arial" charset="0"/>
              </a:rPr>
              <a:t>After being joined by the Allier, the greatly enlarged stream flows across the limestone platform of Berry, and its valley becomes only a slight groove.</a:t>
            </a:r>
          </a:p>
          <a:p>
            <a:pPr>
              <a:lnSpc>
                <a:spcPct val="90000"/>
              </a:lnSpc>
            </a:pPr>
            <a:r>
              <a:rPr lang="en-US" sz="2800">
                <a:latin typeface="Arial" charset="0"/>
              </a:rPr>
              <a:t>The upper course of the Loire tends to flow north toward the centre of the </a:t>
            </a:r>
            <a:r>
              <a:rPr lang="en-US" sz="2800" b="1">
                <a:latin typeface="Arial" charset="0"/>
              </a:rPr>
              <a:t>Paris Basin</a:t>
            </a:r>
            <a:r>
              <a:rPr lang="en-US" sz="2800">
                <a:latin typeface="Arial" charset="0"/>
              </a:rPr>
              <a:t>, but it then flows westward to the sea by its long estuary at Nantes.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r>
              <a:rPr lang="en-US">
                <a:latin typeface="Arial" charset="0"/>
              </a:rPr>
              <a:t>Climate in the Basin</a:t>
            </a:r>
          </a:p>
        </p:txBody>
      </p:sp>
      <p:sp>
        <p:nvSpPr>
          <p:cNvPr id="82947" name="Rectangle 3"/>
          <p:cNvSpPr>
            <a:spLocks noGrp="1" noChangeArrowheads="1"/>
          </p:cNvSpPr>
          <p:nvPr>
            <p:ph type="body" idx="1"/>
          </p:nvPr>
        </p:nvSpPr>
        <p:spPr/>
        <p:txBody>
          <a:bodyPr/>
          <a:lstStyle/>
          <a:p>
            <a:pPr>
              <a:lnSpc>
                <a:spcPct val="80000"/>
              </a:lnSpc>
            </a:pPr>
            <a:r>
              <a:rPr lang="en-US" sz="2800">
                <a:latin typeface="Arial" charset="0"/>
              </a:rPr>
              <a:t>The Loire Basin has a temperate </a:t>
            </a:r>
            <a:r>
              <a:rPr lang="en-US" sz="2800">
                <a:latin typeface="Arial" charset="0"/>
                <a:hlinkClick r:id="rId3" tooltip="maritime climate"/>
              </a:rPr>
              <a:t>maritime climate</a:t>
            </a:r>
            <a:r>
              <a:rPr lang="en-US" sz="2800">
                <a:latin typeface="Arial" charset="0"/>
              </a:rPr>
              <a:t>, with no consistent </a:t>
            </a:r>
            <a:r>
              <a:rPr lang="en-US" sz="2800">
                <a:latin typeface="Arial" charset="0"/>
                <a:hlinkClick r:id="rId4" tooltip="dry season"/>
              </a:rPr>
              <a:t>dry season</a:t>
            </a:r>
            <a:r>
              <a:rPr lang="en-US" sz="2800">
                <a:latin typeface="Arial" charset="0"/>
              </a:rPr>
              <a:t> and with heavy precipitation in its upper basin.</a:t>
            </a:r>
          </a:p>
          <a:p>
            <a:pPr>
              <a:lnSpc>
                <a:spcPct val="80000"/>
              </a:lnSpc>
              <a:buFont typeface="Wingdings" pitchFamily="2" charset="2"/>
              <a:buNone/>
            </a:pPr>
            <a:r>
              <a:rPr lang="en-US" sz="2800">
                <a:latin typeface="Arial" charset="0"/>
              </a:rPr>
              <a:t> </a:t>
            </a:r>
          </a:p>
          <a:p>
            <a:pPr>
              <a:lnSpc>
                <a:spcPct val="80000"/>
              </a:lnSpc>
            </a:pPr>
            <a:r>
              <a:rPr lang="en-US" sz="2800">
                <a:latin typeface="Arial" charset="0"/>
              </a:rPr>
              <a:t>It is also subject to violent autumn storms from the Mediterranean.\</a:t>
            </a:r>
          </a:p>
          <a:p>
            <a:pPr>
              <a:lnSpc>
                <a:spcPct val="80000"/>
              </a:lnSpc>
            </a:pPr>
            <a:endParaRPr lang="en-US" sz="2800">
              <a:latin typeface="Arial" charset="0"/>
            </a:endParaRPr>
          </a:p>
          <a:p>
            <a:pPr>
              <a:lnSpc>
                <a:spcPct val="80000"/>
              </a:lnSpc>
            </a:pPr>
            <a:r>
              <a:rPr lang="en-US" sz="2800">
                <a:latin typeface="Arial" charset="0"/>
              </a:rPr>
              <a:t> The river is highest in late winter; floods may occur in any month, though normally not in July and August.</a:t>
            </a:r>
          </a:p>
          <a:p>
            <a:pPr>
              <a:lnSpc>
                <a:spcPct val="80000"/>
              </a:lnSpc>
            </a:pPr>
            <a:endParaRPr lang="en-US" sz="2800">
              <a:latin typeface="Arial" charset="0"/>
            </a:endParaRPr>
          </a:p>
          <a:p>
            <a:pPr>
              <a:lnSpc>
                <a:spcPct val="80000"/>
              </a:lnSpc>
            </a:pPr>
            <a:endParaRPr lang="en-US">
              <a:latin typeface="Arial" charset="0"/>
            </a:endParaRPr>
          </a:p>
          <a:p>
            <a:pPr>
              <a:lnSpc>
                <a:spcPct val="80000"/>
              </a:lnSpc>
              <a:buFont typeface="Wingdings" pitchFamily="2" charset="2"/>
              <a:buNone/>
            </a:pPr>
            <a:endParaRPr lang="en-US" sz="3600">
              <a:latin typeface="Arial"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1202</TotalTime>
  <Words>914</Words>
  <Application>Microsoft Office PowerPoint</Application>
  <PresentationFormat>On-screen Show (4:3)</PresentationFormat>
  <Paragraphs>178</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Garamond</vt:lpstr>
      <vt:lpstr>Times New Roman</vt:lpstr>
      <vt:lpstr>Wingdings</vt:lpstr>
      <vt:lpstr>Verdana</vt:lpstr>
      <vt:lpstr>Stream</vt:lpstr>
      <vt:lpstr>The Rivers Of France:  The Loire and The Seine</vt:lpstr>
      <vt:lpstr>The Important Rivers of France</vt:lpstr>
      <vt:lpstr>Slide 3</vt:lpstr>
      <vt:lpstr>The Importance of Rivers</vt:lpstr>
      <vt:lpstr>The Loire River</vt:lpstr>
      <vt:lpstr>Introduction </vt:lpstr>
      <vt:lpstr>Slide 7</vt:lpstr>
      <vt:lpstr>Upper Course</vt:lpstr>
      <vt:lpstr>Climate in the Basin</vt:lpstr>
      <vt:lpstr>Change in Use of river</vt:lpstr>
      <vt:lpstr>Slide 11</vt:lpstr>
      <vt:lpstr>Change in Use of river</vt:lpstr>
      <vt:lpstr>Change in Use of river</vt:lpstr>
      <vt:lpstr>Slide 14</vt:lpstr>
      <vt:lpstr>Slide 15</vt:lpstr>
      <vt:lpstr>Slide 16</vt:lpstr>
      <vt:lpstr>Slide 17</vt:lpstr>
      <vt:lpstr>The Seine River</vt:lpstr>
      <vt:lpstr>Introduction </vt:lpstr>
      <vt:lpstr>Introduction</vt:lpstr>
      <vt:lpstr>Physical features » Physiography </vt:lpstr>
      <vt:lpstr>The Economy</vt:lpstr>
      <vt:lpstr>Development of the river </vt:lpstr>
      <vt:lpstr>Environmental Aspect</vt:lpstr>
      <vt:lpstr>The Notre Dame Cathedral</vt:lpstr>
      <vt:lpstr>Slide 26</vt:lpstr>
      <vt:lpstr>Slide 27</vt:lpstr>
      <vt:lpstr>Slide 28</vt:lpstr>
      <vt:lpstr>Slide 29</vt:lpstr>
      <vt:lpstr>Slide 30</vt:lpstr>
      <vt:lpstr>Slide 31</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iyerguha</dc:creator>
  <cp:lastModifiedBy>user</cp:lastModifiedBy>
  <cp:revision>7</cp:revision>
  <dcterms:created xsi:type="dcterms:W3CDTF">2009-06-14T05:28:50Z</dcterms:created>
  <dcterms:modified xsi:type="dcterms:W3CDTF">2009-07-08T06:11:32Z</dcterms:modified>
</cp:coreProperties>
</file>